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6" r:id="rId3"/>
    <p:sldId id="258" r:id="rId4"/>
    <p:sldId id="267" r:id="rId5"/>
    <p:sldId id="265"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e, Lucian" initials="AL" lastIdx="1" clrIdx="0">
    <p:extLst>
      <p:ext uri="{19B8F6BF-5375-455C-9EA6-DF929625EA0E}">
        <p15:presenceInfo xmlns:p15="http://schemas.microsoft.com/office/powerpoint/2012/main" userId="S::lalexe@path.org::07eb6bfa-daf9-4cdd-80a3-e1c52c89e5cb" providerId="AD"/>
      </p:ext>
    </p:extLst>
  </p:cmAuthor>
  <p:cmAuthor id="2" name="Bonnie Keith" initials="bk" lastIdx="3" clrIdx="1">
    <p:extLst>
      <p:ext uri="{19B8F6BF-5375-455C-9EA6-DF929625EA0E}">
        <p15:presenceInfo xmlns:p15="http://schemas.microsoft.com/office/powerpoint/2012/main" userId="Bonnie Ke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9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920" autoAdjust="0"/>
  </p:normalViewPr>
  <p:slideViewPr>
    <p:cSldViewPr snapToGrid="0">
      <p:cViewPr varScale="1">
        <p:scale>
          <a:sx n="77" d="100"/>
          <a:sy n="77" d="100"/>
        </p:scale>
        <p:origin x="9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537EC8-92E9-4DE0-B313-5B4D61B5B618}"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75F27A06-F90E-4028-9483-C773EDD32067}">
      <dgm:prSet phldrT="[Text]" custT="1"/>
      <dgm:spPr>
        <a:solidFill>
          <a:schemeClr val="accent1">
            <a:lumMod val="75000"/>
          </a:schemeClr>
        </a:solidFill>
      </dgm:spPr>
      <dgm:t>
        <a:bodyPr/>
        <a:lstStyle/>
        <a:p>
          <a:endParaRPr lang="fr-FR" sz="2000" noProof="0" dirty="0">
            <a:solidFill>
              <a:schemeClr val="bg1"/>
            </a:solidFill>
          </a:endParaRPr>
        </a:p>
        <a:p>
          <a:r>
            <a:rPr lang="fr-FR" sz="2000" noProof="0" dirty="0">
              <a:solidFill>
                <a:schemeClr val="bg1"/>
              </a:solidFill>
            </a:rPr>
            <a:t>Comité</a:t>
          </a:r>
          <a:r>
            <a:rPr lang="en-US" sz="2000" dirty="0">
              <a:solidFill>
                <a:schemeClr val="bg1"/>
              </a:solidFill>
            </a:rPr>
            <a:t> </a:t>
          </a:r>
        </a:p>
        <a:p>
          <a:r>
            <a:rPr lang="en-US" sz="2000" dirty="0">
              <a:solidFill>
                <a:schemeClr val="bg1"/>
              </a:solidFill>
            </a:rPr>
            <a:t>de Pilotage</a:t>
          </a:r>
        </a:p>
      </dgm:t>
    </dgm:pt>
    <dgm:pt modelId="{61925DD2-B54B-4E7C-ACA5-F337E7907441}" type="parTrans" cxnId="{61D7E62E-B51F-472B-9D80-4CAC2988C638}">
      <dgm:prSet/>
      <dgm:spPr/>
      <dgm:t>
        <a:bodyPr/>
        <a:lstStyle/>
        <a:p>
          <a:endParaRPr lang="en-US"/>
        </a:p>
      </dgm:t>
    </dgm:pt>
    <dgm:pt modelId="{43B3504A-8038-4C69-903D-9571BAEF0606}" type="sibTrans" cxnId="{61D7E62E-B51F-472B-9D80-4CAC2988C638}">
      <dgm:prSet/>
      <dgm:spPr/>
      <dgm:t>
        <a:bodyPr/>
        <a:lstStyle/>
        <a:p>
          <a:endParaRPr lang="en-US"/>
        </a:p>
      </dgm:t>
    </dgm:pt>
    <dgm:pt modelId="{4FDB1280-AF76-4E93-8AAE-747D4C87D217}">
      <dgm:prSet phldrT="[Text]" custT="1"/>
      <dgm:spPr>
        <a:solidFill>
          <a:schemeClr val="accent1"/>
        </a:solidFill>
        <a:ln w="38100">
          <a:solidFill>
            <a:schemeClr val="bg2"/>
          </a:solidFill>
        </a:ln>
      </dgm:spPr>
      <dgm:t>
        <a:bodyPr/>
        <a:lstStyle/>
        <a:p>
          <a:r>
            <a:rPr lang="fr-FR" sz="2000" noProof="0" dirty="0">
              <a:solidFill>
                <a:schemeClr val="bg1"/>
              </a:solidFill>
            </a:rPr>
            <a:t>Unité de gestion</a:t>
          </a:r>
          <a:endParaRPr lang="en-US" sz="2000" dirty="0">
            <a:solidFill>
              <a:schemeClr val="bg1"/>
            </a:solidFill>
          </a:endParaRPr>
        </a:p>
      </dgm:t>
    </dgm:pt>
    <dgm:pt modelId="{0D6EE9DF-84E8-4DFA-9D74-EA40A4693C6A}" type="parTrans" cxnId="{85729FCF-2857-4531-B4C8-F7E6827145F7}">
      <dgm:prSet/>
      <dgm:spPr/>
      <dgm:t>
        <a:bodyPr/>
        <a:lstStyle/>
        <a:p>
          <a:endParaRPr lang="en-US"/>
        </a:p>
      </dgm:t>
    </dgm:pt>
    <dgm:pt modelId="{49B518EB-5318-49A7-88AF-099F65D99B69}" type="sibTrans" cxnId="{85729FCF-2857-4531-B4C8-F7E6827145F7}">
      <dgm:prSet/>
      <dgm:spPr/>
      <dgm:t>
        <a:bodyPr/>
        <a:lstStyle/>
        <a:p>
          <a:endParaRPr lang="en-US"/>
        </a:p>
      </dgm:t>
    </dgm:pt>
    <dgm:pt modelId="{BD5C8034-5EF4-4F65-8D16-DE9BC30882AB}">
      <dgm:prSet phldrT="[Text]" custT="1"/>
      <dgm:spPr>
        <a:solidFill>
          <a:schemeClr val="accent1">
            <a:lumMod val="60000"/>
            <a:lumOff val="40000"/>
          </a:schemeClr>
        </a:solidFill>
        <a:ln w="38100">
          <a:solidFill>
            <a:schemeClr val="bg2"/>
          </a:solidFill>
        </a:ln>
      </dgm:spPr>
      <dgm:t>
        <a:bodyPr/>
        <a:lstStyle/>
        <a:p>
          <a:r>
            <a:rPr lang="fr-FR" sz="2000" noProof="0" dirty="0">
              <a:solidFill>
                <a:schemeClr val="bg1"/>
              </a:solidFill>
            </a:rPr>
            <a:t>Groupes de travail</a:t>
          </a:r>
          <a:endParaRPr lang="en-US" sz="2000" dirty="0">
            <a:solidFill>
              <a:schemeClr val="bg1"/>
            </a:solidFill>
          </a:endParaRPr>
        </a:p>
      </dgm:t>
    </dgm:pt>
    <dgm:pt modelId="{4AE386B2-83C6-4BC7-AB7B-3BC4BED54021}" type="parTrans" cxnId="{839F5F00-2472-43ED-9A4A-B594C2D5661D}">
      <dgm:prSet/>
      <dgm:spPr/>
      <dgm:t>
        <a:bodyPr/>
        <a:lstStyle/>
        <a:p>
          <a:endParaRPr lang="en-US"/>
        </a:p>
      </dgm:t>
    </dgm:pt>
    <dgm:pt modelId="{9AC2ED9C-19AE-49EE-A4E2-E6DE7EB95E88}" type="sibTrans" cxnId="{839F5F00-2472-43ED-9A4A-B594C2D5661D}">
      <dgm:prSet/>
      <dgm:spPr/>
      <dgm:t>
        <a:bodyPr/>
        <a:lstStyle/>
        <a:p>
          <a:endParaRPr lang="en-US"/>
        </a:p>
      </dgm:t>
    </dgm:pt>
    <dgm:pt modelId="{A3A37498-4285-49AC-90CB-89CD27D92B0A}" type="pres">
      <dgm:prSet presAssocID="{D5537EC8-92E9-4DE0-B313-5B4D61B5B618}" presName="Name0" presStyleCnt="0">
        <dgm:presLayoutVars>
          <dgm:dir/>
          <dgm:animLvl val="lvl"/>
          <dgm:resizeHandles val="exact"/>
        </dgm:presLayoutVars>
      </dgm:prSet>
      <dgm:spPr/>
    </dgm:pt>
    <dgm:pt modelId="{7E7A4ED3-698C-42AC-9B53-6835BFD8F3C0}" type="pres">
      <dgm:prSet presAssocID="{75F27A06-F90E-4028-9483-C773EDD32067}" presName="Name8" presStyleCnt="0"/>
      <dgm:spPr/>
    </dgm:pt>
    <dgm:pt modelId="{D78CE898-DE29-4795-9CA9-00031E20F7FB}" type="pres">
      <dgm:prSet presAssocID="{75F27A06-F90E-4028-9483-C773EDD32067}" presName="level" presStyleLbl="node1" presStyleIdx="0" presStyleCnt="3" custScaleY="149495">
        <dgm:presLayoutVars>
          <dgm:chMax val="1"/>
          <dgm:bulletEnabled val="1"/>
        </dgm:presLayoutVars>
      </dgm:prSet>
      <dgm:spPr/>
    </dgm:pt>
    <dgm:pt modelId="{594A7D21-1338-4C0B-9F35-88A2A3225CF9}" type="pres">
      <dgm:prSet presAssocID="{75F27A06-F90E-4028-9483-C773EDD32067}" presName="levelTx" presStyleLbl="revTx" presStyleIdx="0" presStyleCnt="0">
        <dgm:presLayoutVars>
          <dgm:chMax val="1"/>
          <dgm:bulletEnabled val="1"/>
        </dgm:presLayoutVars>
      </dgm:prSet>
      <dgm:spPr/>
    </dgm:pt>
    <dgm:pt modelId="{D65EDA62-0ECB-4D10-897F-71A70BA5BAE8}" type="pres">
      <dgm:prSet presAssocID="{4FDB1280-AF76-4E93-8AAE-747D4C87D217}" presName="Name8" presStyleCnt="0"/>
      <dgm:spPr/>
    </dgm:pt>
    <dgm:pt modelId="{EFBA2F7B-D803-42F5-BB6F-944D28C60C1D}" type="pres">
      <dgm:prSet presAssocID="{4FDB1280-AF76-4E93-8AAE-747D4C87D217}" presName="level" presStyleLbl="node1" presStyleIdx="1" presStyleCnt="3">
        <dgm:presLayoutVars>
          <dgm:chMax val="1"/>
          <dgm:bulletEnabled val="1"/>
        </dgm:presLayoutVars>
      </dgm:prSet>
      <dgm:spPr/>
    </dgm:pt>
    <dgm:pt modelId="{3C8951C5-A676-4333-AD3C-A870700FD5FB}" type="pres">
      <dgm:prSet presAssocID="{4FDB1280-AF76-4E93-8AAE-747D4C87D217}" presName="levelTx" presStyleLbl="revTx" presStyleIdx="0" presStyleCnt="0">
        <dgm:presLayoutVars>
          <dgm:chMax val="1"/>
          <dgm:bulletEnabled val="1"/>
        </dgm:presLayoutVars>
      </dgm:prSet>
      <dgm:spPr/>
    </dgm:pt>
    <dgm:pt modelId="{463AAEC9-609C-4B4C-BF8E-CAC10138F562}" type="pres">
      <dgm:prSet presAssocID="{BD5C8034-5EF4-4F65-8D16-DE9BC30882AB}" presName="Name8" presStyleCnt="0"/>
      <dgm:spPr/>
    </dgm:pt>
    <dgm:pt modelId="{F37978CF-9394-4793-9474-7F2E46DE550E}" type="pres">
      <dgm:prSet presAssocID="{BD5C8034-5EF4-4F65-8D16-DE9BC30882AB}" presName="level" presStyleLbl="node1" presStyleIdx="2" presStyleCnt="3">
        <dgm:presLayoutVars>
          <dgm:chMax val="1"/>
          <dgm:bulletEnabled val="1"/>
        </dgm:presLayoutVars>
      </dgm:prSet>
      <dgm:spPr/>
    </dgm:pt>
    <dgm:pt modelId="{EAFA65D2-5C00-4EE5-BE89-2021F2AC7BDC}" type="pres">
      <dgm:prSet presAssocID="{BD5C8034-5EF4-4F65-8D16-DE9BC30882AB}" presName="levelTx" presStyleLbl="revTx" presStyleIdx="0" presStyleCnt="0">
        <dgm:presLayoutVars>
          <dgm:chMax val="1"/>
          <dgm:bulletEnabled val="1"/>
        </dgm:presLayoutVars>
      </dgm:prSet>
      <dgm:spPr/>
    </dgm:pt>
  </dgm:ptLst>
  <dgm:cxnLst>
    <dgm:cxn modelId="{839F5F00-2472-43ED-9A4A-B594C2D5661D}" srcId="{D5537EC8-92E9-4DE0-B313-5B4D61B5B618}" destId="{BD5C8034-5EF4-4F65-8D16-DE9BC30882AB}" srcOrd="2" destOrd="0" parTransId="{4AE386B2-83C6-4BC7-AB7B-3BC4BED54021}" sibTransId="{9AC2ED9C-19AE-49EE-A4E2-E6DE7EB95E88}"/>
    <dgm:cxn modelId="{72503C19-5889-4CD3-BE4E-13337720F4F4}" type="presOf" srcId="{BD5C8034-5EF4-4F65-8D16-DE9BC30882AB}" destId="{EAFA65D2-5C00-4EE5-BE89-2021F2AC7BDC}" srcOrd="1" destOrd="0" presId="urn:microsoft.com/office/officeart/2005/8/layout/pyramid1"/>
    <dgm:cxn modelId="{61D7E62E-B51F-472B-9D80-4CAC2988C638}" srcId="{D5537EC8-92E9-4DE0-B313-5B4D61B5B618}" destId="{75F27A06-F90E-4028-9483-C773EDD32067}" srcOrd="0" destOrd="0" parTransId="{61925DD2-B54B-4E7C-ACA5-F337E7907441}" sibTransId="{43B3504A-8038-4C69-903D-9571BAEF0606}"/>
    <dgm:cxn modelId="{30F0DB3D-A4C6-4520-AF56-D76A0636B334}" type="presOf" srcId="{75F27A06-F90E-4028-9483-C773EDD32067}" destId="{594A7D21-1338-4C0B-9F35-88A2A3225CF9}" srcOrd="1" destOrd="0" presId="urn:microsoft.com/office/officeart/2005/8/layout/pyramid1"/>
    <dgm:cxn modelId="{D19FC940-8B2D-44A7-A35E-BC22A36A8D55}" type="presOf" srcId="{4FDB1280-AF76-4E93-8AAE-747D4C87D217}" destId="{3C8951C5-A676-4333-AD3C-A870700FD5FB}" srcOrd="1" destOrd="0" presId="urn:microsoft.com/office/officeart/2005/8/layout/pyramid1"/>
    <dgm:cxn modelId="{9E64CB66-D0E9-49C2-A155-B168DCFD9876}" type="presOf" srcId="{D5537EC8-92E9-4DE0-B313-5B4D61B5B618}" destId="{A3A37498-4285-49AC-90CB-89CD27D92B0A}" srcOrd="0" destOrd="0" presId="urn:microsoft.com/office/officeart/2005/8/layout/pyramid1"/>
    <dgm:cxn modelId="{DDF8A374-506C-46ED-A15A-57E1876E5709}" type="presOf" srcId="{75F27A06-F90E-4028-9483-C773EDD32067}" destId="{D78CE898-DE29-4795-9CA9-00031E20F7FB}" srcOrd="0" destOrd="0" presId="urn:microsoft.com/office/officeart/2005/8/layout/pyramid1"/>
    <dgm:cxn modelId="{E543EAB3-91E6-4685-9958-1A9DCA0F83F3}" type="presOf" srcId="{4FDB1280-AF76-4E93-8AAE-747D4C87D217}" destId="{EFBA2F7B-D803-42F5-BB6F-944D28C60C1D}" srcOrd="0" destOrd="0" presId="urn:microsoft.com/office/officeart/2005/8/layout/pyramid1"/>
    <dgm:cxn modelId="{85729FCF-2857-4531-B4C8-F7E6827145F7}" srcId="{D5537EC8-92E9-4DE0-B313-5B4D61B5B618}" destId="{4FDB1280-AF76-4E93-8AAE-747D4C87D217}" srcOrd="1" destOrd="0" parTransId="{0D6EE9DF-84E8-4DFA-9D74-EA40A4693C6A}" sibTransId="{49B518EB-5318-49A7-88AF-099F65D99B69}"/>
    <dgm:cxn modelId="{6C09E4DD-160B-4F53-9360-B1C20080AE6F}" type="presOf" srcId="{BD5C8034-5EF4-4F65-8D16-DE9BC30882AB}" destId="{F37978CF-9394-4793-9474-7F2E46DE550E}" srcOrd="0" destOrd="0" presId="urn:microsoft.com/office/officeart/2005/8/layout/pyramid1"/>
    <dgm:cxn modelId="{5B3296AB-812A-4BDE-83EA-6A73F41EAF84}" type="presParOf" srcId="{A3A37498-4285-49AC-90CB-89CD27D92B0A}" destId="{7E7A4ED3-698C-42AC-9B53-6835BFD8F3C0}" srcOrd="0" destOrd="0" presId="urn:microsoft.com/office/officeart/2005/8/layout/pyramid1"/>
    <dgm:cxn modelId="{3F05A67D-9ECA-4D35-B326-CB6BB86BFD15}" type="presParOf" srcId="{7E7A4ED3-698C-42AC-9B53-6835BFD8F3C0}" destId="{D78CE898-DE29-4795-9CA9-00031E20F7FB}" srcOrd="0" destOrd="0" presId="urn:microsoft.com/office/officeart/2005/8/layout/pyramid1"/>
    <dgm:cxn modelId="{82DE3DC7-E17F-476D-9E6F-21D642482379}" type="presParOf" srcId="{7E7A4ED3-698C-42AC-9B53-6835BFD8F3C0}" destId="{594A7D21-1338-4C0B-9F35-88A2A3225CF9}" srcOrd="1" destOrd="0" presId="urn:microsoft.com/office/officeart/2005/8/layout/pyramid1"/>
    <dgm:cxn modelId="{AE3E63B0-4DAF-42AA-B5D4-775457C24AB4}" type="presParOf" srcId="{A3A37498-4285-49AC-90CB-89CD27D92B0A}" destId="{D65EDA62-0ECB-4D10-897F-71A70BA5BAE8}" srcOrd="1" destOrd="0" presId="urn:microsoft.com/office/officeart/2005/8/layout/pyramid1"/>
    <dgm:cxn modelId="{5C8E346F-0F2F-43E4-9414-EC45DEA3F490}" type="presParOf" srcId="{D65EDA62-0ECB-4D10-897F-71A70BA5BAE8}" destId="{EFBA2F7B-D803-42F5-BB6F-944D28C60C1D}" srcOrd="0" destOrd="0" presId="urn:microsoft.com/office/officeart/2005/8/layout/pyramid1"/>
    <dgm:cxn modelId="{745BCDAF-D504-445E-B366-8BBE27868692}" type="presParOf" srcId="{D65EDA62-0ECB-4D10-897F-71A70BA5BAE8}" destId="{3C8951C5-A676-4333-AD3C-A870700FD5FB}" srcOrd="1" destOrd="0" presId="urn:microsoft.com/office/officeart/2005/8/layout/pyramid1"/>
    <dgm:cxn modelId="{3A6605EA-F097-46DC-A748-E44A9E7B8321}" type="presParOf" srcId="{A3A37498-4285-49AC-90CB-89CD27D92B0A}" destId="{463AAEC9-609C-4B4C-BF8E-CAC10138F562}" srcOrd="2" destOrd="0" presId="urn:microsoft.com/office/officeart/2005/8/layout/pyramid1"/>
    <dgm:cxn modelId="{0EE10AFE-F386-48F9-84DE-3D9315761FD0}" type="presParOf" srcId="{463AAEC9-609C-4B4C-BF8E-CAC10138F562}" destId="{F37978CF-9394-4793-9474-7F2E46DE550E}" srcOrd="0" destOrd="0" presId="urn:microsoft.com/office/officeart/2005/8/layout/pyramid1"/>
    <dgm:cxn modelId="{211A854D-5E7C-4311-B770-DE3D5813BCCF}" type="presParOf" srcId="{463AAEC9-609C-4B4C-BF8E-CAC10138F562}" destId="{EAFA65D2-5C00-4EE5-BE89-2021F2AC7BDC}" srcOrd="1" destOrd="0" presId="urn:microsoft.com/office/officeart/2005/8/layout/pyramid1"/>
  </dgm:cxnLst>
  <dgm:bg/>
  <dgm:whole>
    <a:ln w="38100">
      <a:solidFill>
        <a:schemeClr val="bg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CE898-DE29-4795-9CA9-00031E20F7FB}">
      <dsp:nvSpPr>
        <dsp:cNvPr id="0" name=""/>
        <dsp:cNvSpPr/>
      </dsp:nvSpPr>
      <dsp:spPr>
        <a:xfrm>
          <a:off x="1200975" y="0"/>
          <a:ext cx="1795397" cy="1519922"/>
        </a:xfrm>
        <a:prstGeom prst="trapezoid">
          <a:avLst>
            <a:gd name="adj" fmla="val 59062"/>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r-FR" sz="2000" kern="1200" noProof="0" dirty="0">
            <a:solidFill>
              <a:schemeClr val="bg1"/>
            </a:solidFill>
          </a:endParaRPr>
        </a:p>
        <a:p>
          <a:pPr marL="0" lvl="0" indent="0" algn="ctr" defTabSz="889000">
            <a:lnSpc>
              <a:spcPct val="90000"/>
            </a:lnSpc>
            <a:spcBef>
              <a:spcPct val="0"/>
            </a:spcBef>
            <a:spcAft>
              <a:spcPct val="35000"/>
            </a:spcAft>
            <a:buNone/>
          </a:pPr>
          <a:r>
            <a:rPr lang="fr-FR" sz="2000" kern="1200" noProof="0" dirty="0">
              <a:solidFill>
                <a:schemeClr val="bg1"/>
              </a:solidFill>
            </a:rPr>
            <a:t>Comité</a:t>
          </a:r>
          <a:r>
            <a:rPr lang="en-US" sz="2000" kern="1200" dirty="0">
              <a:solidFill>
                <a:schemeClr val="bg1"/>
              </a:solidFill>
            </a:rPr>
            <a:t> </a:t>
          </a:r>
        </a:p>
        <a:p>
          <a:pPr marL="0" lvl="0" indent="0" algn="ctr" defTabSz="889000">
            <a:lnSpc>
              <a:spcPct val="90000"/>
            </a:lnSpc>
            <a:spcBef>
              <a:spcPct val="0"/>
            </a:spcBef>
            <a:spcAft>
              <a:spcPct val="35000"/>
            </a:spcAft>
            <a:buNone/>
          </a:pPr>
          <a:r>
            <a:rPr lang="en-US" sz="2000" kern="1200" dirty="0">
              <a:solidFill>
                <a:schemeClr val="bg1"/>
              </a:solidFill>
            </a:rPr>
            <a:t>de Pilotage</a:t>
          </a:r>
        </a:p>
      </dsp:txBody>
      <dsp:txXfrm>
        <a:off x="1200975" y="0"/>
        <a:ext cx="1795397" cy="1519922"/>
      </dsp:txXfrm>
    </dsp:sp>
    <dsp:sp modelId="{EFBA2F7B-D803-42F5-BB6F-944D28C60C1D}">
      <dsp:nvSpPr>
        <dsp:cNvPr id="0" name=""/>
        <dsp:cNvSpPr/>
      </dsp:nvSpPr>
      <dsp:spPr>
        <a:xfrm>
          <a:off x="600487" y="1519922"/>
          <a:ext cx="2996372" cy="1016704"/>
        </a:xfrm>
        <a:prstGeom prst="trapezoid">
          <a:avLst>
            <a:gd name="adj" fmla="val 59062"/>
          </a:avLst>
        </a:prstGeom>
        <a:solidFill>
          <a:schemeClr val="accent1"/>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noProof="0" dirty="0">
              <a:solidFill>
                <a:schemeClr val="bg1"/>
              </a:solidFill>
            </a:rPr>
            <a:t>Unité de gestion</a:t>
          </a:r>
          <a:endParaRPr lang="en-US" sz="2000" kern="1200" dirty="0">
            <a:solidFill>
              <a:schemeClr val="bg1"/>
            </a:solidFill>
          </a:endParaRPr>
        </a:p>
      </dsp:txBody>
      <dsp:txXfrm>
        <a:off x="1124852" y="1519922"/>
        <a:ext cx="1947642" cy="1016704"/>
      </dsp:txXfrm>
    </dsp:sp>
    <dsp:sp modelId="{F37978CF-9394-4793-9474-7F2E46DE550E}">
      <dsp:nvSpPr>
        <dsp:cNvPr id="0" name=""/>
        <dsp:cNvSpPr/>
      </dsp:nvSpPr>
      <dsp:spPr>
        <a:xfrm>
          <a:off x="0" y="2536626"/>
          <a:ext cx="4197348" cy="1016704"/>
        </a:xfrm>
        <a:prstGeom prst="trapezoid">
          <a:avLst>
            <a:gd name="adj" fmla="val 59062"/>
          </a:avLst>
        </a:prstGeom>
        <a:solidFill>
          <a:schemeClr val="accent1">
            <a:lumMod val="60000"/>
            <a:lumOff val="40000"/>
          </a:schemeClr>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noProof="0" dirty="0">
              <a:solidFill>
                <a:schemeClr val="bg1"/>
              </a:solidFill>
            </a:rPr>
            <a:t>Groupes de travail</a:t>
          </a:r>
          <a:endParaRPr lang="en-US" sz="2000" kern="1200" dirty="0">
            <a:solidFill>
              <a:schemeClr val="bg1"/>
            </a:solidFill>
          </a:endParaRPr>
        </a:p>
      </dsp:txBody>
      <dsp:txXfrm>
        <a:off x="734535" y="2536626"/>
        <a:ext cx="2728276" cy="10167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667D1-A708-4C10-A4EC-23DF43910761}"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128C5-6CBB-4835-A9AF-2D7EE4334E18}" type="slidenum">
              <a:rPr lang="en-US" smtClean="0"/>
              <a:t>‹#›</a:t>
            </a:fld>
            <a:endParaRPr lang="en-US"/>
          </a:p>
        </p:txBody>
      </p:sp>
    </p:spTree>
    <p:extLst>
      <p:ext uri="{BB962C8B-B14F-4D97-AF65-F5344CB8AC3E}">
        <p14:creationId xmlns:p14="http://schemas.microsoft.com/office/powerpoint/2010/main" val="83609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a:t>
            </a:r>
            <a:r>
              <a:rPr lang="fr-FR" sz="1200" kern="1200" baseline="0" dirty="0">
                <a:solidFill>
                  <a:schemeClr val="tx1"/>
                </a:solidFill>
                <a:effectLst/>
                <a:latin typeface="+mn-lt"/>
                <a:ea typeface="+mn-ea"/>
                <a:cs typeface="+mn-cs"/>
              </a:rPr>
              <a:t> r</a:t>
            </a:r>
            <a:r>
              <a:rPr lang="fr-FR" sz="1200" kern="1200" dirty="0">
                <a:solidFill>
                  <a:schemeClr val="tx1"/>
                </a:solidFill>
                <a:effectLst/>
                <a:latin typeface="+mn-lt"/>
                <a:ea typeface="+mn-ea"/>
                <a:cs typeface="+mn-cs"/>
              </a:rPr>
              <a:t>éseau mondial de visibilité et d'analyse de la planification familiale (VAN)</a:t>
            </a:r>
            <a:r>
              <a:rPr lang="en-US" sz="1200" kern="1200" baseline="0" dirty="0">
                <a:solidFill>
                  <a:schemeClr val="tx1"/>
                </a:solidFill>
                <a:effectLst/>
                <a:latin typeface="+mn-lt"/>
                <a:ea typeface="+mn-ea"/>
                <a:cs typeface="+mn-cs"/>
              </a:rPr>
              <a:t> </a:t>
            </a:r>
            <a:r>
              <a:rPr lang="fr-FR" dirty="0"/>
              <a:t>est une ressource cruciale dans l'effort pour améliorer la visibilité des données et contribuer à une gestion solide de la chaîne d'approvisionnement en produits de santé de la reproduction (RH) et à la prise de décision. </a:t>
            </a:r>
          </a:p>
          <a:p>
            <a:endParaRPr lang="fr-FR" dirty="0"/>
          </a:p>
          <a:p>
            <a:r>
              <a:rPr lang="fr-FR" dirty="0"/>
              <a:t>Ce diaporama propose un aperçu général du VAN et de son évolution à ce jour, montrant de la manière la plus </a:t>
            </a:r>
            <a:r>
              <a:rPr lang="fr-BE" sz="1800" dirty="0">
                <a:effectLst/>
                <a:latin typeface="Calibri" panose="020F0502020204030204" pitchFamily="34" charset="0"/>
                <a:ea typeface="Calibri" panose="020F0502020204030204" pitchFamily="34" charset="0"/>
              </a:rPr>
              <a:t>réelle </a:t>
            </a:r>
            <a:r>
              <a:rPr lang="fr-FR" dirty="0"/>
              <a:t>comment les pays utilisent la plateforme pour renforcer les chaînes d'approvisionnement en produits de santé de la reproduction (RH), de la migration des achats, de la planification et du suivi (PPMR) vers le VAN, et comment participer au réseau en tant que Viewer de base (</a:t>
            </a:r>
            <a:r>
              <a:rPr lang="en-US" dirty="0"/>
              <a:t>Basic Viewer)</a:t>
            </a:r>
            <a:r>
              <a:rPr lang="fr-FR" dirty="0"/>
              <a:t>.</a:t>
            </a:r>
          </a:p>
          <a:p>
            <a:endParaRPr lang="fr-FR" dirty="0"/>
          </a:p>
          <a:p>
            <a:pPr marL="0" lvl="0" indent="0" algn="l" rtl="0">
              <a:lnSpc>
                <a:spcPct val="100000"/>
              </a:lnSpc>
              <a:spcBef>
                <a:spcPts val="0"/>
              </a:spcBef>
              <a:spcAft>
                <a:spcPts val="0"/>
              </a:spcAft>
              <a:buSzPts val="1400"/>
              <a:buNone/>
            </a:pPr>
            <a:r>
              <a:rPr lang="fr-FR" dirty="0"/>
              <a:t>Les pays qui ont déjà fourni des données du PPMR trouveront ces diapositives utiles pour accompagner à la fiche d'information sur la transition [copier et coller dans votre navigateur] : </a:t>
            </a:r>
            <a:r>
              <a:rPr lang="en-US" b="1" dirty="0">
                <a:solidFill>
                  <a:srgbClr val="FF0000"/>
                </a:solidFill>
                <a:highlight>
                  <a:srgbClr val="FFFF00"/>
                </a:highlight>
              </a:rPr>
              <a:t>https://bit.ly/3cC2sd9 </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a:t>
            </a:fld>
            <a:endParaRPr lang="en-US"/>
          </a:p>
        </p:txBody>
      </p:sp>
    </p:spTree>
    <p:extLst>
      <p:ext uri="{BB962C8B-B14F-4D97-AF65-F5344CB8AC3E}">
        <p14:creationId xmlns:p14="http://schemas.microsoft.com/office/powerpoint/2010/main" val="2229216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fr-FR" dirty="0"/>
              <a:t>Avant l'utilisation du VAN (à gauche), les partenaires commerciaux avaient établi leurs propres connexions les uns avec les autres, chacun se connectant aux autres de manière indépendante avec une visibilité limitée entre ces connexions et une prise de décision collaborative limitée. </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Avec le VAN (à droite), les acteurs de la chaîne d'approvisionnement se connectent via une plateforme virtuelle solide (c'est-à-dire le VAN) où ils voient les mêmes données, ce qui leur permet de prendre ensemble des décisions concernant la chaîne d'approvisionnement. </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10</a:t>
            </a:fld>
            <a:endParaRPr lang="en-US"/>
          </a:p>
        </p:txBody>
      </p:sp>
    </p:spTree>
    <p:extLst>
      <p:ext uri="{BB962C8B-B14F-4D97-AF65-F5344CB8AC3E}">
        <p14:creationId xmlns:p14="http://schemas.microsoft.com/office/powerpoint/2010/main" val="370052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400"/>
              <a:buFont typeface="Calibri"/>
              <a:buNone/>
            </a:pPr>
            <a:r>
              <a:rPr lang="fr-FR" b="0" dirty="0">
                <a:solidFill>
                  <a:srgbClr val="000000"/>
                </a:solidFill>
                <a:latin typeface="Calibri"/>
                <a:ea typeface="Calibri"/>
                <a:cs typeface="Calibri"/>
                <a:sym typeface="Calibri"/>
              </a:rPr>
              <a:t>En plus de rassembler les partenaires commerciaux pour plus d’efficacité dans la collaboration et la prise de décision, le VAN intègre également des outils et des processus auparavant cloisonnés dans une plateforme unique, ce qui rend la saisie et l'analyse des données plus précises et plus efficaces.</a:t>
            </a:r>
          </a:p>
          <a:p>
            <a:pPr marL="0" marR="0" lvl="0" indent="0" algn="l" rtl="0">
              <a:lnSpc>
                <a:spcPct val="100000"/>
              </a:lnSpc>
              <a:spcBef>
                <a:spcPts val="0"/>
              </a:spcBef>
              <a:spcAft>
                <a:spcPts val="0"/>
              </a:spcAft>
              <a:buClr>
                <a:schemeClr val="dk1"/>
              </a:buClr>
              <a:buSzPts val="1400"/>
              <a:buFont typeface="Calibri"/>
              <a:buNone/>
            </a:pPr>
            <a:endParaRPr lang="fr-FR"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fr-FR" b="0" dirty="0">
                <a:solidFill>
                  <a:srgbClr val="000000"/>
                </a:solidFill>
                <a:latin typeface="Calibri"/>
                <a:ea typeface="Calibri"/>
                <a:cs typeface="Calibri"/>
                <a:sym typeface="Calibri"/>
              </a:rPr>
              <a:t>Historiquement, le Reproductive Health Interchange (RHI) a été développé pour nous informer de qui avait acheté des produits et combien ils en avaient acheté. Le PPMR nous donnait des informations sur les niveaux de stocks des pays. Le groupe d'assistance coordonnée pour l’approvisionnement des produits</a:t>
            </a:r>
            <a:r>
              <a:rPr lang="fr-FR" b="0" baseline="0" dirty="0">
                <a:solidFill>
                  <a:srgbClr val="000000"/>
                </a:solidFill>
                <a:latin typeface="Calibri"/>
                <a:ea typeface="Calibri"/>
                <a:cs typeface="Calibri"/>
                <a:sym typeface="Calibri"/>
              </a:rPr>
              <a:t> de santé de la </a:t>
            </a:r>
            <a:r>
              <a:rPr lang="fr-FR" b="0" dirty="0">
                <a:solidFill>
                  <a:srgbClr val="000000"/>
                </a:solidFill>
                <a:latin typeface="Calibri"/>
                <a:ea typeface="Calibri"/>
                <a:cs typeface="Calibri"/>
                <a:sym typeface="Calibri"/>
              </a:rPr>
              <a:t>reproduction (</a:t>
            </a:r>
            <a:r>
              <a:rPr lang="fr-FR" b="0" dirty="0" err="1">
                <a:solidFill>
                  <a:srgbClr val="000000"/>
                </a:solidFill>
                <a:latin typeface="Calibri"/>
                <a:ea typeface="Calibri"/>
                <a:cs typeface="Calibri"/>
                <a:sym typeface="Calibri"/>
              </a:rPr>
              <a:t>CARhs</a:t>
            </a:r>
            <a:r>
              <a:rPr lang="fr-FR" b="0" dirty="0">
                <a:solidFill>
                  <a:srgbClr val="000000"/>
                </a:solidFill>
                <a:latin typeface="Calibri"/>
                <a:ea typeface="Calibri"/>
                <a:cs typeface="Calibri"/>
                <a:sym typeface="Calibri"/>
              </a:rPr>
              <a:t>) et le groupe de planification coordonnée des approvisionnements (CSP) ont travaillé avec les pays pour répondre ou prévenir de manière proactive les déficits de stocks dans les pays.</a:t>
            </a:r>
          </a:p>
          <a:p>
            <a:pPr marL="0" marR="0" lvl="0" indent="0" algn="l" rtl="0">
              <a:lnSpc>
                <a:spcPct val="100000"/>
              </a:lnSpc>
              <a:spcBef>
                <a:spcPts val="0"/>
              </a:spcBef>
              <a:spcAft>
                <a:spcPts val="0"/>
              </a:spcAft>
              <a:buClr>
                <a:schemeClr val="dk1"/>
              </a:buClr>
              <a:buSzPts val="1400"/>
              <a:buFont typeface="Calibri"/>
              <a:buNone/>
            </a:pPr>
            <a:endParaRPr lang="fr-FR"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fr-FR" b="0" dirty="0">
                <a:solidFill>
                  <a:srgbClr val="000000"/>
                </a:solidFill>
                <a:latin typeface="Calibri"/>
                <a:ea typeface="Calibri"/>
                <a:cs typeface="Calibri"/>
                <a:sym typeface="Calibri"/>
              </a:rPr>
              <a:t>Pour faciliter la communication entre les partenaires commerciaux et permettre le flux de travail du CSP et l'outil CSP ou une vue plus globale des données d'approvisionnement, la communauté a demandé la migration des processus et des outils précédents vers une plateforme virtuelle plus solide et collaborative où les acteurs de la chaîne d'approvisionnement pourraient voir les données et prendre des décisions ensemble. Le VAN fut conçu pour répondre à ce besoin.</a:t>
            </a:r>
          </a:p>
          <a:p>
            <a:pPr marL="0" marR="0" lvl="0" indent="0" algn="l" rtl="0">
              <a:lnSpc>
                <a:spcPct val="100000"/>
              </a:lnSpc>
              <a:spcBef>
                <a:spcPts val="0"/>
              </a:spcBef>
              <a:spcAft>
                <a:spcPts val="0"/>
              </a:spcAft>
              <a:buClr>
                <a:schemeClr val="dk1"/>
              </a:buClr>
              <a:buSzPts val="1400"/>
              <a:buFont typeface="Calibri"/>
              <a:buNone/>
            </a:pPr>
            <a:endParaRPr lang="fr-FR"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fr-FR" b="0" dirty="0">
                <a:solidFill>
                  <a:srgbClr val="000000"/>
                </a:solidFill>
                <a:latin typeface="Calibri"/>
                <a:ea typeface="Calibri"/>
                <a:cs typeface="Calibri"/>
                <a:sym typeface="Calibri"/>
              </a:rPr>
              <a:t>Le PPMR, signalé dans le graphique ci-dessus, est le dernier de ces outils précédemment utilisé à migrer vers la plateforme . </a:t>
            </a:r>
          </a:p>
          <a:p>
            <a:pPr marL="0" marR="0" lvl="0" indent="0" algn="l" rtl="0">
              <a:lnSpc>
                <a:spcPct val="100000"/>
              </a:lnSpc>
              <a:spcBef>
                <a:spcPts val="0"/>
              </a:spcBef>
              <a:spcAft>
                <a:spcPts val="0"/>
              </a:spcAft>
              <a:buClr>
                <a:schemeClr val="dk1"/>
              </a:buClr>
              <a:buSzPts val="1400"/>
              <a:buFont typeface="Calibri"/>
              <a:buNone/>
            </a:pPr>
            <a:endParaRPr lang="fr-FR"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fr-FR"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lang="en-US" dirty="0">
              <a:solidFill>
                <a:srgbClr val="000000"/>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B08128C5-6CBB-4835-A9AF-2D7EE4334E18}" type="slidenum">
              <a:rPr lang="en-US" smtClean="0"/>
              <a:t>11</a:t>
            </a:fld>
            <a:endParaRPr lang="en-US"/>
          </a:p>
        </p:txBody>
      </p:sp>
    </p:spTree>
    <p:extLst>
      <p:ext uri="{BB962C8B-B14F-4D97-AF65-F5344CB8AC3E}">
        <p14:creationId xmlns:p14="http://schemas.microsoft.com/office/powerpoint/2010/main" val="2653629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fr-FR" dirty="0"/>
              <a:t>Cette section donne des informations sur l'adhésion actuelle au VAN, sa gouvernance et son utilisation.</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12</a:t>
            </a:fld>
            <a:endParaRPr lang="en-US"/>
          </a:p>
        </p:txBody>
      </p:sp>
    </p:spTree>
    <p:extLst>
      <p:ext uri="{BB962C8B-B14F-4D97-AF65-F5344CB8AC3E}">
        <p14:creationId xmlns:p14="http://schemas.microsoft.com/office/powerpoint/2010/main" val="144470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travaille en étroite collaboration avec de nombreuses organisations au niveau mondial et national. Avec plus de 140 utilisateurs individuels issus de 17 institutions membres, le VAN a connu une croissance significative depuis son lancement en 2019. [Chiffres en vigueur à partir de janvier 2021]</a:t>
            </a:r>
          </a:p>
          <a:p>
            <a:endParaRPr lang="fr-FR" dirty="0"/>
          </a:p>
          <a:p>
            <a:r>
              <a:rPr lang="fr-FR" dirty="0"/>
              <a:t>Nous sommes ravis d'ajouter un certain nombre de nouveaux partenaires gouvernementaux à cette liste au fur et à mesure que la transition de la PPMR progresse. </a:t>
            </a:r>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13</a:t>
            </a:fld>
            <a:endParaRPr lang="en-US"/>
          </a:p>
        </p:txBody>
      </p:sp>
    </p:spTree>
    <p:extLst>
      <p:ext uri="{BB962C8B-B14F-4D97-AF65-F5344CB8AC3E}">
        <p14:creationId xmlns:p14="http://schemas.microsoft.com/office/powerpoint/2010/main" val="1604483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dispose d'une structure de gouvernance solide pour définir et mettre en place des processus décisionnels pour un large éventail d'acteurs de la chaîne d'approvisionnement, et d'un ensemble de procédures ou de normes pour gérer ces décisions. </a:t>
            </a:r>
          </a:p>
          <a:p>
            <a:endParaRPr lang="fr-FR" dirty="0"/>
          </a:p>
          <a:p>
            <a:r>
              <a:rPr lang="fr-FR" dirty="0"/>
              <a:t>Comme le VAN n'est pas une organisation unique, il doit y avoir une structure de gouvernance qui permette la collaboration nécessaire et facilite l'adhésion de tous les participants. </a:t>
            </a:r>
          </a:p>
          <a:p>
            <a:endParaRPr lang="fr-FR" dirty="0"/>
          </a:p>
          <a:p>
            <a:r>
              <a:rPr lang="fr-FR" dirty="0"/>
              <a:t>Le modèle de gouvernance du VAN, basé sur celui de la RHSC, sollicite la contribution de la communauté et agit en son nom, ce modèle est neutre et prend des décisions à travers une large communauté de pratique.  </a:t>
            </a:r>
          </a:p>
          <a:p>
            <a:pPr marL="171450" indent="-171450">
              <a:buFont typeface="Arial" panose="020B0604020202020204" pitchFamily="34" charset="0"/>
              <a:buChar char="•"/>
            </a:pPr>
            <a:r>
              <a:rPr lang="fr-FR" dirty="0"/>
              <a:t>Parmi les exemples de décisions clés, on peut citer la définition des normes de données à utiliser dans la plateforme, la prise de décisions/recommandations sur les procédures concernant l'utilisation des données, et la définition des champs d’action et la vision globale du VAN.</a:t>
            </a:r>
          </a:p>
          <a:p>
            <a:endParaRPr lang="fr-FR" dirty="0"/>
          </a:p>
          <a:p>
            <a:r>
              <a:rPr lang="fr-FR" dirty="0"/>
              <a:t>Les membres du comité directeur comprennent le BMGF, le FCDO, le FNUAP, l'USAID, le RHSC et des représentants des utilisateurs du GHSC-PSM, du GHSC-TA et du JSI (à partir de janvier 2021). </a:t>
            </a:r>
          </a:p>
          <a:p>
            <a:endParaRPr lang="fr-FR" dirty="0"/>
          </a:p>
          <a:p>
            <a:r>
              <a:rPr lang="fr-FR" dirty="0"/>
              <a:t>De plus amples informations sur l'évolution de la structure de gouvernance du VAN sont disponibles dans l'étude de cas sur la gouvernance récemment publiée sur le site web du VAN : https://www.rhsupplies.org/uploads/tx_rhscpublications/GFPVAN-Case-Study-People.pdf  </a:t>
            </a:r>
          </a:p>
          <a:p>
            <a:endParaRPr lang="fr-FR" dirty="0"/>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14</a:t>
            </a:fld>
            <a:endParaRPr lang="en-US"/>
          </a:p>
        </p:txBody>
      </p:sp>
    </p:spTree>
    <p:extLst>
      <p:ext uri="{BB962C8B-B14F-4D97-AF65-F5344CB8AC3E}">
        <p14:creationId xmlns:p14="http://schemas.microsoft.com/office/powerpoint/2010/main" val="297025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fr-FR" dirty="0"/>
              <a:t>La plateforme du VAN a été lancée en janvier 2019 et au fil du temps est devenue un important gestionnaire de données. Son pouvoir réside dans sa capacité à harmoniser les descriptions de données, intégrant et consolidant ainsi en une seule plateforme les données d'inventaire de la chaîne d'approvisionnement et les données relatives aux commandes et aux expéditions provenant de nombreuses organisations et entités différentes.  </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Ce tableau de bord de la plateforme </a:t>
            </a:r>
            <a:r>
              <a:rPr lang="en-US" dirty="0"/>
              <a:t>Analytics </a:t>
            </a:r>
            <a:r>
              <a:rPr lang="fr-FR" dirty="0"/>
              <a:t>montre qu'en janvier 2021, plus de 140 utilisateurs de 17 organisations peuvent suivre 4 000 commandes et 5 000 expéditions dans 136 pays pour 33 produits.  </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Cette diapositive est une capture d'écran du tableau de bord disponible dans le VAN, qui donne une idée du volume et de la valeur des produits de santé de la reproduction gérer par le système.</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15</a:t>
            </a:fld>
            <a:endParaRPr lang="en-US"/>
          </a:p>
        </p:txBody>
      </p:sp>
    </p:spTree>
    <p:extLst>
      <p:ext uri="{BB962C8B-B14F-4D97-AF65-F5344CB8AC3E}">
        <p14:creationId xmlns:p14="http://schemas.microsoft.com/office/powerpoint/2010/main" val="2554965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est également devenu un outil essentiel pour les pays qui souhaitent accéder facilement à un récapitulatif visuel leur permettant de suivre les mouvements des expéditions par rapport à la consommation et aux stocks, en indiquant les sur- ou sous-stocks de produits par rapport au plan d'approvisionnement. </a:t>
            </a:r>
          </a:p>
          <a:p>
            <a:endParaRPr lang="fr-FR" dirty="0"/>
          </a:p>
          <a:p>
            <a:r>
              <a:rPr lang="fr-FR" dirty="0"/>
              <a:t>Ils peuvent voir la courbe de consommation et des ruptures de stock au fil du temps par rapport à leurs demandes/commandes, et ils peuvent utiliser le simulateur de scénario de la plateforme pour planifier leurs futures commandes.</a:t>
            </a:r>
          </a:p>
          <a:p>
            <a:endParaRPr lang="fr-FR" dirty="0"/>
          </a:p>
          <a:p>
            <a:r>
              <a:rPr lang="fr-FR" dirty="0"/>
              <a:t>La diapositive présente des captures d'écran supplémentaires de la manière dont ces données sont visualisées dans le VAN et de ce que les utilisateurs verront lorsqu'ils utiliseront la plateforme.</a:t>
            </a:r>
          </a:p>
          <a:p>
            <a:endParaRPr lang="fr-FR" dirty="0"/>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16</a:t>
            </a:fld>
            <a:endParaRPr lang="en-US"/>
          </a:p>
        </p:txBody>
      </p:sp>
    </p:spTree>
    <p:extLst>
      <p:ext uri="{BB962C8B-B14F-4D97-AF65-F5344CB8AC3E}">
        <p14:creationId xmlns:p14="http://schemas.microsoft.com/office/powerpoint/2010/main" val="824842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fr-FR" dirty="0"/>
              <a:t>L'étendue des données auxquelles les membres du VAN peuvent accéder et la manière dont elles sont facilement visualisées pour l'analyse et l'action, permettent de faciliter une gestion plus efficace de la chaîne d'approvisionnement en produits de santé de la reproduction (RH) dans les pays.  </a:t>
            </a:r>
          </a:p>
          <a:p>
            <a:pPr marL="0" lvl="0" indent="0" algn="l" rtl="0">
              <a:lnSpc>
                <a:spcPct val="100000"/>
              </a:lnSpc>
              <a:spcBef>
                <a:spcPts val="0"/>
              </a:spcBef>
              <a:spcAft>
                <a:spcPts val="0"/>
              </a:spcAft>
              <a:buSzPts val="1400"/>
              <a:buNone/>
            </a:pPr>
            <a:endParaRPr lang="fr-FR" dirty="0"/>
          </a:p>
          <a:p>
            <a:pPr marL="0" lvl="0" indent="0" algn="l" rtl="0">
              <a:lnSpc>
                <a:spcPct val="100000"/>
              </a:lnSpc>
              <a:spcBef>
                <a:spcPts val="0"/>
              </a:spcBef>
              <a:spcAft>
                <a:spcPts val="0"/>
              </a:spcAft>
              <a:buSzPts val="1400"/>
              <a:buNone/>
            </a:pPr>
            <a:r>
              <a:rPr lang="fr-FR" dirty="0"/>
              <a:t>Cette diapositive résume les réactions récentes des pays membres du VAN. Il est évident que les pays qui ont rejoint le VAN bénéficient d'un large éventail de valeurs, une simplification des processus et une efficacité accrue. </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17</a:t>
            </a:fld>
            <a:endParaRPr lang="en-US"/>
          </a:p>
        </p:txBody>
      </p:sp>
    </p:spTree>
    <p:extLst>
      <p:ext uri="{BB962C8B-B14F-4D97-AF65-F5344CB8AC3E}">
        <p14:creationId xmlns:p14="http://schemas.microsoft.com/office/powerpoint/2010/main" val="325524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section fournit des informations sur la manière d'adhérer au VAN</a:t>
            </a:r>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18</a:t>
            </a:fld>
            <a:endParaRPr lang="en-US"/>
          </a:p>
        </p:txBody>
      </p:sp>
    </p:spTree>
    <p:extLst>
      <p:ext uri="{BB962C8B-B14F-4D97-AF65-F5344CB8AC3E}">
        <p14:creationId xmlns:p14="http://schemas.microsoft.com/office/powerpoint/2010/main" val="1398484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offre à ses membres un accès à l'information comme jamais auparavant. Les données de plusieurs partenaires commerciaux sont disponibles sur une seule plateforme, ce qui permet aux membres de collaborer plus efficacement, de mieux comprendre l'état de leur chaîne d'approvisionnement et de résoudre rapidement les problèmes. </a:t>
            </a:r>
          </a:p>
          <a:p>
            <a:endParaRPr lang="fr-FR" dirty="0"/>
          </a:p>
          <a:p>
            <a:r>
              <a:rPr lang="fr-FR" dirty="0"/>
              <a:t>Au-delà de la visibilité et de l'analyse des données, les membres ont également accès à l'assistance technique des analystes du VAN (</a:t>
            </a:r>
            <a:r>
              <a:rPr lang="en-US" dirty="0"/>
              <a:t>VAN Analysts)</a:t>
            </a:r>
            <a:r>
              <a:rPr lang="fr-FR" dirty="0"/>
              <a:t>, et surtout, des autres membres du réseau. </a:t>
            </a:r>
          </a:p>
          <a:p>
            <a:endParaRPr lang="fr-FR" dirty="0"/>
          </a:p>
          <a:p>
            <a:r>
              <a:rPr lang="fr-FR" dirty="0"/>
              <a:t>La création d'un réseau de partenaires au sein du VAN aidera les partenaires commerciaux à être plus efficaces car ils pourront plus facilement communiquer entre eux et partager les données, les préoccupations et les réussites.</a:t>
            </a:r>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19</a:t>
            </a:fld>
            <a:endParaRPr lang="en-US"/>
          </a:p>
        </p:txBody>
      </p:sp>
    </p:spTree>
    <p:extLst>
      <p:ext uri="{BB962C8B-B14F-4D97-AF65-F5344CB8AC3E}">
        <p14:creationId xmlns:p14="http://schemas.microsoft.com/office/powerpoint/2010/main" val="38580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vidéo explicative de cette introduction se trouve ici : https://youtu.be/OlG9dLyOW7E. Si vous faites une présentation, prévoir de lancer la vidéo à ce stade de la présentation].</a:t>
            </a:r>
          </a:p>
          <a:p>
            <a:endParaRPr lang="fr-FR" dirty="0"/>
          </a:p>
          <a:p>
            <a:r>
              <a:rPr lang="fr-FR" dirty="0"/>
              <a:t>Face à la diminution des ressources de développement, il faudra des chaînes d'approvisionnement en planification familiale (PF) plus efficaces et plus  performantes pour répondre aux besoins non satisfaits de millions de femmes en matière de contraception. Pour y parvenir, il faut améliorer la visibilité de la chaîne d'approvisionnement.</a:t>
            </a:r>
          </a:p>
          <a:p>
            <a:endParaRPr lang="fr-FR" dirty="0"/>
          </a:p>
          <a:p>
            <a:r>
              <a:rPr lang="fr-FR" dirty="0"/>
              <a:t>Renforcer cette visibilité est difficile. La chaîne d'approvisionnement des produits de PF est un écosystème complexe de partenaires commerciaux répartis dans le monde entier et comprend :  </a:t>
            </a:r>
          </a:p>
          <a:p>
            <a:pPr marL="171450" indent="-171450">
              <a:buFont typeface="Arial" panose="020B0604020202020204" pitchFamily="34" charset="0"/>
              <a:buChar char="•"/>
            </a:pPr>
            <a:r>
              <a:rPr lang="fr-FR" dirty="0"/>
              <a:t>Les acheteurs, y compris les gouvernements des pays et les donateurs,</a:t>
            </a:r>
          </a:p>
          <a:p>
            <a:pPr marL="171450" indent="-171450">
              <a:buFont typeface="Arial" panose="020B0604020202020204" pitchFamily="34" charset="0"/>
              <a:buChar char="•"/>
            </a:pPr>
            <a:r>
              <a:rPr lang="fr-FR" dirty="0"/>
              <a:t>Les fabricants,</a:t>
            </a:r>
          </a:p>
          <a:p>
            <a:pPr marL="171450" indent="-171450">
              <a:buFont typeface="Arial" panose="020B0604020202020204" pitchFamily="34" charset="0"/>
              <a:buChar char="•"/>
            </a:pPr>
            <a:r>
              <a:rPr lang="fr-FR" dirty="0"/>
              <a:t>Les expéditeurs, et </a:t>
            </a:r>
          </a:p>
          <a:p>
            <a:pPr marL="171450" indent="-171450">
              <a:buFont typeface="Arial" panose="020B0604020202020204" pitchFamily="34" charset="0"/>
              <a:buChar char="•"/>
            </a:pPr>
            <a:r>
              <a:rPr lang="fr-FR" dirty="0"/>
              <a:t>Les gouvernements des pays. </a:t>
            </a:r>
          </a:p>
          <a:p>
            <a:endParaRPr lang="fr-FR" dirty="0"/>
          </a:p>
          <a:p>
            <a:r>
              <a:rPr lang="fr-FR" dirty="0"/>
              <a:t>À chaque étape du parcours d'un produit dans cet écosystème, d'un partenaire commercial à l'autre, les décideurs doivent connaître la position des produits pour répondre aux questions clés, comme :</a:t>
            </a:r>
          </a:p>
          <a:p>
            <a:pPr marL="171450" indent="-171450">
              <a:buFont typeface="Arial" panose="020B0604020202020204" pitchFamily="34" charset="0"/>
              <a:buChar char="•"/>
            </a:pPr>
            <a:r>
              <a:rPr lang="fr-FR" dirty="0"/>
              <a:t>combien d'unités de chaque produit dois-je acheter, et pour qui ; </a:t>
            </a:r>
          </a:p>
          <a:p>
            <a:pPr marL="171450" indent="-171450">
              <a:buFont typeface="Arial" panose="020B0604020202020204" pitchFamily="34" charset="0"/>
              <a:buChar char="•"/>
            </a:pPr>
            <a:r>
              <a:rPr lang="fr-FR" dirty="0"/>
              <a:t>combien de produits dois-je fabriquer et dans quels délais ? </a:t>
            </a:r>
          </a:p>
          <a:p>
            <a:pPr marL="171450" indent="-171450">
              <a:buFont typeface="Arial" panose="020B0604020202020204" pitchFamily="34" charset="0"/>
              <a:buChar char="•"/>
            </a:pPr>
            <a:r>
              <a:rPr lang="fr-FR" dirty="0"/>
              <a:t>quels produits dois-je expédier et où ? et</a:t>
            </a:r>
          </a:p>
          <a:p>
            <a:pPr marL="171450" indent="-171450">
              <a:buFont typeface="Arial" panose="020B0604020202020204" pitchFamily="34" charset="0"/>
              <a:buChar char="•"/>
            </a:pPr>
            <a:r>
              <a:rPr lang="fr-FR" dirty="0"/>
              <a:t>quand mes produits arriveront-ils ?  </a:t>
            </a:r>
          </a:p>
          <a:p>
            <a:endParaRPr lang="fr-FR" dirty="0"/>
          </a:p>
          <a:p>
            <a:r>
              <a:rPr lang="fr-FR" dirty="0"/>
              <a:t>Toutes données insuffisantes, incorrectes ou mal enregistrées entraîneront l'envoi d'informations erronées tout au long de la chaîne d'approvisionnement, entrainants des ruptures de stock, des surstocks, des produits périmés, du gaspillage et, en fin de compte, des clients insatisfaits.</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2</a:t>
            </a:fld>
            <a:endParaRPr lang="en-US"/>
          </a:p>
        </p:txBody>
      </p:sp>
    </p:spTree>
    <p:extLst>
      <p:ext uri="{BB962C8B-B14F-4D97-AF65-F5344CB8AC3E}">
        <p14:creationId xmlns:p14="http://schemas.microsoft.com/office/powerpoint/2010/main" val="94920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L'adhésion au VAN est un processus simple. </a:t>
            </a:r>
          </a:p>
          <a:p>
            <a:endParaRPr lang="fr-FR" dirty="0"/>
          </a:p>
          <a:p>
            <a:r>
              <a:rPr lang="fr-FR" dirty="0"/>
              <a:t>Les pays doivent faire part de leur intérêt à l'unité de gestion du VAN (</a:t>
            </a:r>
            <a:r>
              <a:rPr lang="en-US" dirty="0"/>
              <a:t>VAN Management Unit)</a:t>
            </a:r>
            <a:r>
              <a:rPr lang="fr-FR" dirty="0"/>
              <a:t>, qui fera avancer le processus. </a:t>
            </a:r>
          </a:p>
          <a:p>
            <a:endParaRPr lang="fr-FR" dirty="0"/>
          </a:p>
          <a:p>
            <a:r>
              <a:rPr lang="fr-FR" dirty="0"/>
              <a:t>Une étape clé consistera à désigner les représentants locaux qui seront les principaux utilisateurs du VAN. Il peut s'agir de membres du gouvernement, ainsi que d'autres acteurs de la chaîne d'approvisionnement dans le pays qui auraient besoin d'accéder au VAN pour s'assurer que les collaborateurs locaux sont également informés. Le gestionnaire de données du PPMR doit être l'une de ces personnes et peut aider à identifier d'autres utilisateurs potentiels. </a:t>
            </a:r>
          </a:p>
          <a:p>
            <a:endParaRPr lang="fr-FR" dirty="0"/>
          </a:p>
          <a:p>
            <a:r>
              <a:rPr lang="fr-FR" dirty="0"/>
              <a:t>Un représentant du gouvernement doit se connecter et accepter les TOU du VAN et le tableau de partage des données. Ceci est nécessaire pour accéder à la plateforme. </a:t>
            </a:r>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20</a:t>
            </a:fld>
            <a:endParaRPr lang="en-US"/>
          </a:p>
        </p:txBody>
      </p:sp>
    </p:spTree>
    <p:extLst>
      <p:ext uri="{BB962C8B-B14F-4D97-AF65-F5344CB8AC3E}">
        <p14:creationId xmlns:p14="http://schemas.microsoft.com/office/powerpoint/2010/main" val="126413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8128C5-6CBB-4835-A9AF-2D7EE4334E18}" type="slidenum">
              <a:rPr lang="en-US" smtClean="0"/>
              <a:t>21</a:t>
            </a:fld>
            <a:endParaRPr lang="en-US"/>
          </a:p>
        </p:txBody>
      </p:sp>
    </p:spTree>
    <p:extLst>
      <p:ext uri="{BB962C8B-B14F-4D97-AF65-F5344CB8AC3E}">
        <p14:creationId xmlns:p14="http://schemas.microsoft.com/office/powerpoint/2010/main" val="48166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véritable visibilité de la chaîne d'approvisionnement de la planification familiale (PF) nécessite de relier les acteurs mondiaux et nationaux afin que tous puissent accéder aux mêmes informations, ce qui permet une prise de décision plus efficace. La base de ce lien repose sur les données - les données sont ce qui permet aux acteurs de la chaîne d'approvisionnement de "voir" les produits jusqu'au dernier kilomètre, et la standardisation des données </a:t>
            </a:r>
            <a:r>
              <a:rPr lang="fr-BE" sz="1800" dirty="0">
                <a:effectLst/>
                <a:latin typeface="Calibri" panose="020F0502020204030204" pitchFamily="34" charset="0"/>
                <a:ea typeface="Calibri" panose="020F0502020204030204" pitchFamily="34" charset="0"/>
              </a:rPr>
              <a:t>garantit </a:t>
            </a:r>
            <a:r>
              <a:rPr lang="fr-FR" dirty="0"/>
              <a:t> que chaque acteur a accès aux mêmes informations précises.</a:t>
            </a:r>
          </a:p>
          <a:p>
            <a:endParaRPr lang="fr-FR" dirty="0"/>
          </a:p>
          <a:p>
            <a:r>
              <a:rPr lang="fr-FR" dirty="0"/>
              <a:t>L'objectif du VAN consiste à résoudre les incohérences de la chaîne d'approvisionnement en permettant aux utilisateurs de la chaîne d'approvisionnement de voir les bonnes données au bon moment, ce qui les aidera à répondre à leurs questions et à prendre les bonnes décisions. </a:t>
            </a:r>
          </a:p>
          <a:p>
            <a:endParaRPr lang="fr-FR" dirty="0"/>
          </a:p>
          <a:p>
            <a:r>
              <a:rPr lang="fr-FR" dirty="0"/>
              <a:t>Les pays sont au cœur de l'écosystème de l'approvisionnement en santé reproductive et donc, du VAN. C'est là que les produits en provenance des fabricants et des expéditeurs alimentent la distribution dans le pays jusqu'au dernier kilomètre. Le VAN aide à connecter les pays à leurs partenaires commerciaux mondiaux, et vice versa, dans le but d'améliorer l'efficacité des processus de gestion de la chaîne d'approvisionnement en produits de santé de la reproduction (RH) pour tous.</a:t>
            </a:r>
          </a:p>
          <a:p>
            <a:endParaRPr lang="fr-FR" dirty="0"/>
          </a:p>
          <a:p>
            <a:endParaRPr lang="fr-FR" dirty="0"/>
          </a:p>
          <a:p>
            <a:endParaRPr lang="fr-FR" dirty="0"/>
          </a:p>
          <a:p>
            <a:endParaRPr lang="fr-FR" dirty="0"/>
          </a:p>
          <a:p>
            <a:endParaRPr lang="fr-FR" dirty="0"/>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3</a:t>
            </a:fld>
            <a:endParaRPr lang="en-US"/>
          </a:p>
        </p:txBody>
      </p:sp>
    </p:spTree>
    <p:extLst>
      <p:ext uri="{BB962C8B-B14F-4D97-AF65-F5344CB8AC3E}">
        <p14:creationId xmlns:p14="http://schemas.microsoft.com/office/powerpoint/2010/main" val="44940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section donne un bref aperçu du VAN.</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4</a:t>
            </a:fld>
            <a:endParaRPr lang="en-US"/>
          </a:p>
        </p:txBody>
      </p:sp>
    </p:spTree>
    <p:extLst>
      <p:ext uri="{BB962C8B-B14F-4D97-AF65-F5344CB8AC3E}">
        <p14:creationId xmlns:p14="http://schemas.microsoft.com/office/powerpoint/2010/main" val="242581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aide ses utilisateurs à comprendre leurs données dans le contexte de la chaîne d'approvisionnement mondiale plus large, en leur donnant une visibilité sur chaque étape du cheminement des produits de PF, du fabricant au magasin médical central ou au centre de distribution dans le pays. </a:t>
            </a:r>
          </a:p>
          <a:p>
            <a:endParaRPr lang="fr-FR" dirty="0"/>
          </a:p>
          <a:p>
            <a:r>
              <a:rPr lang="fr-FR" dirty="0"/>
              <a:t>Les utilisateurs peuvent utiliser le VAN pour :</a:t>
            </a:r>
          </a:p>
          <a:p>
            <a:pPr marL="171450" indent="-171450">
              <a:buFont typeface="Arial" panose="020B0604020202020204" pitchFamily="34" charset="0"/>
              <a:buChar char="•"/>
            </a:pPr>
            <a:r>
              <a:rPr lang="fr-FR" dirty="0"/>
              <a:t>Analyser leurs données d'approvisionnement par rapport à leurs besoins en matière d'approvisionnement.</a:t>
            </a:r>
          </a:p>
          <a:p>
            <a:pPr marL="171450" indent="-171450">
              <a:buFont typeface="Arial" panose="020B0604020202020204" pitchFamily="34" charset="0"/>
              <a:buChar char="•"/>
            </a:pPr>
            <a:r>
              <a:rPr lang="fr-FR" dirty="0"/>
              <a:t>Comparer les délais de commande et d'expédition au niveau mondial avec les données sur les stocks disponibles.</a:t>
            </a:r>
          </a:p>
          <a:p>
            <a:pPr marL="171450" indent="-171450">
              <a:buFont typeface="Arial" panose="020B0604020202020204" pitchFamily="34" charset="0"/>
              <a:buChar char="•"/>
            </a:pPr>
            <a:r>
              <a:rPr lang="fr-FR" dirty="0"/>
              <a:t>Classer par ordre de priorité les besoins d'approvisionnement en fonction de l'analyse des données.</a:t>
            </a:r>
          </a:p>
          <a:p>
            <a:pPr marL="171450" indent="-171450">
              <a:buFont typeface="Arial" panose="020B0604020202020204" pitchFamily="34" charset="0"/>
              <a:buChar char="•"/>
            </a:pPr>
            <a:r>
              <a:rPr lang="fr-FR" dirty="0"/>
              <a:t>Alerter les partenaires des déficits d'approvisionnement en cours.</a:t>
            </a:r>
          </a:p>
          <a:p>
            <a:pPr marL="171450" indent="-171450">
              <a:buFont typeface="Arial" panose="020B0604020202020204" pitchFamily="34" charset="0"/>
              <a:buChar char="•"/>
            </a:pPr>
            <a:r>
              <a:rPr lang="fr-FR" dirty="0"/>
              <a:t>Coordonner avec les partenaires pour prendre des mesures et</a:t>
            </a:r>
            <a:r>
              <a:rPr lang="fr-FR" baseline="0" dirty="0"/>
              <a:t> atténuer </a:t>
            </a:r>
            <a:r>
              <a:rPr lang="fr-FR" dirty="0"/>
              <a:t>les problèmes en cours. </a:t>
            </a:r>
          </a:p>
          <a:p>
            <a:pPr marL="0" indent="0">
              <a:buFont typeface="Arial" panose="020B0604020202020204" pitchFamily="34" charset="0"/>
              <a:buNone/>
            </a:pPr>
            <a:endParaRPr lang="fr-FR" dirty="0"/>
          </a:p>
          <a:p>
            <a:pPr marL="171450" indent="-171450">
              <a:buFont typeface="Arial" panose="020B0604020202020204" pitchFamily="34" charset="0"/>
              <a:buChar char="•"/>
            </a:pPr>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5</a:t>
            </a:fld>
            <a:endParaRPr lang="en-US"/>
          </a:p>
        </p:txBody>
      </p:sp>
    </p:spTree>
    <p:extLst>
      <p:ext uri="{BB962C8B-B14F-4D97-AF65-F5344CB8AC3E}">
        <p14:creationId xmlns:p14="http://schemas.microsoft.com/office/powerpoint/2010/main" val="365664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est une initiative communautaire gérée par l'alliance pour l'approvisionnement en produits de santé de la reproduction (RHSC, ou coalition). </a:t>
            </a:r>
          </a:p>
          <a:p>
            <a:endParaRPr lang="fr-FR" dirty="0"/>
          </a:p>
          <a:p>
            <a:r>
              <a:rPr lang="fr-FR" dirty="0"/>
              <a:t>La RHSC vise à garantir aux pays l’accès et l’utilisation des produits de santé de la reproduction abordables et de haute qualité.</a:t>
            </a:r>
          </a:p>
          <a:p>
            <a:r>
              <a:rPr lang="fr-FR" dirty="0"/>
              <a:t> </a:t>
            </a:r>
          </a:p>
          <a:p>
            <a:r>
              <a:rPr lang="fr-FR" dirty="0"/>
              <a:t>En tant que partenaire neutre, la Coalition rassemble la communauté de la santé de la reproduction pour identifier et collaborer à des solutions innovantes aux problèmes liés aux produits de santé de</a:t>
            </a:r>
            <a:r>
              <a:rPr lang="fr-FR" baseline="0" dirty="0"/>
              <a:t> la reproduction</a:t>
            </a:r>
            <a:r>
              <a:rPr lang="fr-FR" dirty="0"/>
              <a:t>. Plus de 500 membres de la coalition (dont de nombreux ministères de la santé) collaborent par l'intermédiaire de divers groupes de travail et d'études afin de développer des outils, de partager des données et de faciliter une prise de décision réfléchie.</a:t>
            </a:r>
          </a:p>
          <a:p>
            <a:endParaRPr lang="fr-FR" dirty="0"/>
          </a:p>
          <a:p>
            <a:r>
              <a:rPr lang="fr-FR" dirty="0"/>
              <a:t>En 2016, les membres de la communauté de la santé de la reproduction (RH) ont demandé à la </a:t>
            </a:r>
            <a:r>
              <a:rPr lang="fr-FR" sz="1200" kern="1200" dirty="0">
                <a:solidFill>
                  <a:schemeClr val="tx1"/>
                </a:solidFill>
                <a:latin typeface="+mn-lt"/>
                <a:ea typeface="+mn-ea"/>
                <a:cs typeface="+mn-cs"/>
              </a:rPr>
              <a:t>Coalition de gérer la mise en œuvre du VAN, sachant que la Coalition pourrait tirer parti de ses bons résultats, de l'engagement de ses membres et de sa visibilité mondiale pour créer un réseau de données pour la gestion de la chaîne d'approvisionnement produits de santé de la reproduction.</a:t>
            </a:r>
            <a:r>
              <a:rPr lang="fr-FR" sz="1200" kern="1200" baseline="0" dirty="0">
                <a:solidFill>
                  <a:schemeClr val="tx1"/>
                </a:solidFill>
                <a:latin typeface="+mn-lt"/>
                <a:ea typeface="+mn-ea"/>
                <a:cs typeface="+mn-cs"/>
              </a:rPr>
              <a:t> </a:t>
            </a:r>
            <a:r>
              <a:rPr lang="fr-FR" dirty="0"/>
              <a:t>Le VAN est destiné à rassembler les personnes, les processus, les politiques et les technologies afin de transformer la manière dont notre communauté prend des décisions concernant la chaîne d'approvisionnement.  </a:t>
            </a:r>
          </a:p>
          <a:p>
            <a:endParaRPr lang="fr-FR" dirty="0"/>
          </a:p>
          <a:p>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6</a:t>
            </a:fld>
            <a:endParaRPr lang="en-US"/>
          </a:p>
        </p:txBody>
      </p:sp>
    </p:spTree>
    <p:extLst>
      <p:ext uri="{BB962C8B-B14F-4D97-AF65-F5344CB8AC3E}">
        <p14:creationId xmlns:p14="http://schemas.microsoft.com/office/powerpoint/2010/main" val="32576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VAN offre à ses membres un accès à l'information comme jamais auparavant. Les données des partenaires commerciaux sont disponibles sur une seule plateforme, ce qui permet aux membres de collaborer plus efficacement, de mieux comprendre l'état de leur chaîne d'approvisionnement et de résoudre rapidement les problèmes. </a:t>
            </a:r>
          </a:p>
          <a:p>
            <a:endParaRPr lang="fr-FR" dirty="0"/>
          </a:p>
          <a:p>
            <a:r>
              <a:rPr lang="fr-FR" dirty="0"/>
              <a:t>Au-delà de la visibilité et de l'analyse des données, les membres ont aussi accès à l'assistance technique des experts du VAN (</a:t>
            </a:r>
            <a:r>
              <a:rPr lang="en-US" dirty="0"/>
              <a:t>VAN Analysts) </a:t>
            </a:r>
            <a:r>
              <a:rPr lang="fr-FR" dirty="0"/>
              <a:t>et, surtout, des autres membres du réseau. La création d'un réseau de partenaires au sein du VAN aidera les partenaires commerciaux à être plus efficace car ils pourront plus facilement communiquer entre eux et partager des données, des préoccupations et des succès.</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7</a:t>
            </a:fld>
            <a:endParaRPr lang="en-US"/>
          </a:p>
        </p:txBody>
      </p:sp>
    </p:spTree>
    <p:extLst>
      <p:ext uri="{BB962C8B-B14F-4D97-AF65-F5344CB8AC3E}">
        <p14:creationId xmlns:p14="http://schemas.microsoft.com/office/powerpoint/2010/main" val="418872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section explique plus en détail comment le VAN aide ses membres à mieux travailler ensemble. </a:t>
            </a:r>
            <a:endParaRPr lang="en-US" dirty="0"/>
          </a:p>
        </p:txBody>
      </p:sp>
      <p:sp>
        <p:nvSpPr>
          <p:cNvPr id="4" name="Slide Number Placeholder 3"/>
          <p:cNvSpPr>
            <a:spLocks noGrp="1"/>
          </p:cNvSpPr>
          <p:nvPr>
            <p:ph type="sldNum" sz="quarter" idx="5"/>
          </p:nvPr>
        </p:nvSpPr>
        <p:spPr/>
        <p:txBody>
          <a:bodyPr/>
          <a:lstStyle/>
          <a:p>
            <a:fld id="{B08128C5-6CBB-4835-A9AF-2D7EE4334E18}" type="slidenum">
              <a:rPr lang="en-US" smtClean="0"/>
              <a:t>8</a:t>
            </a:fld>
            <a:endParaRPr lang="en-US"/>
          </a:p>
        </p:txBody>
      </p:sp>
    </p:spTree>
    <p:extLst>
      <p:ext uri="{BB962C8B-B14F-4D97-AF65-F5344CB8AC3E}">
        <p14:creationId xmlns:p14="http://schemas.microsoft.com/office/powerpoint/2010/main" val="287025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Bien qu'il soit facile de considérer le VAN comme un outil ou un système parmi tant d'autres, il va au-delà de ca. Le VAN n'est pas seulement une solution technologique, mais la technologie est là pour renforcer les capacités des personnes et des processus et faciliter la coordination entre les acteurs. </a:t>
            </a:r>
          </a:p>
          <a:p>
            <a:endParaRPr lang="fr-FR" dirty="0"/>
          </a:p>
          <a:p>
            <a:r>
              <a:rPr lang="fr-FR" dirty="0"/>
              <a:t>Comme décrit dans la diapositive, l'objectif du VAN s'aligne sur chacun des quatre secteurs du cadre conceptuel du VAN (graphique de droite).  </a:t>
            </a:r>
          </a:p>
          <a:p>
            <a:pPr marL="171450" indent="-171450">
              <a:buFont typeface="Arial" panose="020B0604020202020204" pitchFamily="34" charset="0"/>
              <a:buChar char="•"/>
            </a:pPr>
            <a:r>
              <a:rPr lang="fr-FR" dirty="0"/>
              <a:t>Pour améliorer et faciliter les choses, c'est là qu'intervient la partie technologique.  </a:t>
            </a:r>
          </a:p>
          <a:p>
            <a:pPr marL="171450" indent="-171450">
              <a:buFont typeface="Arial" panose="020B0604020202020204" pitchFamily="34" charset="0"/>
              <a:buChar char="•"/>
            </a:pPr>
            <a:r>
              <a:rPr lang="fr-FR" dirty="0"/>
              <a:t>Pour consolider les données, nous avons besoin de processus de gestion des données. </a:t>
            </a:r>
          </a:p>
          <a:p>
            <a:pPr marL="171450" indent="-171450">
              <a:buFont typeface="Arial" panose="020B0604020202020204" pitchFamily="34" charset="0"/>
              <a:buChar char="•"/>
            </a:pPr>
            <a:r>
              <a:rPr lang="fr-FR" dirty="0"/>
              <a:t>La directive de partage est très importante, surtout en ce qui concerne le partage des données.  </a:t>
            </a:r>
          </a:p>
          <a:p>
            <a:pPr marL="171450" indent="-171450">
              <a:buFont typeface="Arial" panose="020B0604020202020204" pitchFamily="34" charset="0"/>
              <a:buChar char="•"/>
            </a:pPr>
            <a:r>
              <a:rPr lang="fr-FR" dirty="0"/>
              <a:t>L'harmonisation est aussi un travail important qui consiste à connecter les acteurs de la chaîne d'approvisionnement qui composent le réseau du VAN.</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5"/>
          </p:nvPr>
        </p:nvSpPr>
        <p:spPr/>
        <p:txBody>
          <a:bodyPr/>
          <a:lstStyle/>
          <a:p>
            <a:fld id="{B08128C5-6CBB-4835-A9AF-2D7EE4334E18}" type="slidenum">
              <a:rPr lang="en-US" smtClean="0"/>
              <a:t>9</a:t>
            </a:fld>
            <a:endParaRPr lang="en-US"/>
          </a:p>
        </p:txBody>
      </p:sp>
    </p:spTree>
    <p:extLst>
      <p:ext uri="{BB962C8B-B14F-4D97-AF65-F5344CB8AC3E}">
        <p14:creationId xmlns:p14="http://schemas.microsoft.com/office/powerpoint/2010/main" val="3191572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witter.com/Rh_Supplies"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facebook.com/rhsupplies" TargetMode="Externa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hyperlink" Target="http://www.rhsupplies.org/" TargetMode="External"/><Relationship Id="rId1" Type="http://schemas.openxmlformats.org/officeDocument/2006/relationships/slideMaster" Target="../slideMasters/slideMaster1.xml"/><Relationship Id="rId6" Type="http://schemas.openxmlformats.org/officeDocument/2006/relationships/hyperlink" Target="https://www.facebook.com/rhsupplies" TargetMode="External"/><Relationship Id="rId5" Type="http://schemas.openxmlformats.org/officeDocument/2006/relationships/image" Target="../media/image2.png"/><Relationship Id="rId4" Type="http://schemas.openxmlformats.org/officeDocument/2006/relationships/hyperlink" Target="https://twitter.com/Rh_Supplies"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6BF55239-73A8-49DB-A8ED-1C740DBAC4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088"/>
          <a:stretch/>
        </p:blipFill>
        <p:spPr>
          <a:xfrm>
            <a:off x="0" y="0"/>
            <a:ext cx="12192000" cy="6123214"/>
          </a:xfrm>
          <a:prstGeom prst="rect">
            <a:avLst/>
          </a:prstGeom>
        </p:spPr>
      </p:pic>
      <p:sp>
        <p:nvSpPr>
          <p:cNvPr id="2" name="Title 1"/>
          <p:cNvSpPr>
            <a:spLocks noGrp="1"/>
          </p:cNvSpPr>
          <p:nvPr>
            <p:ph type="title"/>
          </p:nvPr>
        </p:nvSpPr>
        <p:spPr>
          <a:xfrm>
            <a:off x="1338942" y="1759403"/>
            <a:ext cx="9875157" cy="681718"/>
          </a:xfrm>
        </p:spPr>
        <p:txBody>
          <a:bodyPr anchor="t">
            <a:normAutofit/>
          </a:bodyPr>
          <a:lstStyle>
            <a:lvl1pPr>
              <a:defRPr sz="3600">
                <a:solidFill>
                  <a:schemeClr val="bg1"/>
                </a:solidFill>
              </a:defRPr>
            </a:lvl1pPr>
          </a:lstStyle>
          <a:p>
            <a:r>
              <a:rPr lang="en-US" dirty="0"/>
              <a:t>Click to edit Master title style</a:t>
            </a:r>
          </a:p>
        </p:txBody>
      </p:sp>
      <p:sp>
        <p:nvSpPr>
          <p:cNvPr id="10" name="Rectangle 9"/>
          <p:cNvSpPr/>
          <p:nvPr userDrawn="1"/>
        </p:nvSpPr>
        <p:spPr>
          <a:xfrm>
            <a:off x="751114" y="1577747"/>
            <a:ext cx="239487" cy="28472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2"/>
          <p:cNvSpPr>
            <a:spLocks noGrp="1"/>
          </p:cNvSpPr>
          <p:nvPr>
            <p:ph type="body" sz="quarter" idx="13" hasCustomPrompt="1"/>
          </p:nvPr>
        </p:nvSpPr>
        <p:spPr>
          <a:xfrm>
            <a:off x="1338942" y="2445659"/>
            <a:ext cx="9875157" cy="411842"/>
          </a:xfrm>
        </p:spPr>
        <p:txBody>
          <a:bodyPr>
            <a:normAutofit/>
          </a:bodyPr>
          <a:lstStyle>
            <a:lvl1pPr marL="0" indent="0">
              <a:buNone/>
              <a:defRPr sz="2400">
                <a:solidFill>
                  <a:schemeClr val="bg1"/>
                </a:solidFill>
              </a:defRPr>
            </a:lvl1pPr>
          </a:lstStyle>
          <a:p>
            <a:pPr lvl="0"/>
            <a:r>
              <a:rPr lang="en-US" dirty="0"/>
              <a:t>Subtitle</a:t>
            </a:r>
          </a:p>
        </p:txBody>
      </p:sp>
      <p:sp>
        <p:nvSpPr>
          <p:cNvPr id="15" name="Text Placeholder 14"/>
          <p:cNvSpPr>
            <a:spLocks noGrp="1"/>
          </p:cNvSpPr>
          <p:nvPr>
            <p:ph type="body" sz="quarter" idx="14" hasCustomPrompt="1"/>
          </p:nvPr>
        </p:nvSpPr>
        <p:spPr>
          <a:xfrm>
            <a:off x="1338943" y="3957636"/>
            <a:ext cx="4538133" cy="277586"/>
          </a:xfrm>
        </p:spPr>
        <p:txBody>
          <a:bodyPr>
            <a:noAutofit/>
          </a:bodyPr>
          <a:lstStyle>
            <a:lvl1pPr marL="0" indent="0">
              <a:buNone/>
              <a:defRPr sz="1400">
                <a:solidFill>
                  <a:schemeClr val="bg1"/>
                </a:solidFill>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dirty="0"/>
              <a:t>DATE</a:t>
            </a:r>
          </a:p>
        </p:txBody>
      </p:sp>
      <p:sp>
        <p:nvSpPr>
          <p:cNvPr id="16" name="Text Placeholder 12"/>
          <p:cNvSpPr>
            <a:spLocks noGrp="1"/>
          </p:cNvSpPr>
          <p:nvPr>
            <p:ph type="body" sz="quarter" idx="15" hasCustomPrompt="1"/>
          </p:nvPr>
        </p:nvSpPr>
        <p:spPr>
          <a:xfrm>
            <a:off x="1338943" y="3590701"/>
            <a:ext cx="8784772" cy="301623"/>
          </a:xfrm>
        </p:spPr>
        <p:txBody>
          <a:bodyPr>
            <a:normAutofit/>
          </a:bodyPr>
          <a:lstStyle>
            <a:lvl1pPr marL="0" indent="0">
              <a:buNone/>
              <a:defRPr sz="1800">
                <a:solidFill>
                  <a:schemeClr val="bg1"/>
                </a:solidFill>
              </a:defRPr>
            </a:lvl1pPr>
          </a:lstStyle>
          <a:p>
            <a:pPr lvl="0"/>
            <a:r>
              <a:rPr lang="en-US" dirty="0"/>
              <a:t>Presented by:</a:t>
            </a:r>
          </a:p>
        </p:txBody>
      </p:sp>
      <p:pic>
        <p:nvPicPr>
          <p:cNvPr id="29" name="Picture 28">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8638" y="6428359"/>
            <a:ext cx="178732" cy="178732"/>
          </a:xfrm>
          <a:prstGeom prst="rect">
            <a:avLst/>
          </a:prstGeom>
        </p:spPr>
      </p:pic>
      <p:pic>
        <p:nvPicPr>
          <p:cNvPr id="30" name="Picture 29">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61764" y="6428359"/>
            <a:ext cx="178732" cy="178732"/>
          </a:xfrm>
          <a:prstGeom prst="rect">
            <a:avLst/>
          </a:prstGeom>
        </p:spPr>
      </p:pic>
      <p:sp>
        <p:nvSpPr>
          <p:cNvPr id="31" name="TextBox 30">
            <a:hlinkClick r:id="rId3"/>
          </p:cNvPr>
          <p:cNvSpPr txBox="1"/>
          <p:nvPr userDrawn="1"/>
        </p:nvSpPr>
        <p:spPr>
          <a:xfrm>
            <a:off x="10262204" y="6386066"/>
            <a:ext cx="1349829"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rh_supplies</a:t>
            </a:r>
            <a:endParaRPr lang="en-US" sz="1000" b="0" dirty="0">
              <a:solidFill>
                <a:schemeClr val="accent2"/>
              </a:solidFill>
            </a:endParaRPr>
          </a:p>
        </p:txBody>
      </p:sp>
      <p:sp>
        <p:nvSpPr>
          <p:cNvPr id="32" name="TextBox 31">
            <a:hlinkClick r:id="rId5"/>
          </p:cNvPr>
          <p:cNvSpPr txBox="1"/>
          <p:nvPr userDrawn="1"/>
        </p:nvSpPr>
        <p:spPr>
          <a:xfrm>
            <a:off x="9042913" y="6386066"/>
            <a:ext cx="1030891"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rhsupplies</a:t>
            </a:r>
            <a:endParaRPr lang="en-US" sz="1000" b="0" dirty="0">
              <a:solidFill>
                <a:schemeClr val="accent2"/>
              </a:solidFill>
            </a:endParaRPr>
          </a:p>
        </p:txBody>
      </p:sp>
      <p:pic>
        <p:nvPicPr>
          <p:cNvPr id="17" name="Google Shape;22;p25">
            <a:extLst>
              <a:ext uri="{FF2B5EF4-FFF2-40B4-BE49-F238E27FC236}">
                <a16:creationId xmlns:a16="http://schemas.microsoft.com/office/drawing/2014/main" id="{44334EFD-8212-4E92-8C3D-726249A64344}"/>
              </a:ext>
            </a:extLst>
          </p:cNvPr>
          <p:cNvPicPr preferRelativeResize="0"/>
          <p:nvPr userDrawn="1"/>
        </p:nvPicPr>
        <p:blipFill rotWithShape="1">
          <a:blip r:embed="rId7">
            <a:alphaModFix/>
          </a:blip>
          <a:srcRect/>
          <a:stretch/>
        </p:blipFill>
        <p:spPr>
          <a:xfrm>
            <a:off x="751114" y="6253901"/>
            <a:ext cx="2559445" cy="542206"/>
          </a:xfrm>
          <a:prstGeom prst="rect">
            <a:avLst/>
          </a:prstGeom>
          <a:noFill/>
          <a:ln>
            <a:noFill/>
          </a:ln>
        </p:spPr>
      </p:pic>
    </p:spTree>
    <p:extLst>
      <p:ext uri="{BB962C8B-B14F-4D97-AF65-F5344CB8AC3E}">
        <p14:creationId xmlns:p14="http://schemas.microsoft.com/office/powerpoint/2010/main" val="65935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6BF55239-73A8-49DB-A8ED-1C740DBAC4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088"/>
          <a:stretch/>
        </p:blipFill>
        <p:spPr>
          <a:xfrm>
            <a:off x="-950445" y="0"/>
            <a:ext cx="13655041" cy="6858000"/>
          </a:xfrm>
          <a:prstGeom prst="rect">
            <a:avLst/>
          </a:prstGeom>
        </p:spPr>
      </p:pic>
      <p:sp>
        <p:nvSpPr>
          <p:cNvPr id="6" name="Oval 5">
            <a:extLst>
              <a:ext uri="{FF2B5EF4-FFF2-40B4-BE49-F238E27FC236}">
                <a16:creationId xmlns:a16="http://schemas.microsoft.com/office/drawing/2014/main" id="{451001C3-A026-488E-B5CC-79863E3B4748}"/>
              </a:ext>
            </a:extLst>
          </p:cNvPr>
          <p:cNvSpPr/>
          <p:nvPr userDrawn="1"/>
        </p:nvSpPr>
        <p:spPr>
          <a:xfrm>
            <a:off x="3735699" y="1287624"/>
            <a:ext cx="4282752" cy="4282752"/>
          </a:xfrm>
          <a:prstGeom prst="ellipse">
            <a:avLst/>
          </a:prstGeom>
          <a:solidFill>
            <a:schemeClr val="bg2"/>
          </a:solidFill>
          <a:ln>
            <a:noFill/>
          </a:ln>
          <a:effectLst>
            <a:outerShdw blurRad="63500" sx="102000" sy="102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80332" y="1733550"/>
            <a:ext cx="3193488" cy="3390900"/>
          </a:xfrm>
        </p:spPr>
        <p:txBody>
          <a:bodyPr anchor="ctr">
            <a:normAutofit/>
          </a:bodyPr>
          <a:lstStyle>
            <a:lvl1pPr algn="ctr">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61757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_Slide">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6BF55239-73A8-49DB-A8ED-1C740DBAC4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3088"/>
          <a:stretch/>
        </p:blipFill>
        <p:spPr>
          <a:xfrm>
            <a:off x="-950445" y="0"/>
            <a:ext cx="13655041" cy="6858000"/>
          </a:xfrm>
          <a:prstGeom prst="rect">
            <a:avLst/>
          </a:prstGeom>
        </p:spPr>
      </p:pic>
      <p:sp>
        <p:nvSpPr>
          <p:cNvPr id="3" name="Rectangle 2">
            <a:extLst>
              <a:ext uri="{FF2B5EF4-FFF2-40B4-BE49-F238E27FC236}">
                <a16:creationId xmlns:a16="http://schemas.microsoft.com/office/drawing/2014/main" id="{005C4E44-5717-4539-B132-A662547E3D14}"/>
              </a:ext>
            </a:extLst>
          </p:cNvPr>
          <p:cNvSpPr/>
          <p:nvPr userDrawn="1"/>
        </p:nvSpPr>
        <p:spPr>
          <a:xfrm>
            <a:off x="-950445" y="1517650"/>
            <a:ext cx="13655041" cy="3822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24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with_Photo">
    <p:spTree>
      <p:nvGrpSpPr>
        <p:cNvPr id="1" name=""/>
        <p:cNvGrpSpPr/>
        <p:nvPr/>
      </p:nvGrpSpPr>
      <p:grpSpPr>
        <a:xfrm>
          <a:off x="0" y="0"/>
          <a:ext cx="0" cy="0"/>
          <a:chOff x="0" y="0"/>
          <a:chExt cx="0" cy="0"/>
        </a:xfrm>
      </p:grpSpPr>
      <p:sp>
        <p:nvSpPr>
          <p:cNvPr id="7" name="Picture Placeholder 6"/>
          <p:cNvSpPr>
            <a:spLocks noGrp="1"/>
          </p:cNvSpPr>
          <p:nvPr>
            <p:ph type="pic" sz="quarter" idx="16"/>
          </p:nvPr>
        </p:nvSpPr>
        <p:spPr>
          <a:xfrm>
            <a:off x="0" y="0"/>
            <a:ext cx="12192000" cy="6123214"/>
          </a:xfrm>
        </p:spPr>
        <p:txBody>
          <a:bodyPr/>
          <a:lstStyle/>
          <a:p>
            <a:endParaRPr lang="en-US"/>
          </a:p>
        </p:txBody>
      </p:sp>
      <p:sp>
        <p:nvSpPr>
          <p:cNvPr id="2" name="Title 1"/>
          <p:cNvSpPr>
            <a:spLocks noGrp="1"/>
          </p:cNvSpPr>
          <p:nvPr>
            <p:ph type="title"/>
          </p:nvPr>
        </p:nvSpPr>
        <p:spPr>
          <a:xfrm>
            <a:off x="1338943" y="1759403"/>
            <a:ext cx="8784772" cy="681718"/>
          </a:xfrm>
        </p:spPr>
        <p:txBody>
          <a:bodyPr anchor="t">
            <a:normAutofit/>
          </a:bodyPr>
          <a:lstStyle>
            <a:lvl1pPr>
              <a:defRPr sz="3600">
                <a:solidFill>
                  <a:schemeClr val="bg1"/>
                </a:solidFill>
              </a:defRPr>
            </a:lvl1pPr>
          </a:lstStyle>
          <a:p>
            <a:r>
              <a:rPr lang="en-US" dirty="0"/>
              <a:t>Click to edit Master title style</a:t>
            </a:r>
          </a:p>
        </p:txBody>
      </p:sp>
      <p:sp>
        <p:nvSpPr>
          <p:cNvPr id="13" name="Text Placeholder 12"/>
          <p:cNvSpPr>
            <a:spLocks noGrp="1"/>
          </p:cNvSpPr>
          <p:nvPr>
            <p:ph type="body" sz="quarter" idx="13" hasCustomPrompt="1"/>
          </p:nvPr>
        </p:nvSpPr>
        <p:spPr>
          <a:xfrm>
            <a:off x="1338943" y="2445659"/>
            <a:ext cx="8784772" cy="411842"/>
          </a:xfrm>
        </p:spPr>
        <p:txBody>
          <a:bodyPr>
            <a:normAutofit/>
          </a:bodyPr>
          <a:lstStyle>
            <a:lvl1pPr marL="0" indent="0">
              <a:buNone/>
              <a:defRPr sz="2400">
                <a:solidFill>
                  <a:schemeClr val="bg1"/>
                </a:solidFill>
              </a:defRPr>
            </a:lvl1pPr>
          </a:lstStyle>
          <a:p>
            <a:pPr lvl="0"/>
            <a:r>
              <a:rPr lang="en-US" dirty="0"/>
              <a:t>Subtitle</a:t>
            </a:r>
          </a:p>
        </p:txBody>
      </p:sp>
      <p:sp>
        <p:nvSpPr>
          <p:cNvPr id="15" name="Text Placeholder 14"/>
          <p:cNvSpPr>
            <a:spLocks noGrp="1"/>
          </p:cNvSpPr>
          <p:nvPr>
            <p:ph type="body" sz="quarter" idx="14" hasCustomPrompt="1"/>
          </p:nvPr>
        </p:nvSpPr>
        <p:spPr>
          <a:xfrm>
            <a:off x="1338943" y="3957636"/>
            <a:ext cx="4538133" cy="277586"/>
          </a:xfrm>
        </p:spPr>
        <p:txBody>
          <a:bodyPr>
            <a:noAutofit/>
          </a:bodyPr>
          <a:lstStyle>
            <a:lvl1pPr marL="0" indent="0">
              <a:buNone/>
              <a:defRPr sz="1400">
                <a:solidFill>
                  <a:schemeClr val="bg1"/>
                </a:solidFill>
              </a:defRPr>
            </a:lvl1pPr>
            <a:lvl2pPr marL="457200" indent="0">
              <a:buNone/>
              <a:defRPr>
                <a:solidFill>
                  <a:schemeClr val="accent4"/>
                </a:solidFill>
              </a:defRPr>
            </a:lvl2pPr>
            <a:lvl3pPr marL="914400" indent="0">
              <a:buNone/>
              <a:defRPr>
                <a:solidFill>
                  <a:schemeClr val="accent4"/>
                </a:solidFill>
              </a:defRPr>
            </a:lvl3pPr>
            <a:lvl4pPr marL="1371600" indent="0">
              <a:buNone/>
              <a:defRPr>
                <a:solidFill>
                  <a:schemeClr val="accent4"/>
                </a:solidFill>
              </a:defRPr>
            </a:lvl4pPr>
            <a:lvl5pPr marL="1828800" indent="0">
              <a:buNone/>
              <a:defRPr>
                <a:solidFill>
                  <a:schemeClr val="accent4"/>
                </a:solidFill>
              </a:defRPr>
            </a:lvl5pPr>
          </a:lstStyle>
          <a:p>
            <a:pPr lvl="0"/>
            <a:r>
              <a:rPr lang="en-US" dirty="0"/>
              <a:t>DATE</a:t>
            </a:r>
          </a:p>
        </p:txBody>
      </p:sp>
      <p:sp>
        <p:nvSpPr>
          <p:cNvPr id="16" name="Text Placeholder 12"/>
          <p:cNvSpPr>
            <a:spLocks noGrp="1"/>
          </p:cNvSpPr>
          <p:nvPr>
            <p:ph type="body" sz="quarter" idx="15" hasCustomPrompt="1"/>
          </p:nvPr>
        </p:nvSpPr>
        <p:spPr>
          <a:xfrm>
            <a:off x="1338943" y="3590701"/>
            <a:ext cx="8784772" cy="301623"/>
          </a:xfrm>
        </p:spPr>
        <p:txBody>
          <a:bodyPr>
            <a:normAutofit/>
          </a:bodyPr>
          <a:lstStyle>
            <a:lvl1pPr marL="0" indent="0">
              <a:buNone/>
              <a:defRPr sz="1800">
                <a:solidFill>
                  <a:schemeClr val="bg1"/>
                </a:solidFill>
              </a:defRPr>
            </a:lvl1pPr>
          </a:lstStyle>
          <a:p>
            <a:pPr lvl="0"/>
            <a:r>
              <a:rPr lang="en-US" dirty="0"/>
              <a:t>Presented by:</a:t>
            </a:r>
          </a:p>
        </p:txBody>
      </p:sp>
      <p:pic>
        <p:nvPicPr>
          <p:cNvPr id="40" name="Picture 39">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114" y="6352047"/>
            <a:ext cx="1618491" cy="335281"/>
          </a:xfrm>
          <a:prstGeom prst="rect">
            <a:avLst/>
          </a:prstGeom>
        </p:spPr>
      </p:pic>
      <p:pic>
        <p:nvPicPr>
          <p:cNvPr id="41" name="Picture 40">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78638" y="6428359"/>
            <a:ext cx="178732" cy="178732"/>
          </a:xfrm>
          <a:prstGeom prst="rect">
            <a:avLst/>
          </a:prstGeom>
        </p:spPr>
      </p:pic>
      <p:pic>
        <p:nvPicPr>
          <p:cNvPr id="42" name="Picture 41">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861764" y="6428359"/>
            <a:ext cx="178732" cy="178732"/>
          </a:xfrm>
          <a:prstGeom prst="rect">
            <a:avLst/>
          </a:prstGeom>
        </p:spPr>
      </p:pic>
      <p:sp>
        <p:nvSpPr>
          <p:cNvPr id="43" name="TextBox 42">
            <a:hlinkClick r:id="rId4"/>
          </p:cNvPr>
          <p:cNvSpPr txBox="1"/>
          <p:nvPr userDrawn="1"/>
        </p:nvSpPr>
        <p:spPr>
          <a:xfrm>
            <a:off x="10262204" y="6386066"/>
            <a:ext cx="1349829"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rh_supplies</a:t>
            </a:r>
            <a:endParaRPr lang="en-US" sz="1000" b="0" dirty="0">
              <a:solidFill>
                <a:schemeClr val="accent2"/>
              </a:solidFill>
            </a:endParaRPr>
          </a:p>
        </p:txBody>
      </p:sp>
      <p:sp>
        <p:nvSpPr>
          <p:cNvPr id="44" name="TextBox 43">
            <a:hlinkClick r:id="rId6"/>
          </p:cNvPr>
          <p:cNvSpPr txBox="1"/>
          <p:nvPr userDrawn="1"/>
        </p:nvSpPr>
        <p:spPr>
          <a:xfrm>
            <a:off x="9042913" y="6386066"/>
            <a:ext cx="1030891" cy="246221"/>
          </a:xfrm>
          <a:prstGeom prst="rect">
            <a:avLst/>
          </a:prstGeom>
          <a:noFill/>
        </p:spPr>
        <p:txBody>
          <a:bodyPr wrap="square" rtlCol="0">
            <a:spAutoFit/>
          </a:bodyPr>
          <a:lstStyle/>
          <a:p>
            <a:r>
              <a:rPr lang="en-US" sz="1000" b="1" dirty="0">
                <a:solidFill>
                  <a:schemeClr val="accent2"/>
                </a:solidFill>
              </a:rPr>
              <a:t>@</a:t>
            </a:r>
            <a:r>
              <a:rPr lang="en-US" sz="1000" b="0" dirty="0" err="1">
                <a:solidFill>
                  <a:schemeClr val="accent2"/>
                </a:solidFill>
              </a:rPr>
              <a:t>rhsupplies</a:t>
            </a:r>
            <a:endParaRPr lang="en-US" sz="1000" b="0" dirty="0">
              <a:solidFill>
                <a:schemeClr val="accent2"/>
              </a:solidFill>
            </a:endParaRPr>
          </a:p>
        </p:txBody>
      </p:sp>
    </p:spTree>
    <p:extLst>
      <p:ext uri="{BB962C8B-B14F-4D97-AF65-F5344CB8AC3E}">
        <p14:creationId xmlns:p14="http://schemas.microsoft.com/office/powerpoint/2010/main" val="285463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_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894539"/>
            <a:ext cx="10319764" cy="414511"/>
          </a:xfrm>
        </p:spPr>
        <p:txBody>
          <a:bodyPr>
            <a:noAutofit/>
          </a:bodyPr>
          <a:lstStyle>
            <a:lvl1pPr>
              <a:defRPr sz="3200">
                <a:solidFill>
                  <a:schemeClr val="accent1"/>
                </a:solidFill>
              </a:defRPr>
            </a:lvl1pPr>
          </a:lstStyle>
          <a:p>
            <a:r>
              <a:rPr lang="en-US" dirty="0"/>
              <a:t>Click to edit Master title style</a:t>
            </a:r>
          </a:p>
        </p:txBody>
      </p:sp>
      <p:sp>
        <p:nvSpPr>
          <p:cNvPr id="6" name="Content Placeholder 5"/>
          <p:cNvSpPr>
            <a:spLocks noGrp="1"/>
          </p:cNvSpPr>
          <p:nvPr>
            <p:ph sz="quarter" idx="11"/>
          </p:nvPr>
        </p:nvSpPr>
        <p:spPr>
          <a:xfrm>
            <a:off x="838198" y="2154617"/>
            <a:ext cx="10515601" cy="4267200"/>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Click to edit Master text styles</a:t>
            </a:r>
          </a:p>
        </p:txBody>
      </p:sp>
      <p:sp>
        <p:nvSpPr>
          <p:cNvPr id="28" name="Rectangle 27"/>
          <p:cNvSpPr/>
          <p:nvPr userDrawn="1"/>
        </p:nvSpPr>
        <p:spPr>
          <a:xfrm flipV="1">
            <a:off x="952498" y="613928"/>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335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 and Text">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838198" y="2154617"/>
            <a:ext cx="5874409" cy="3846786"/>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Graph goes here</a:t>
            </a:r>
          </a:p>
        </p:txBody>
      </p:sp>
      <p:sp>
        <p:nvSpPr>
          <p:cNvPr id="15" name="TextBox 14"/>
          <p:cNvSpPr txBox="1"/>
          <p:nvPr userDrawn="1"/>
        </p:nvSpPr>
        <p:spPr>
          <a:xfrm>
            <a:off x="10847721" y="41661"/>
            <a:ext cx="620487" cy="253916"/>
          </a:xfrm>
          <a:prstGeom prst="rect">
            <a:avLst/>
          </a:prstGeom>
          <a:noFill/>
        </p:spPr>
        <p:txBody>
          <a:bodyPr wrap="square" rtlCol="0">
            <a:spAutoFit/>
          </a:bodyPr>
          <a:lstStyle/>
          <a:p>
            <a:pPr algn="ctr"/>
            <a:fld id="{3914EAE7-5D5E-4916-8C09-95BD5A5F422A}" type="slidenum">
              <a:rPr lang="en-US" sz="1050" b="1" smtClean="0">
                <a:solidFill>
                  <a:schemeClr val="bg2"/>
                </a:solidFill>
              </a:rPr>
              <a:pPr algn="ctr"/>
              <a:t>‹#›</a:t>
            </a:fld>
            <a:endParaRPr lang="en-US" sz="1000" b="1" dirty="0">
              <a:solidFill>
                <a:schemeClr val="bg2"/>
              </a:solidFill>
            </a:endParaRPr>
          </a:p>
        </p:txBody>
      </p:sp>
      <p:sp>
        <p:nvSpPr>
          <p:cNvPr id="9" name="Content Placeholder 5"/>
          <p:cNvSpPr>
            <a:spLocks noGrp="1"/>
          </p:cNvSpPr>
          <p:nvPr>
            <p:ph sz="quarter" idx="12" hasCustomPrompt="1"/>
          </p:nvPr>
        </p:nvSpPr>
        <p:spPr>
          <a:xfrm>
            <a:off x="6950843" y="2154617"/>
            <a:ext cx="4207123" cy="3846786"/>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The text goes here</a:t>
            </a:r>
          </a:p>
        </p:txBody>
      </p:sp>
      <p:sp>
        <p:nvSpPr>
          <p:cNvPr id="10" name="Title 1"/>
          <p:cNvSpPr>
            <a:spLocks noGrp="1"/>
          </p:cNvSpPr>
          <p:nvPr>
            <p:ph type="title"/>
          </p:nvPr>
        </p:nvSpPr>
        <p:spPr>
          <a:xfrm>
            <a:off x="838201" y="894539"/>
            <a:ext cx="10319764" cy="414511"/>
          </a:xfrm>
        </p:spPr>
        <p:txBody>
          <a:bodyPr>
            <a:noAutofit/>
          </a:bodyPr>
          <a:lstStyle>
            <a:lvl1pPr>
              <a:defRPr sz="3200">
                <a:solidFill>
                  <a:schemeClr val="accent1"/>
                </a:solidFill>
              </a:defRPr>
            </a:lvl1pPr>
          </a:lstStyle>
          <a:p>
            <a:r>
              <a:rPr lang="en-US" dirty="0"/>
              <a:t>Click to edit Master title style</a:t>
            </a:r>
          </a:p>
        </p:txBody>
      </p:sp>
      <p:sp>
        <p:nvSpPr>
          <p:cNvPr id="11" name="Rectangle 10"/>
          <p:cNvSpPr/>
          <p:nvPr userDrawn="1"/>
        </p:nvSpPr>
        <p:spPr>
          <a:xfrm flipV="1">
            <a:off x="952498" y="613928"/>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19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owcase_Slide">
    <p:spTree>
      <p:nvGrpSpPr>
        <p:cNvPr id="1" name=""/>
        <p:cNvGrpSpPr/>
        <p:nvPr/>
      </p:nvGrpSpPr>
      <p:grpSpPr>
        <a:xfrm>
          <a:off x="0" y="0"/>
          <a:ext cx="0" cy="0"/>
          <a:chOff x="0" y="0"/>
          <a:chExt cx="0" cy="0"/>
        </a:xfrm>
      </p:grpSpPr>
      <p:sp>
        <p:nvSpPr>
          <p:cNvPr id="3" name="Rectangle 2"/>
          <p:cNvSpPr/>
          <p:nvPr userDrawn="1"/>
        </p:nvSpPr>
        <p:spPr>
          <a:xfrm>
            <a:off x="0" y="-1"/>
            <a:ext cx="12192000" cy="33422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Title 1"/>
          <p:cNvSpPr>
            <a:spLocks noGrp="1"/>
          </p:cNvSpPr>
          <p:nvPr>
            <p:ph type="title"/>
          </p:nvPr>
        </p:nvSpPr>
        <p:spPr>
          <a:xfrm>
            <a:off x="3517900" y="658085"/>
            <a:ext cx="7835899" cy="1996637"/>
          </a:xfrm>
        </p:spPr>
        <p:txBody>
          <a:bodyPr anchor="ctr">
            <a:noAutofit/>
          </a:bodyPr>
          <a:lstStyle>
            <a:lvl1pPr>
              <a:defRPr sz="3200">
                <a:solidFill>
                  <a:schemeClr val="bg2"/>
                </a:solidFill>
              </a:defRPr>
            </a:lvl1pPr>
          </a:lstStyle>
          <a:p>
            <a:r>
              <a:rPr lang="en-US" dirty="0"/>
              <a:t>Click to edit Master title style</a:t>
            </a:r>
          </a:p>
        </p:txBody>
      </p:sp>
      <p:sp>
        <p:nvSpPr>
          <p:cNvPr id="6" name="Content Placeholder 5"/>
          <p:cNvSpPr>
            <a:spLocks noGrp="1"/>
          </p:cNvSpPr>
          <p:nvPr>
            <p:ph sz="quarter" idx="11"/>
          </p:nvPr>
        </p:nvSpPr>
        <p:spPr>
          <a:xfrm>
            <a:off x="838198" y="3731173"/>
            <a:ext cx="10515601" cy="2680138"/>
          </a:xfrm>
        </p:spPr>
        <p:txBody>
          <a:bodyPr/>
          <a:lstStyle>
            <a:lvl1pPr marL="0" indent="0">
              <a:lnSpc>
                <a:spcPct val="100000"/>
              </a:lnSpc>
              <a:buNone/>
              <a:defRPr>
                <a:solidFill>
                  <a:schemeClr val="accent4">
                    <a:lumMod val="75000"/>
                  </a:schemeClr>
                </a:solidFill>
              </a:defRPr>
            </a:lvl1pPr>
            <a:lvl2pPr marL="457200" indent="0">
              <a:lnSpc>
                <a:spcPct val="100000"/>
              </a:lnSpc>
              <a:buNone/>
              <a:defRPr>
                <a:solidFill>
                  <a:schemeClr val="tx1">
                    <a:lumMod val="85000"/>
                    <a:lumOff val="15000"/>
                  </a:schemeClr>
                </a:solidFill>
              </a:defRPr>
            </a:lvl2pPr>
            <a:lvl3pPr marL="914400" indent="0">
              <a:lnSpc>
                <a:spcPct val="100000"/>
              </a:lnSpc>
              <a:buNone/>
              <a:defRPr>
                <a:solidFill>
                  <a:schemeClr val="tx1">
                    <a:lumMod val="85000"/>
                    <a:lumOff val="15000"/>
                  </a:schemeClr>
                </a:solidFill>
              </a:defRPr>
            </a:lvl3pPr>
            <a:lvl4pPr marL="1371600" indent="0">
              <a:lnSpc>
                <a:spcPct val="100000"/>
              </a:lnSpc>
              <a:buNone/>
              <a:defRPr>
                <a:solidFill>
                  <a:schemeClr val="tx1">
                    <a:lumMod val="85000"/>
                    <a:lumOff val="15000"/>
                  </a:schemeClr>
                </a:solidFill>
              </a:defRPr>
            </a:lvl4pPr>
            <a:lvl5pPr marL="1828800" indent="0">
              <a:lnSpc>
                <a:spcPct val="100000"/>
              </a:lnSpc>
              <a:buNone/>
              <a:defRPr>
                <a:solidFill>
                  <a:schemeClr val="tx1">
                    <a:lumMod val="85000"/>
                    <a:lumOff val="15000"/>
                  </a:schemeClr>
                </a:solidFill>
              </a:defRPr>
            </a:lvl5pPr>
          </a:lstStyle>
          <a:p>
            <a:pPr lvl="0"/>
            <a:r>
              <a:rPr lang="en-US" dirty="0"/>
              <a:t>Click to edit Master text styles</a:t>
            </a:r>
          </a:p>
        </p:txBody>
      </p:sp>
      <p:sp>
        <p:nvSpPr>
          <p:cNvPr id="5" name="Picture Placeholder 4"/>
          <p:cNvSpPr>
            <a:spLocks noGrp="1"/>
          </p:cNvSpPr>
          <p:nvPr>
            <p:ph type="pic" sz="quarter" idx="12"/>
          </p:nvPr>
        </p:nvSpPr>
        <p:spPr>
          <a:xfrm>
            <a:off x="846351" y="664199"/>
            <a:ext cx="2150849" cy="1984408"/>
          </a:xfrm>
          <a:prstGeom prst="ellipse">
            <a:avLst/>
          </a:prstGeom>
          <a:ln w="28575">
            <a:solidFill>
              <a:schemeClr val="bg2"/>
            </a:solidFill>
          </a:ln>
        </p:spPr>
        <p:txBody>
          <a:bodyPr/>
          <a:lstStyle/>
          <a:p>
            <a:endParaRPr lang="en-US"/>
          </a:p>
        </p:txBody>
      </p:sp>
      <p:sp>
        <p:nvSpPr>
          <p:cNvPr id="14" name="Rectangle 13"/>
          <p:cNvSpPr/>
          <p:nvPr userDrawn="1"/>
        </p:nvSpPr>
        <p:spPr>
          <a:xfrm flipV="1">
            <a:off x="3637016" y="658085"/>
            <a:ext cx="1027353" cy="547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687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_Slide">
    <p:spTree>
      <p:nvGrpSpPr>
        <p:cNvPr id="1" name=""/>
        <p:cNvGrpSpPr/>
        <p:nvPr/>
      </p:nvGrpSpPr>
      <p:grpSpPr>
        <a:xfrm>
          <a:off x="0" y="0"/>
          <a:ext cx="0" cy="0"/>
          <a:chOff x="0" y="0"/>
          <a:chExt cx="0" cy="0"/>
        </a:xfrm>
      </p:grpSpPr>
      <p:sp>
        <p:nvSpPr>
          <p:cNvPr id="7" name="Rectangle 6"/>
          <p:cNvSpPr/>
          <p:nvPr userDrawn="1"/>
        </p:nvSpPr>
        <p:spPr>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838200" y="677630"/>
            <a:ext cx="105156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Oval 3"/>
          <p:cNvSpPr/>
          <p:nvPr userDrawn="1"/>
        </p:nvSpPr>
        <p:spPr>
          <a:xfrm>
            <a:off x="598713" y="151033"/>
            <a:ext cx="1491343" cy="11185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 name="TextBox 2"/>
          <p:cNvSpPr txBox="1"/>
          <p:nvPr userDrawn="1"/>
        </p:nvSpPr>
        <p:spPr>
          <a:xfrm>
            <a:off x="609602" y="-16328"/>
            <a:ext cx="1915887" cy="2215991"/>
          </a:xfrm>
          <a:prstGeom prst="rect">
            <a:avLst/>
          </a:prstGeom>
          <a:noFill/>
        </p:spPr>
        <p:txBody>
          <a:bodyPr wrap="square" rtlCol="0">
            <a:spAutoFit/>
          </a:bodyPr>
          <a:lstStyle/>
          <a:p>
            <a:r>
              <a:rPr lang="en-US" sz="13800" dirty="0">
                <a:solidFill>
                  <a:schemeClr val="accent3"/>
                </a:solidFill>
              </a:rPr>
              <a:t>“</a:t>
            </a:r>
          </a:p>
        </p:txBody>
      </p:sp>
      <p:sp>
        <p:nvSpPr>
          <p:cNvPr id="10" name="Text Placeholder 9"/>
          <p:cNvSpPr>
            <a:spLocks noGrp="1"/>
          </p:cNvSpPr>
          <p:nvPr>
            <p:ph type="body" sz="quarter" idx="10" hasCustomPrompt="1"/>
          </p:nvPr>
        </p:nvSpPr>
        <p:spPr>
          <a:xfrm>
            <a:off x="935568" y="1270001"/>
            <a:ext cx="10418233" cy="4829175"/>
          </a:xfrm>
        </p:spPr>
        <p:txBody>
          <a:bodyPr>
            <a:normAutofit/>
          </a:bodyPr>
          <a:lstStyle>
            <a:lvl1pPr marL="0" indent="0">
              <a:buNone/>
              <a:defRPr sz="4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quote slide, use it to make a statement, show statistics, </a:t>
            </a:r>
            <a:r>
              <a:rPr lang="en-US" dirty="0" err="1"/>
              <a:t>etc</a:t>
            </a:r>
            <a:endParaRPr lang="en-US" dirty="0"/>
          </a:p>
        </p:txBody>
      </p:sp>
    </p:spTree>
    <p:extLst>
      <p:ext uri="{BB962C8B-B14F-4D97-AF65-F5344CB8AC3E}">
        <p14:creationId xmlns:p14="http://schemas.microsoft.com/office/powerpoint/2010/main" val="319107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5480505"/>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8" r:id="rId3"/>
    <p:sldLayoutId id="2147483653" r:id="rId4"/>
    <p:sldLayoutId id="2147483651" r:id="rId5"/>
    <p:sldLayoutId id="2147483656" r:id="rId6"/>
    <p:sldLayoutId id="2147483655" r:id="rId7"/>
    <p:sldLayoutId id="2147483652" r:id="rId8"/>
  </p:sldLayoutIdLst>
  <p:hf hdr="0" ftr="0" dt="0"/>
  <p:txStyles>
    <p:titleStyle>
      <a:lvl1pPr algn="l" defTabSz="914400" rtl="0" eaLnBrk="1" latinLnBrk="0" hangingPunct="1">
        <a:lnSpc>
          <a:spcPct val="90000"/>
        </a:lnSpc>
        <a:spcBef>
          <a:spcPct val="0"/>
        </a:spcBef>
        <a:buNone/>
        <a:defRPr sz="3200"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accent4"/>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20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sv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2.svg"/><Relationship Id="rId20"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svg"/><Relationship Id="rId10" Type="http://schemas.openxmlformats.org/officeDocument/2006/relationships/image" Target="../media/image36.svg"/><Relationship Id="rId19" Type="http://schemas.openxmlformats.org/officeDocument/2006/relationships/image" Target="../media/image45.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53.svg"/><Relationship Id="rId5" Type="http://schemas.openxmlformats.org/officeDocument/2006/relationships/diagramQuickStyle" Target="../diagrams/quickStyle1.xml"/><Relationship Id="rId10" Type="http://schemas.openxmlformats.org/officeDocument/2006/relationships/image" Target="../media/image52.png"/><Relationship Id="rId4" Type="http://schemas.openxmlformats.org/officeDocument/2006/relationships/diagramLayout" Target="../diagrams/layout1.xml"/><Relationship Id="rId9" Type="http://schemas.openxmlformats.org/officeDocument/2006/relationships/image" Target="../media/image51.sv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2.sv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gdavidson@rhsupplies.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bit.ly/3ciA1kl" TargetMode="External"/><Relationship Id="rId5" Type="http://schemas.openxmlformats.org/officeDocument/2006/relationships/image" Target="../media/image64.sv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svg"/><Relationship Id="rId3" Type="http://schemas.openxmlformats.org/officeDocument/2006/relationships/hyperlink" Target="mailto:gdavidson@rhsupplies.org" TargetMode="External"/><Relationship Id="rId7" Type="http://schemas.openxmlformats.org/officeDocument/2006/relationships/image" Target="../media/image23.png"/><Relationship Id="rId12"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68.svg"/><Relationship Id="rId5" Type="http://schemas.openxmlformats.org/officeDocument/2006/relationships/hyperlink" Target="https://www.rhsupplies.org/gfpvan" TargetMode="External"/><Relationship Id="rId10" Type="http://schemas.openxmlformats.org/officeDocument/2006/relationships/image" Target="../media/image67.png"/><Relationship Id="rId4" Type="http://schemas.openxmlformats.org/officeDocument/2006/relationships/hyperlink" Target="https://bit.ly/3cC2sd9" TargetMode="External"/><Relationship Id="rId9" Type="http://schemas.openxmlformats.org/officeDocument/2006/relationships/image" Target="../media/image66.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8943" y="1759402"/>
            <a:ext cx="8429002" cy="806671"/>
          </a:xfrm>
        </p:spPr>
        <p:txBody>
          <a:bodyPr>
            <a:normAutofit fontScale="90000"/>
          </a:bodyPr>
          <a:lstStyle/>
          <a:p>
            <a:r>
              <a:rPr lang="fr-FR" sz="4400" b="1" dirty="0"/>
              <a:t>Vous ne pouvez pas gérer ce que vous ne pouvez pas voir</a:t>
            </a:r>
            <a:endParaRPr lang="en-US" sz="4400" b="1" dirty="0"/>
          </a:p>
        </p:txBody>
      </p:sp>
      <p:sp>
        <p:nvSpPr>
          <p:cNvPr id="5" name="Text Placeholder 4"/>
          <p:cNvSpPr>
            <a:spLocks noGrp="1"/>
          </p:cNvSpPr>
          <p:nvPr>
            <p:ph type="body" sz="quarter" idx="13"/>
          </p:nvPr>
        </p:nvSpPr>
        <p:spPr>
          <a:xfrm>
            <a:off x="1338942" y="3146203"/>
            <a:ext cx="6600202" cy="806672"/>
          </a:xfrm>
        </p:spPr>
        <p:txBody>
          <a:bodyPr>
            <a:normAutofit lnSpcReduction="10000"/>
          </a:bodyPr>
          <a:lstStyle/>
          <a:p>
            <a:r>
              <a:rPr lang="fr-FR" dirty="0"/>
              <a:t>Le réseau mondial de visibilité et d'analyse de la planification familiale (GFPVAN)</a:t>
            </a:r>
          </a:p>
        </p:txBody>
      </p:sp>
      <p:sp>
        <p:nvSpPr>
          <p:cNvPr id="6" name="Text Placeholder 5"/>
          <p:cNvSpPr>
            <a:spLocks noGrp="1"/>
          </p:cNvSpPr>
          <p:nvPr>
            <p:ph type="body" sz="quarter" idx="14"/>
          </p:nvPr>
        </p:nvSpPr>
        <p:spPr>
          <a:xfrm>
            <a:off x="1338943" y="4124334"/>
            <a:ext cx="4538133" cy="277586"/>
          </a:xfrm>
        </p:spPr>
        <p:txBody>
          <a:bodyPr/>
          <a:lstStyle/>
          <a:p>
            <a:r>
              <a:rPr lang="en-US" dirty="0"/>
              <a:t>Janvier 2021</a:t>
            </a:r>
          </a:p>
        </p:txBody>
      </p:sp>
    </p:spTree>
    <p:extLst>
      <p:ext uri="{BB962C8B-B14F-4D97-AF65-F5344CB8AC3E}">
        <p14:creationId xmlns:p14="http://schemas.microsoft.com/office/powerpoint/2010/main" val="406937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AC02A-A11D-4C38-8FC2-F0DCF530F9F7}"/>
              </a:ext>
            </a:extLst>
          </p:cNvPr>
          <p:cNvSpPr>
            <a:spLocks noGrp="1"/>
          </p:cNvSpPr>
          <p:nvPr>
            <p:ph type="title"/>
          </p:nvPr>
        </p:nvSpPr>
        <p:spPr>
          <a:xfrm>
            <a:off x="3797456" y="383899"/>
            <a:ext cx="7360509" cy="414511"/>
          </a:xfrm>
        </p:spPr>
        <p:txBody>
          <a:bodyPr/>
          <a:lstStyle/>
          <a:p>
            <a:r>
              <a:rPr lang="fr-FR" dirty="0"/>
              <a:t>Faciliter des connexions efficaces</a:t>
            </a:r>
            <a:endParaRPr lang="en-US" dirty="0"/>
          </a:p>
        </p:txBody>
      </p:sp>
      <p:sp>
        <p:nvSpPr>
          <p:cNvPr id="7" name="Content Placeholder 6">
            <a:extLst>
              <a:ext uri="{FF2B5EF4-FFF2-40B4-BE49-F238E27FC236}">
                <a16:creationId xmlns:a16="http://schemas.microsoft.com/office/drawing/2014/main" id="{32617C43-6D86-4EE1-B7C3-BFEB855D192F}"/>
              </a:ext>
            </a:extLst>
          </p:cNvPr>
          <p:cNvSpPr>
            <a:spLocks noGrp="1"/>
          </p:cNvSpPr>
          <p:nvPr>
            <p:ph sz="quarter" idx="11"/>
          </p:nvPr>
        </p:nvSpPr>
        <p:spPr>
          <a:xfrm>
            <a:off x="838199" y="1157646"/>
            <a:ext cx="4402959" cy="414511"/>
          </a:xfrm>
        </p:spPr>
        <p:txBody>
          <a:bodyPr/>
          <a:lstStyle/>
          <a:p>
            <a:pPr algn="ctr"/>
            <a:r>
              <a:rPr lang="fr-FR" b="1" dirty="0">
                <a:solidFill>
                  <a:schemeClr val="accent4"/>
                </a:solidFill>
              </a:rPr>
              <a:t>Nombreux connectés via plusieurs</a:t>
            </a:r>
          </a:p>
        </p:txBody>
      </p:sp>
      <p:sp>
        <p:nvSpPr>
          <p:cNvPr id="9" name="Content Placeholder 8">
            <a:extLst>
              <a:ext uri="{FF2B5EF4-FFF2-40B4-BE49-F238E27FC236}">
                <a16:creationId xmlns:a16="http://schemas.microsoft.com/office/drawing/2014/main" id="{208EB91E-1868-4045-A779-6340DAAEE860}"/>
              </a:ext>
            </a:extLst>
          </p:cNvPr>
          <p:cNvSpPr>
            <a:spLocks noGrp="1"/>
          </p:cNvSpPr>
          <p:nvPr>
            <p:ph sz="quarter" idx="12"/>
          </p:nvPr>
        </p:nvSpPr>
        <p:spPr>
          <a:xfrm>
            <a:off x="6950843" y="1157653"/>
            <a:ext cx="4207123" cy="414504"/>
          </a:xfrm>
        </p:spPr>
        <p:txBody>
          <a:bodyPr/>
          <a:lstStyle/>
          <a:p>
            <a:pPr algn="ctr"/>
            <a:r>
              <a:rPr lang="fr-FR" b="1" dirty="0">
                <a:solidFill>
                  <a:schemeClr val="accent1"/>
                </a:solidFill>
              </a:rPr>
              <a:t>Nombreux connectés via un</a:t>
            </a:r>
          </a:p>
        </p:txBody>
      </p:sp>
      <p:cxnSp>
        <p:nvCxnSpPr>
          <p:cNvPr id="12" name="Straight Connector 11">
            <a:extLst>
              <a:ext uri="{FF2B5EF4-FFF2-40B4-BE49-F238E27FC236}">
                <a16:creationId xmlns:a16="http://schemas.microsoft.com/office/drawing/2014/main" id="{0E7F0E71-5D4E-488E-88CD-0D9972ABFC4D}"/>
              </a:ext>
            </a:extLst>
          </p:cNvPr>
          <p:cNvCxnSpPr>
            <a:cxnSpLocks/>
          </p:cNvCxnSpPr>
          <p:nvPr/>
        </p:nvCxnSpPr>
        <p:spPr>
          <a:xfrm flipV="1">
            <a:off x="6096000" y="1976727"/>
            <a:ext cx="0" cy="4251951"/>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A4ED7EB-53EC-4445-BD03-C9E69A718FE4}"/>
              </a:ext>
            </a:extLst>
          </p:cNvPr>
          <p:cNvCxnSpPr>
            <a:cxnSpLocks/>
          </p:cNvCxnSpPr>
          <p:nvPr/>
        </p:nvCxnSpPr>
        <p:spPr>
          <a:xfrm flipV="1">
            <a:off x="7724041" y="1606385"/>
            <a:ext cx="2660725"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85B3D7-54DD-4BD4-AAB3-38E565DA9E10}"/>
              </a:ext>
            </a:extLst>
          </p:cNvPr>
          <p:cNvCxnSpPr>
            <a:cxnSpLocks/>
          </p:cNvCxnSpPr>
          <p:nvPr/>
        </p:nvCxnSpPr>
        <p:spPr>
          <a:xfrm flipV="1">
            <a:off x="1827449" y="1606379"/>
            <a:ext cx="2660725" cy="1"/>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CCAB35DC-721F-432C-AF8E-275299D3B6BC}"/>
              </a:ext>
            </a:extLst>
          </p:cNvPr>
          <p:cNvGrpSpPr/>
          <p:nvPr/>
        </p:nvGrpSpPr>
        <p:grpSpPr>
          <a:xfrm>
            <a:off x="556706" y="1976727"/>
            <a:ext cx="1476490" cy="1433457"/>
            <a:chOff x="295789" y="2364003"/>
            <a:chExt cx="1476490" cy="1433457"/>
          </a:xfrm>
        </p:grpSpPr>
        <p:grpSp>
          <p:nvGrpSpPr>
            <p:cNvPr id="27" name="Group 26">
              <a:extLst>
                <a:ext uri="{FF2B5EF4-FFF2-40B4-BE49-F238E27FC236}">
                  <a16:creationId xmlns:a16="http://schemas.microsoft.com/office/drawing/2014/main" id="{E0A5727D-FD3C-4979-A1E0-2183955B02C8}"/>
                </a:ext>
              </a:extLst>
            </p:cNvPr>
            <p:cNvGrpSpPr/>
            <p:nvPr/>
          </p:nvGrpSpPr>
          <p:grpSpPr>
            <a:xfrm>
              <a:off x="501535" y="2364003"/>
              <a:ext cx="1064997" cy="1064997"/>
              <a:chOff x="1226372" y="3270325"/>
              <a:chExt cx="1064997" cy="1064997"/>
            </a:xfrm>
          </p:grpSpPr>
          <p:sp>
            <p:nvSpPr>
              <p:cNvPr id="26" name="Oval 25">
                <a:extLst>
                  <a:ext uri="{FF2B5EF4-FFF2-40B4-BE49-F238E27FC236}">
                    <a16:creationId xmlns:a16="http://schemas.microsoft.com/office/drawing/2014/main" id="{BC0B1FC3-895E-4211-8E8F-9F3C6A8891C6}"/>
                  </a:ext>
                </a:extLst>
              </p:cNvPr>
              <p:cNvSpPr/>
              <p:nvPr/>
            </p:nvSpPr>
            <p:spPr>
              <a:xfrm>
                <a:off x="1226372" y="3270325"/>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Factory outline">
                <a:extLst>
                  <a:ext uri="{FF2B5EF4-FFF2-40B4-BE49-F238E27FC236}">
                    <a16:creationId xmlns:a16="http://schemas.microsoft.com/office/drawing/2014/main" id="{641BDE38-0599-47B8-9EEB-4BBC938EC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28" name="Content Placeholder 5">
              <a:extLst>
                <a:ext uri="{FF2B5EF4-FFF2-40B4-BE49-F238E27FC236}">
                  <a16:creationId xmlns:a16="http://schemas.microsoft.com/office/drawing/2014/main" id="{653AECF8-AB9F-4947-B3C7-48C6457AC22F}"/>
                </a:ext>
              </a:extLst>
            </p:cNvPr>
            <p:cNvSpPr txBox="1">
              <a:spLocks/>
            </p:cNvSpPr>
            <p:nvPr/>
          </p:nvSpPr>
          <p:spPr>
            <a:xfrm>
              <a:off x="295789" y="3502345"/>
              <a:ext cx="1476490"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9D9FA1"/>
                  </a:solidFill>
                  <a:effectLst/>
                  <a:uLnTx/>
                  <a:uFillTx/>
                  <a:latin typeface="Trebuchet MS"/>
                  <a:ea typeface="+mn-ea"/>
                  <a:cs typeface="+mn-cs"/>
                </a:rPr>
                <a:t>FOURNISSEURS A</a:t>
              </a:r>
            </a:p>
          </p:txBody>
        </p:sp>
      </p:grpSp>
      <p:grpSp>
        <p:nvGrpSpPr>
          <p:cNvPr id="36" name="Group 35">
            <a:extLst>
              <a:ext uri="{FF2B5EF4-FFF2-40B4-BE49-F238E27FC236}">
                <a16:creationId xmlns:a16="http://schemas.microsoft.com/office/drawing/2014/main" id="{5EADC980-20A9-4AE2-A7BB-E97BDF8A405E}"/>
              </a:ext>
            </a:extLst>
          </p:cNvPr>
          <p:cNvGrpSpPr/>
          <p:nvPr/>
        </p:nvGrpSpPr>
        <p:grpSpPr>
          <a:xfrm>
            <a:off x="524433" y="3568859"/>
            <a:ext cx="1541036" cy="1433457"/>
            <a:chOff x="263516" y="2364003"/>
            <a:chExt cx="1541036" cy="1433457"/>
          </a:xfrm>
        </p:grpSpPr>
        <p:grpSp>
          <p:nvGrpSpPr>
            <p:cNvPr id="37" name="Group 36">
              <a:extLst>
                <a:ext uri="{FF2B5EF4-FFF2-40B4-BE49-F238E27FC236}">
                  <a16:creationId xmlns:a16="http://schemas.microsoft.com/office/drawing/2014/main" id="{F6FED19C-615B-469D-9695-3995E86953DD}"/>
                </a:ext>
              </a:extLst>
            </p:cNvPr>
            <p:cNvGrpSpPr/>
            <p:nvPr/>
          </p:nvGrpSpPr>
          <p:grpSpPr>
            <a:xfrm>
              <a:off x="501535" y="2364003"/>
              <a:ext cx="1064997" cy="1064997"/>
              <a:chOff x="1226372" y="3270325"/>
              <a:chExt cx="1064997" cy="1064997"/>
            </a:xfrm>
          </p:grpSpPr>
          <p:sp>
            <p:nvSpPr>
              <p:cNvPr id="39" name="Oval 38">
                <a:extLst>
                  <a:ext uri="{FF2B5EF4-FFF2-40B4-BE49-F238E27FC236}">
                    <a16:creationId xmlns:a16="http://schemas.microsoft.com/office/drawing/2014/main" id="{7EC68983-BD91-49CE-8064-247D18FE4DC9}"/>
                  </a:ext>
                </a:extLst>
              </p:cNvPr>
              <p:cNvSpPr/>
              <p:nvPr/>
            </p:nvSpPr>
            <p:spPr>
              <a:xfrm>
                <a:off x="1226372" y="3270325"/>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Graphic 39" descr="Factory outline">
                <a:extLst>
                  <a:ext uri="{FF2B5EF4-FFF2-40B4-BE49-F238E27FC236}">
                    <a16:creationId xmlns:a16="http://schemas.microsoft.com/office/drawing/2014/main" id="{30EDCB47-D3EB-4C25-B4B7-ECD700F9C8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38" name="Content Placeholder 5">
              <a:extLst>
                <a:ext uri="{FF2B5EF4-FFF2-40B4-BE49-F238E27FC236}">
                  <a16:creationId xmlns:a16="http://schemas.microsoft.com/office/drawing/2014/main" id="{70F6B306-0E27-48A3-B352-4FECDAA0610D}"/>
                </a:ext>
              </a:extLst>
            </p:cNvPr>
            <p:cNvSpPr txBox="1">
              <a:spLocks/>
            </p:cNvSpPr>
            <p:nvPr/>
          </p:nvSpPr>
          <p:spPr>
            <a:xfrm>
              <a:off x="263516" y="3502345"/>
              <a:ext cx="1541036"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9D9FA1"/>
                  </a:solidFill>
                  <a:effectLst/>
                  <a:uLnTx/>
                  <a:uFillTx/>
                  <a:latin typeface="Trebuchet MS"/>
                  <a:ea typeface="+mn-ea"/>
                  <a:cs typeface="+mn-cs"/>
                </a:rPr>
                <a:t>FOURNISSEURS</a:t>
              </a:r>
              <a:r>
                <a:rPr lang="en-US" sz="1200" b="1" dirty="0">
                  <a:solidFill>
                    <a:schemeClr val="accent4"/>
                  </a:solidFill>
                </a:rPr>
                <a:t> B</a:t>
              </a:r>
            </a:p>
          </p:txBody>
        </p:sp>
      </p:grpSp>
      <p:grpSp>
        <p:nvGrpSpPr>
          <p:cNvPr id="41" name="Group 40">
            <a:extLst>
              <a:ext uri="{FF2B5EF4-FFF2-40B4-BE49-F238E27FC236}">
                <a16:creationId xmlns:a16="http://schemas.microsoft.com/office/drawing/2014/main" id="{9BE7E90A-6FE9-479C-B05B-95E4B48AC383}"/>
              </a:ext>
            </a:extLst>
          </p:cNvPr>
          <p:cNvGrpSpPr/>
          <p:nvPr/>
        </p:nvGrpSpPr>
        <p:grpSpPr>
          <a:xfrm>
            <a:off x="416856" y="5160991"/>
            <a:ext cx="1756190" cy="1433457"/>
            <a:chOff x="155939" y="2364003"/>
            <a:chExt cx="1756190" cy="1433457"/>
          </a:xfrm>
        </p:grpSpPr>
        <p:grpSp>
          <p:nvGrpSpPr>
            <p:cNvPr id="42" name="Group 41">
              <a:extLst>
                <a:ext uri="{FF2B5EF4-FFF2-40B4-BE49-F238E27FC236}">
                  <a16:creationId xmlns:a16="http://schemas.microsoft.com/office/drawing/2014/main" id="{A9C09E7D-37A5-4F56-8918-25AB343E54EB}"/>
                </a:ext>
              </a:extLst>
            </p:cNvPr>
            <p:cNvGrpSpPr/>
            <p:nvPr/>
          </p:nvGrpSpPr>
          <p:grpSpPr>
            <a:xfrm>
              <a:off x="501535" y="2364003"/>
              <a:ext cx="1064997" cy="1064997"/>
              <a:chOff x="1226372" y="3270325"/>
              <a:chExt cx="1064997" cy="1064997"/>
            </a:xfrm>
          </p:grpSpPr>
          <p:sp>
            <p:nvSpPr>
              <p:cNvPr id="44" name="Oval 43">
                <a:extLst>
                  <a:ext uri="{FF2B5EF4-FFF2-40B4-BE49-F238E27FC236}">
                    <a16:creationId xmlns:a16="http://schemas.microsoft.com/office/drawing/2014/main" id="{A0E3D1E8-20A2-4088-B4AD-B1DB7926CD32}"/>
                  </a:ext>
                </a:extLst>
              </p:cNvPr>
              <p:cNvSpPr/>
              <p:nvPr/>
            </p:nvSpPr>
            <p:spPr>
              <a:xfrm>
                <a:off x="1226372" y="3270325"/>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44" descr="Factory outline">
                <a:extLst>
                  <a:ext uri="{FF2B5EF4-FFF2-40B4-BE49-F238E27FC236}">
                    <a16:creationId xmlns:a16="http://schemas.microsoft.com/office/drawing/2014/main" id="{4267FBDF-116A-4ED5-B2F6-2688D92E7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43" name="Content Placeholder 5">
              <a:extLst>
                <a:ext uri="{FF2B5EF4-FFF2-40B4-BE49-F238E27FC236}">
                  <a16:creationId xmlns:a16="http://schemas.microsoft.com/office/drawing/2014/main" id="{04995FD0-7E93-431F-AD6E-94849B5C644C}"/>
                </a:ext>
              </a:extLst>
            </p:cNvPr>
            <p:cNvSpPr txBox="1">
              <a:spLocks/>
            </p:cNvSpPr>
            <p:nvPr/>
          </p:nvSpPr>
          <p:spPr>
            <a:xfrm>
              <a:off x="155939" y="3502345"/>
              <a:ext cx="1756190"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9D9FA1"/>
                  </a:solidFill>
                  <a:effectLst/>
                  <a:uLnTx/>
                  <a:uFillTx/>
                  <a:latin typeface="Trebuchet MS"/>
                  <a:ea typeface="+mn-ea"/>
                  <a:cs typeface="+mn-cs"/>
                </a:rPr>
                <a:t>FOURNISSEURS</a:t>
              </a:r>
              <a:r>
                <a:rPr lang="en-US" sz="1200" b="1" dirty="0">
                  <a:solidFill>
                    <a:schemeClr val="accent4"/>
                  </a:solidFill>
                </a:rPr>
                <a:t> C</a:t>
              </a:r>
            </a:p>
          </p:txBody>
        </p:sp>
      </p:grpSp>
      <p:grpSp>
        <p:nvGrpSpPr>
          <p:cNvPr id="52" name="Group 51">
            <a:extLst>
              <a:ext uri="{FF2B5EF4-FFF2-40B4-BE49-F238E27FC236}">
                <a16:creationId xmlns:a16="http://schemas.microsoft.com/office/drawing/2014/main" id="{488CD27D-6FA6-4405-98A9-5ADE082BEB32}"/>
              </a:ext>
            </a:extLst>
          </p:cNvPr>
          <p:cNvGrpSpPr/>
          <p:nvPr/>
        </p:nvGrpSpPr>
        <p:grpSpPr>
          <a:xfrm>
            <a:off x="4216983" y="1976727"/>
            <a:ext cx="1064997" cy="1433457"/>
            <a:chOff x="4071084" y="2105819"/>
            <a:chExt cx="1064997" cy="1433457"/>
          </a:xfrm>
        </p:grpSpPr>
        <p:grpSp>
          <p:nvGrpSpPr>
            <p:cNvPr id="46" name="Group 45">
              <a:extLst>
                <a:ext uri="{FF2B5EF4-FFF2-40B4-BE49-F238E27FC236}">
                  <a16:creationId xmlns:a16="http://schemas.microsoft.com/office/drawing/2014/main" id="{C79FD82A-BA4E-442A-BDDD-17A96F92B1B0}"/>
                </a:ext>
              </a:extLst>
            </p:cNvPr>
            <p:cNvGrpSpPr/>
            <p:nvPr/>
          </p:nvGrpSpPr>
          <p:grpSpPr>
            <a:xfrm>
              <a:off x="4071084" y="2105819"/>
              <a:ext cx="1064997" cy="1433457"/>
              <a:chOff x="501535" y="2364003"/>
              <a:chExt cx="1064997" cy="1433457"/>
            </a:xfrm>
          </p:grpSpPr>
          <p:sp>
            <p:nvSpPr>
              <p:cNvPr id="49" name="Oval 48">
                <a:extLst>
                  <a:ext uri="{FF2B5EF4-FFF2-40B4-BE49-F238E27FC236}">
                    <a16:creationId xmlns:a16="http://schemas.microsoft.com/office/drawing/2014/main" id="{55047262-068E-4CE3-8FD2-9B732935A561}"/>
                  </a:ext>
                </a:extLst>
              </p:cNvPr>
              <p:cNvSpPr/>
              <p:nvPr/>
            </p:nvSpPr>
            <p:spPr>
              <a:xfrm>
                <a:off x="501535" y="2364003"/>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5">
                <a:extLst>
                  <a:ext uri="{FF2B5EF4-FFF2-40B4-BE49-F238E27FC236}">
                    <a16:creationId xmlns:a16="http://schemas.microsoft.com/office/drawing/2014/main" id="{C293803F-D707-4763-83AA-D4BAB4820C48}"/>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9D9FA1"/>
                    </a:solidFill>
                    <a:effectLst/>
                    <a:uLnTx/>
                    <a:uFillTx/>
                    <a:latin typeface="Trebuchet MS"/>
                    <a:ea typeface="+mn-ea"/>
                    <a:cs typeface="+mn-cs"/>
                  </a:rPr>
                  <a:t>PAYS</a:t>
                </a:r>
                <a:r>
                  <a:rPr lang="en-US" sz="1200" b="1" dirty="0">
                    <a:solidFill>
                      <a:schemeClr val="accent4"/>
                    </a:solidFill>
                  </a:rPr>
                  <a:t> A</a:t>
                </a:r>
              </a:p>
            </p:txBody>
          </p:sp>
        </p:grpSp>
        <p:pic>
          <p:nvPicPr>
            <p:cNvPr id="51" name="Graphic 50" descr="Flag outline">
              <a:extLst>
                <a:ext uri="{FF2B5EF4-FFF2-40B4-BE49-F238E27FC236}">
                  <a16:creationId xmlns:a16="http://schemas.microsoft.com/office/drawing/2014/main" id="{70838627-AF72-485A-8374-1C951F32A0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grpSp>
        <p:nvGrpSpPr>
          <p:cNvPr id="53" name="Group 52">
            <a:extLst>
              <a:ext uri="{FF2B5EF4-FFF2-40B4-BE49-F238E27FC236}">
                <a16:creationId xmlns:a16="http://schemas.microsoft.com/office/drawing/2014/main" id="{1B60373A-01D4-4BE1-BF87-2C845B7006D1}"/>
              </a:ext>
            </a:extLst>
          </p:cNvPr>
          <p:cNvGrpSpPr/>
          <p:nvPr/>
        </p:nvGrpSpPr>
        <p:grpSpPr>
          <a:xfrm>
            <a:off x="4216983" y="3568859"/>
            <a:ext cx="1064997" cy="1433457"/>
            <a:chOff x="4071084" y="2105819"/>
            <a:chExt cx="1064997" cy="1433457"/>
          </a:xfrm>
        </p:grpSpPr>
        <p:grpSp>
          <p:nvGrpSpPr>
            <p:cNvPr id="54" name="Group 53">
              <a:extLst>
                <a:ext uri="{FF2B5EF4-FFF2-40B4-BE49-F238E27FC236}">
                  <a16:creationId xmlns:a16="http://schemas.microsoft.com/office/drawing/2014/main" id="{F990A1DE-B504-4769-B384-4C6BC9BAE923}"/>
                </a:ext>
              </a:extLst>
            </p:cNvPr>
            <p:cNvGrpSpPr/>
            <p:nvPr/>
          </p:nvGrpSpPr>
          <p:grpSpPr>
            <a:xfrm>
              <a:off x="4071084" y="2105819"/>
              <a:ext cx="1064997" cy="1433457"/>
              <a:chOff x="501535" y="2364003"/>
              <a:chExt cx="1064997" cy="1433457"/>
            </a:xfrm>
          </p:grpSpPr>
          <p:sp>
            <p:nvSpPr>
              <p:cNvPr id="56" name="Oval 55">
                <a:extLst>
                  <a:ext uri="{FF2B5EF4-FFF2-40B4-BE49-F238E27FC236}">
                    <a16:creationId xmlns:a16="http://schemas.microsoft.com/office/drawing/2014/main" id="{8F2EA667-540C-4FB2-9C03-7F01B1F19BF0}"/>
                  </a:ext>
                </a:extLst>
              </p:cNvPr>
              <p:cNvSpPr/>
              <p:nvPr/>
            </p:nvSpPr>
            <p:spPr>
              <a:xfrm>
                <a:off x="501535" y="2364003"/>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ontent Placeholder 5">
                <a:extLst>
                  <a:ext uri="{FF2B5EF4-FFF2-40B4-BE49-F238E27FC236}">
                    <a16:creationId xmlns:a16="http://schemas.microsoft.com/office/drawing/2014/main" id="{D5CFB137-12AC-4F27-931D-9DA58DEE38B3}"/>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9D9FA1"/>
                    </a:solidFill>
                    <a:effectLst/>
                    <a:uLnTx/>
                    <a:uFillTx/>
                    <a:latin typeface="Trebuchet MS"/>
                    <a:ea typeface="+mn-ea"/>
                    <a:cs typeface="+mn-cs"/>
                  </a:rPr>
                  <a:t>PAYS</a:t>
                </a:r>
                <a:r>
                  <a:rPr lang="en-US" sz="1200" b="1" dirty="0">
                    <a:solidFill>
                      <a:schemeClr val="accent4"/>
                    </a:solidFill>
                  </a:rPr>
                  <a:t> B</a:t>
                </a:r>
              </a:p>
            </p:txBody>
          </p:sp>
        </p:grpSp>
        <p:pic>
          <p:nvPicPr>
            <p:cNvPr id="55" name="Graphic 54" descr="Flag outline">
              <a:extLst>
                <a:ext uri="{FF2B5EF4-FFF2-40B4-BE49-F238E27FC236}">
                  <a16:creationId xmlns:a16="http://schemas.microsoft.com/office/drawing/2014/main" id="{50C5F214-CE4A-4FE6-B59C-F21E1A239B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grpSp>
        <p:nvGrpSpPr>
          <p:cNvPr id="58" name="Group 57">
            <a:extLst>
              <a:ext uri="{FF2B5EF4-FFF2-40B4-BE49-F238E27FC236}">
                <a16:creationId xmlns:a16="http://schemas.microsoft.com/office/drawing/2014/main" id="{769CD618-6550-4EFD-BD9D-ABEEBDFA4F47}"/>
              </a:ext>
            </a:extLst>
          </p:cNvPr>
          <p:cNvGrpSpPr/>
          <p:nvPr/>
        </p:nvGrpSpPr>
        <p:grpSpPr>
          <a:xfrm>
            <a:off x="4216983" y="5160991"/>
            <a:ext cx="1064997" cy="1433457"/>
            <a:chOff x="4071084" y="2105819"/>
            <a:chExt cx="1064997" cy="1433457"/>
          </a:xfrm>
        </p:grpSpPr>
        <p:grpSp>
          <p:nvGrpSpPr>
            <p:cNvPr id="59" name="Group 58">
              <a:extLst>
                <a:ext uri="{FF2B5EF4-FFF2-40B4-BE49-F238E27FC236}">
                  <a16:creationId xmlns:a16="http://schemas.microsoft.com/office/drawing/2014/main" id="{B989D71E-50D5-47F5-8E22-0BD032234E7B}"/>
                </a:ext>
              </a:extLst>
            </p:cNvPr>
            <p:cNvGrpSpPr/>
            <p:nvPr/>
          </p:nvGrpSpPr>
          <p:grpSpPr>
            <a:xfrm>
              <a:off x="4071084" y="2105819"/>
              <a:ext cx="1064997" cy="1433457"/>
              <a:chOff x="501535" y="2364003"/>
              <a:chExt cx="1064997" cy="1433457"/>
            </a:xfrm>
          </p:grpSpPr>
          <p:sp>
            <p:nvSpPr>
              <p:cNvPr id="61" name="Oval 60">
                <a:extLst>
                  <a:ext uri="{FF2B5EF4-FFF2-40B4-BE49-F238E27FC236}">
                    <a16:creationId xmlns:a16="http://schemas.microsoft.com/office/drawing/2014/main" id="{4A013AFF-697D-4AAF-85F2-DAFA73944323}"/>
                  </a:ext>
                </a:extLst>
              </p:cNvPr>
              <p:cNvSpPr/>
              <p:nvPr/>
            </p:nvSpPr>
            <p:spPr>
              <a:xfrm>
                <a:off x="501535" y="2364003"/>
                <a:ext cx="1064997" cy="1064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5">
                <a:extLst>
                  <a:ext uri="{FF2B5EF4-FFF2-40B4-BE49-F238E27FC236}">
                    <a16:creationId xmlns:a16="http://schemas.microsoft.com/office/drawing/2014/main" id="{1E62864B-548C-466A-96F3-0854C877C6BE}"/>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9D9FA1"/>
                    </a:solidFill>
                    <a:effectLst/>
                    <a:uLnTx/>
                    <a:uFillTx/>
                    <a:latin typeface="Trebuchet MS"/>
                    <a:ea typeface="+mn-ea"/>
                    <a:cs typeface="+mn-cs"/>
                  </a:rPr>
                  <a:t>PAYS</a:t>
                </a:r>
                <a:r>
                  <a:rPr lang="en-US" sz="1200" b="1" dirty="0">
                    <a:solidFill>
                      <a:schemeClr val="accent4"/>
                    </a:solidFill>
                  </a:rPr>
                  <a:t> C</a:t>
                </a:r>
              </a:p>
            </p:txBody>
          </p:sp>
        </p:grpSp>
        <p:pic>
          <p:nvPicPr>
            <p:cNvPr id="60" name="Graphic 59" descr="Flag outline">
              <a:extLst>
                <a:ext uri="{FF2B5EF4-FFF2-40B4-BE49-F238E27FC236}">
                  <a16:creationId xmlns:a16="http://schemas.microsoft.com/office/drawing/2014/main" id="{D53D17E5-2217-467E-A5A1-13BA17BE70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cxnSp>
        <p:nvCxnSpPr>
          <p:cNvPr id="64" name="Straight Connector 63">
            <a:extLst>
              <a:ext uri="{FF2B5EF4-FFF2-40B4-BE49-F238E27FC236}">
                <a16:creationId xmlns:a16="http://schemas.microsoft.com/office/drawing/2014/main" id="{77507CA5-DC03-41CC-98A3-DE6748DCACB1}"/>
              </a:ext>
            </a:extLst>
          </p:cNvPr>
          <p:cNvCxnSpPr/>
          <p:nvPr/>
        </p:nvCxnSpPr>
        <p:spPr>
          <a:xfrm>
            <a:off x="2050003" y="2457734"/>
            <a:ext cx="194713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EC07D5B-DE26-426C-843E-C172EF5DFBAF}"/>
              </a:ext>
            </a:extLst>
          </p:cNvPr>
          <p:cNvCxnSpPr>
            <a:cxnSpLocks/>
          </p:cNvCxnSpPr>
          <p:nvPr/>
        </p:nvCxnSpPr>
        <p:spPr>
          <a:xfrm>
            <a:off x="2050003" y="2457734"/>
            <a:ext cx="1947134" cy="164362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874469D-97B4-4222-ABC0-84742A1A0DF2}"/>
              </a:ext>
            </a:extLst>
          </p:cNvPr>
          <p:cNvCxnSpPr>
            <a:cxnSpLocks/>
          </p:cNvCxnSpPr>
          <p:nvPr/>
        </p:nvCxnSpPr>
        <p:spPr>
          <a:xfrm>
            <a:off x="2047295" y="2457733"/>
            <a:ext cx="1949842" cy="331465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A432E2F-42F1-413F-B203-E7FDADEB04C1}"/>
              </a:ext>
            </a:extLst>
          </p:cNvPr>
          <p:cNvCxnSpPr/>
          <p:nvPr/>
        </p:nvCxnSpPr>
        <p:spPr>
          <a:xfrm>
            <a:off x="2050003" y="4098836"/>
            <a:ext cx="194713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2B3E3F0-7F3C-4037-973C-1EAECAC058AC}"/>
              </a:ext>
            </a:extLst>
          </p:cNvPr>
          <p:cNvCxnSpPr/>
          <p:nvPr/>
        </p:nvCxnSpPr>
        <p:spPr>
          <a:xfrm>
            <a:off x="2050003" y="5772386"/>
            <a:ext cx="194713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208743-760D-4968-B2BD-E7BB0FCD744F}"/>
              </a:ext>
            </a:extLst>
          </p:cNvPr>
          <p:cNvCxnSpPr>
            <a:cxnSpLocks/>
          </p:cNvCxnSpPr>
          <p:nvPr/>
        </p:nvCxnSpPr>
        <p:spPr>
          <a:xfrm>
            <a:off x="2050003" y="4096490"/>
            <a:ext cx="1947134" cy="167346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DAFD663-E33C-4A4B-80FD-5C01FF11EF1B}"/>
              </a:ext>
            </a:extLst>
          </p:cNvPr>
          <p:cNvCxnSpPr>
            <a:cxnSpLocks/>
          </p:cNvCxnSpPr>
          <p:nvPr/>
        </p:nvCxnSpPr>
        <p:spPr>
          <a:xfrm flipV="1">
            <a:off x="2047295" y="2466927"/>
            <a:ext cx="1949842" cy="163425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9622D7-C94C-4AB0-B443-00EEAAAE6329}"/>
              </a:ext>
            </a:extLst>
          </p:cNvPr>
          <p:cNvCxnSpPr>
            <a:cxnSpLocks/>
          </p:cNvCxnSpPr>
          <p:nvPr/>
        </p:nvCxnSpPr>
        <p:spPr>
          <a:xfrm flipV="1">
            <a:off x="2047295" y="4113925"/>
            <a:ext cx="1949842" cy="166765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6DDB856-4A15-409B-BC3F-950D178844A5}"/>
              </a:ext>
            </a:extLst>
          </p:cNvPr>
          <p:cNvCxnSpPr>
            <a:cxnSpLocks/>
          </p:cNvCxnSpPr>
          <p:nvPr/>
        </p:nvCxnSpPr>
        <p:spPr>
          <a:xfrm flipV="1">
            <a:off x="2047295" y="2464493"/>
            <a:ext cx="1949842" cy="329870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926BD84A-9D33-4931-B36A-1637D250FA8C}"/>
              </a:ext>
            </a:extLst>
          </p:cNvPr>
          <p:cNvGrpSpPr/>
          <p:nvPr/>
        </p:nvGrpSpPr>
        <p:grpSpPr>
          <a:xfrm>
            <a:off x="6607555" y="1976727"/>
            <a:ext cx="1439166" cy="1433457"/>
            <a:chOff x="314451" y="2364003"/>
            <a:chExt cx="1439166" cy="1433457"/>
          </a:xfrm>
        </p:grpSpPr>
        <p:grpSp>
          <p:nvGrpSpPr>
            <p:cNvPr id="127" name="Group 126">
              <a:extLst>
                <a:ext uri="{FF2B5EF4-FFF2-40B4-BE49-F238E27FC236}">
                  <a16:creationId xmlns:a16="http://schemas.microsoft.com/office/drawing/2014/main" id="{52283EE5-18C2-4F43-B703-F2F36C6C568A}"/>
                </a:ext>
              </a:extLst>
            </p:cNvPr>
            <p:cNvGrpSpPr/>
            <p:nvPr/>
          </p:nvGrpSpPr>
          <p:grpSpPr>
            <a:xfrm>
              <a:off x="501535" y="2364003"/>
              <a:ext cx="1064997" cy="1064997"/>
              <a:chOff x="1226372" y="3270325"/>
              <a:chExt cx="1064997" cy="1064997"/>
            </a:xfrm>
          </p:grpSpPr>
          <p:sp>
            <p:nvSpPr>
              <p:cNvPr id="129" name="Oval 128">
                <a:extLst>
                  <a:ext uri="{FF2B5EF4-FFF2-40B4-BE49-F238E27FC236}">
                    <a16:creationId xmlns:a16="http://schemas.microsoft.com/office/drawing/2014/main" id="{67FEDF6A-D6D6-4A02-BF96-E67A8238AFD9}"/>
                  </a:ext>
                </a:extLst>
              </p:cNvPr>
              <p:cNvSpPr/>
              <p:nvPr/>
            </p:nvSpPr>
            <p:spPr>
              <a:xfrm>
                <a:off x="1226372" y="3270325"/>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0" name="Graphic 129" descr="Factory outline">
                <a:extLst>
                  <a:ext uri="{FF2B5EF4-FFF2-40B4-BE49-F238E27FC236}">
                    <a16:creationId xmlns:a16="http://schemas.microsoft.com/office/drawing/2014/main" id="{8A0A63B4-5E6A-4984-A24C-5C97A0C2D1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128" name="Content Placeholder 5">
              <a:extLst>
                <a:ext uri="{FF2B5EF4-FFF2-40B4-BE49-F238E27FC236}">
                  <a16:creationId xmlns:a16="http://schemas.microsoft.com/office/drawing/2014/main" id="{BC112A14-A9B7-40C9-9080-49E570A0DB1D}"/>
                </a:ext>
              </a:extLst>
            </p:cNvPr>
            <p:cNvSpPr txBox="1">
              <a:spLocks/>
            </p:cNvSpPr>
            <p:nvPr/>
          </p:nvSpPr>
          <p:spPr>
            <a:xfrm>
              <a:off x="314451" y="3502345"/>
              <a:ext cx="1439166"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0067AB"/>
                  </a:solidFill>
                  <a:effectLst/>
                  <a:uLnTx/>
                  <a:uFillTx/>
                  <a:latin typeface="Trebuchet MS"/>
                  <a:ea typeface="+mn-ea"/>
                  <a:cs typeface="+mn-cs"/>
                </a:rPr>
                <a:t>FOURNISSEURS</a:t>
              </a:r>
              <a:r>
                <a:rPr lang="en-US" sz="1200" b="1" dirty="0">
                  <a:solidFill>
                    <a:schemeClr val="accent1"/>
                  </a:solidFill>
                </a:rPr>
                <a:t> A</a:t>
              </a:r>
            </a:p>
          </p:txBody>
        </p:sp>
      </p:grpSp>
      <p:grpSp>
        <p:nvGrpSpPr>
          <p:cNvPr id="93" name="Group 92">
            <a:extLst>
              <a:ext uri="{FF2B5EF4-FFF2-40B4-BE49-F238E27FC236}">
                <a16:creationId xmlns:a16="http://schemas.microsoft.com/office/drawing/2014/main" id="{5CE2E095-D1E7-4EE6-82F5-74E8F280E66C}"/>
              </a:ext>
            </a:extLst>
          </p:cNvPr>
          <p:cNvGrpSpPr/>
          <p:nvPr/>
        </p:nvGrpSpPr>
        <p:grpSpPr>
          <a:xfrm>
            <a:off x="6478463" y="3568859"/>
            <a:ext cx="1697350" cy="1433457"/>
            <a:chOff x="185359" y="2364003"/>
            <a:chExt cx="1697350" cy="1433457"/>
          </a:xfrm>
        </p:grpSpPr>
        <p:grpSp>
          <p:nvGrpSpPr>
            <p:cNvPr id="123" name="Group 122">
              <a:extLst>
                <a:ext uri="{FF2B5EF4-FFF2-40B4-BE49-F238E27FC236}">
                  <a16:creationId xmlns:a16="http://schemas.microsoft.com/office/drawing/2014/main" id="{4D851D80-1425-4345-AFC6-280CACD285B8}"/>
                </a:ext>
              </a:extLst>
            </p:cNvPr>
            <p:cNvGrpSpPr/>
            <p:nvPr/>
          </p:nvGrpSpPr>
          <p:grpSpPr>
            <a:xfrm>
              <a:off x="501535" y="2364003"/>
              <a:ext cx="1064997" cy="1064997"/>
              <a:chOff x="1226372" y="3270325"/>
              <a:chExt cx="1064997" cy="1064997"/>
            </a:xfrm>
          </p:grpSpPr>
          <p:sp>
            <p:nvSpPr>
              <p:cNvPr id="125" name="Oval 124">
                <a:extLst>
                  <a:ext uri="{FF2B5EF4-FFF2-40B4-BE49-F238E27FC236}">
                    <a16:creationId xmlns:a16="http://schemas.microsoft.com/office/drawing/2014/main" id="{02DF1030-349B-425B-AD33-8890ADDB373A}"/>
                  </a:ext>
                </a:extLst>
              </p:cNvPr>
              <p:cNvSpPr/>
              <p:nvPr/>
            </p:nvSpPr>
            <p:spPr>
              <a:xfrm>
                <a:off x="1226372" y="3270325"/>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Graphic 125" descr="Factory outline">
                <a:extLst>
                  <a:ext uri="{FF2B5EF4-FFF2-40B4-BE49-F238E27FC236}">
                    <a16:creationId xmlns:a16="http://schemas.microsoft.com/office/drawing/2014/main" id="{C204611A-E5D9-433B-A928-A948E4CDAC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124" name="Content Placeholder 5">
              <a:extLst>
                <a:ext uri="{FF2B5EF4-FFF2-40B4-BE49-F238E27FC236}">
                  <a16:creationId xmlns:a16="http://schemas.microsoft.com/office/drawing/2014/main" id="{BEFCD8AF-AD0D-4CFD-BB0D-76204E8B331B}"/>
                </a:ext>
              </a:extLst>
            </p:cNvPr>
            <p:cNvSpPr txBox="1">
              <a:spLocks/>
            </p:cNvSpPr>
            <p:nvPr/>
          </p:nvSpPr>
          <p:spPr>
            <a:xfrm>
              <a:off x="185359" y="3502345"/>
              <a:ext cx="1697350"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0067AB"/>
                  </a:solidFill>
                  <a:effectLst/>
                  <a:uLnTx/>
                  <a:uFillTx/>
                  <a:latin typeface="Trebuchet MS"/>
                  <a:ea typeface="+mn-ea"/>
                  <a:cs typeface="+mn-cs"/>
                </a:rPr>
                <a:t>FOURNISSEURS</a:t>
              </a:r>
              <a:r>
                <a:rPr lang="en-US" sz="1200" b="1" dirty="0">
                  <a:solidFill>
                    <a:schemeClr val="accent1"/>
                  </a:solidFill>
                </a:rPr>
                <a:t> B</a:t>
              </a:r>
            </a:p>
          </p:txBody>
        </p:sp>
      </p:grpSp>
      <p:grpSp>
        <p:nvGrpSpPr>
          <p:cNvPr id="94" name="Group 93">
            <a:extLst>
              <a:ext uri="{FF2B5EF4-FFF2-40B4-BE49-F238E27FC236}">
                <a16:creationId xmlns:a16="http://schemas.microsoft.com/office/drawing/2014/main" id="{E997B1EE-30D1-485B-A74A-5C2EB3E0C57C}"/>
              </a:ext>
            </a:extLst>
          </p:cNvPr>
          <p:cNvGrpSpPr/>
          <p:nvPr/>
        </p:nvGrpSpPr>
        <p:grpSpPr>
          <a:xfrm>
            <a:off x="6532251" y="5160991"/>
            <a:ext cx="1589774" cy="1433457"/>
            <a:chOff x="239147" y="2364003"/>
            <a:chExt cx="1589774" cy="1433457"/>
          </a:xfrm>
        </p:grpSpPr>
        <p:grpSp>
          <p:nvGrpSpPr>
            <p:cNvPr id="119" name="Group 118">
              <a:extLst>
                <a:ext uri="{FF2B5EF4-FFF2-40B4-BE49-F238E27FC236}">
                  <a16:creationId xmlns:a16="http://schemas.microsoft.com/office/drawing/2014/main" id="{BD9BA92A-894E-4777-9DD7-EB0A8E4F373B}"/>
                </a:ext>
              </a:extLst>
            </p:cNvPr>
            <p:cNvGrpSpPr/>
            <p:nvPr/>
          </p:nvGrpSpPr>
          <p:grpSpPr>
            <a:xfrm>
              <a:off x="501535" y="2364003"/>
              <a:ext cx="1064997" cy="1064997"/>
              <a:chOff x="1226372" y="3270325"/>
              <a:chExt cx="1064997" cy="1064997"/>
            </a:xfrm>
          </p:grpSpPr>
          <p:sp>
            <p:nvSpPr>
              <p:cNvPr id="121" name="Oval 120">
                <a:extLst>
                  <a:ext uri="{FF2B5EF4-FFF2-40B4-BE49-F238E27FC236}">
                    <a16:creationId xmlns:a16="http://schemas.microsoft.com/office/drawing/2014/main" id="{6E36A1BE-9189-47F7-8234-252BA7B8FB64}"/>
                  </a:ext>
                </a:extLst>
              </p:cNvPr>
              <p:cNvSpPr/>
              <p:nvPr/>
            </p:nvSpPr>
            <p:spPr>
              <a:xfrm>
                <a:off x="1226372" y="3270325"/>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Graphic 121" descr="Factory outline">
                <a:extLst>
                  <a:ext uri="{FF2B5EF4-FFF2-40B4-BE49-F238E27FC236}">
                    <a16:creationId xmlns:a16="http://schemas.microsoft.com/office/drawing/2014/main" id="{36312C6B-2395-4099-91B4-17AD67EEC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7190" y="3337160"/>
                <a:ext cx="828344" cy="828344"/>
              </a:xfrm>
              <a:prstGeom prst="rect">
                <a:avLst/>
              </a:prstGeom>
            </p:spPr>
          </p:pic>
        </p:grpSp>
        <p:sp>
          <p:nvSpPr>
            <p:cNvPr id="120" name="Content Placeholder 5">
              <a:extLst>
                <a:ext uri="{FF2B5EF4-FFF2-40B4-BE49-F238E27FC236}">
                  <a16:creationId xmlns:a16="http://schemas.microsoft.com/office/drawing/2014/main" id="{D7A21B23-C3A5-44FA-BA9E-057B70AC7D4C}"/>
                </a:ext>
              </a:extLst>
            </p:cNvPr>
            <p:cNvSpPr txBox="1">
              <a:spLocks/>
            </p:cNvSpPr>
            <p:nvPr/>
          </p:nvSpPr>
          <p:spPr>
            <a:xfrm>
              <a:off x="239147" y="3502345"/>
              <a:ext cx="1589774"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200" b="1" i="0" u="none" strike="noStrike" kern="1200" cap="none" spc="0" normalizeH="0" baseline="0" noProof="0" dirty="0">
                  <a:ln>
                    <a:noFill/>
                  </a:ln>
                  <a:solidFill>
                    <a:srgbClr val="0067AB"/>
                  </a:solidFill>
                  <a:effectLst/>
                  <a:uLnTx/>
                  <a:uFillTx/>
                  <a:latin typeface="Trebuchet MS"/>
                  <a:ea typeface="+mn-ea"/>
                  <a:cs typeface="+mn-cs"/>
                </a:rPr>
                <a:t>FOURNISSEURS</a:t>
              </a:r>
              <a:r>
                <a:rPr lang="en-US" sz="1200" b="1" dirty="0">
                  <a:solidFill>
                    <a:schemeClr val="accent1"/>
                  </a:solidFill>
                </a:rPr>
                <a:t> C</a:t>
              </a:r>
            </a:p>
          </p:txBody>
        </p:sp>
      </p:grpSp>
      <p:grpSp>
        <p:nvGrpSpPr>
          <p:cNvPr id="95" name="Group 94">
            <a:extLst>
              <a:ext uri="{FF2B5EF4-FFF2-40B4-BE49-F238E27FC236}">
                <a16:creationId xmlns:a16="http://schemas.microsoft.com/office/drawing/2014/main" id="{E3F10614-FCEF-419E-A60D-BF008E6ED4AA}"/>
              </a:ext>
            </a:extLst>
          </p:cNvPr>
          <p:cNvGrpSpPr/>
          <p:nvPr/>
        </p:nvGrpSpPr>
        <p:grpSpPr>
          <a:xfrm>
            <a:off x="10249170" y="1976727"/>
            <a:ext cx="1064997" cy="1433457"/>
            <a:chOff x="4071084" y="2105819"/>
            <a:chExt cx="1064997" cy="1433457"/>
          </a:xfrm>
        </p:grpSpPr>
        <p:grpSp>
          <p:nvGrpSpPr>
            <p:cNvPr id="115" name="Group 114">
              <a:extLst>
                <a:ext uri="{FF2B5EF4-FFF2-40B4-BE49-F238E27FC236}">
                  <a16:creationId xmlns:a16="http://schemas.microsoft.com/office/drawing/2014/main" id="{7FB04891-819F-4FD5-8356-BB9838AB63B8}"/>
                </a:ext>
              </a:extLst>
            </p:cNvPr>
            <p:cNvGrpSpPr/>
            <p:nvPr/>
          </p:nvGrpSpPr>
          <p:grpSpPr>
            <a:xfrm>
              <a:off x="4071084" y="2105819"/>
              <a:ext cx="1064997" cy="1433457"/>
              <a:chOff x="501535" y="2364003"/>
              <a:chExt cx="1064997" cy="1433457"/>
            </a:xfrm>
          </p:grpSpPr>
          <p:sp>
            <p:nvSpPr>
              <p:cNvPr id="117" name="Oval 116">
                <a:extLst>
                  <a:ext uri="{FF2B5EF4-FFF2-40B4-BE49-F238E27FC236}">
                    <a16:creationId xmlns:a16="http://schemas.microsoft.com/office/drawing/2014/main" id="{CD1C2EF9-1997-4358-BBCA-11FD733A98A0}"/>
                  </a:ext>
                </a:extLst>
              </p:cNvPr>
              <p:cNvSpPr/>
              <p:nvPr/>
            </p:nvSpPr>
            <p:spPr>
              <a:xfrm>
                <a:off x="501535" y="2364003"/>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Content Placeholder 5">
                <a:extLst>
                  <a:ext uri="{FF2B5EF4-FFF2-40B4-BE49-F238E27FC236}">
                    <a16:creationId xmlns:a16="http://schemas.microsoft.com/office/drawing/2014/main" id="{6D9EAC79-671D-4F0D-9408-BE7D9D1F6D91}"/>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accent4"/>
                    </a:solidFill>
                  </a:rPr>
                  <a:t>PAYS A</a:t>
                </a:r>
              </a:p>
            </p:txBody>
          </p:sp>
        </p:grpSp>
        <p:pic>
          <p:nvPicPr>
            <p:cNvPr id="116" name="Graphic 115" descr="Flag outline">
              <a:extLst>
                <a:ext uri="{FF2B5EF4-FFF2-40B4-BE49-F238E27FC236}">
                  <a16:creationId xmlns:a16="http://schemas.microsoft.com/office/drawing/2014/main" id="{B43991F1-AAA8-4C5E-8A51-204B976846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grpSp>
        <p:nvGrpSpPr>
          <p:cNvPr id="96" name="Group 95">
            <a:extLst>
              <a:ext uri="{FF2B5EF4-FFF2-40B4-BE49-F238E27FC236}">
                <a16:creationId xmlns:a16="http://schemas.microsoft.com/office/drawing/2014/main" id="{18C5E4BE-50BD-4B4B-9B2F-D6BE1860C18F}"/>
              </a:ext>
            </a:extLst>
          </p:cNvPr>
          <p:cNvGrpSpPr/>
          <p:nvPr/>
        </p:nvGrpSpPr>
        <p:grpSpPr>
          <a:xfrm>
            <a:off x="10249170" y="3568859"/>
            <a:ext cx="1064997" cy="1433457"/>
            <a:chOff x="4071084" y="2105819"/>
            <a:chExt cx="1064997" cy="1433457"/>
          </a:xfrm>
        </p:grpSpPr>
        <p:grpSp>
          <p:nvGrpSpPr>
            <p:cNvPr id="111" name="Group 110">
              <a:extLst>
                <a:ext uri="{FF2B5EF4-FFF2-40B4-BE49-F238E27FC236}">
                  <a16:creationId xmlns:a16="http://schemas.microsoft.com/office/drawing/2014/main" id="{23EE5462-A455-4E5D-8A54-7A9F4FEDE7FA}"/>
                </a:ext>
              </a:extLst>
            </p:cNvPr>
            <p:cNvGrpSpPr/>
            <p:nvPr/>
          </p:nvGrpSpPr>
          <p:grpSpPr>
            <a:xfrm>
              <a:off x="4071084" y="2105819"/>
              <a:ext cx="1064997" cy="1433457"/>
              <a:chOff x="501535" y="2364003"/>
              <a:chExt cx="1064997" cy="1433457"/>
            </a:xfrm>
          </p:grpSpPr>
          <p:sp>
            <p:nvSpPr>
              <p:cNvPr id="113" name="Oval 112">
                <a:extLst>
                  <a:ext uri="{FF2B5EF4-FFF2-40B4-BE49-F238E27FC236}">
                    <a16:creationId xmlns:a16="http://schemas.microsoft.com/office/drawing/2014/main" id="{A446571A-951B-4C57-A69C-45D88B29F9F1}"/>
                  </a:ext>
                </a:extLst>
              </p:cNvPr>
              <p:cNvSpPr/>
              <p:nvPr/>
            </p:nvSpPr>
            <p:spPr>
              <a:xfrm>
                <a:off x="501535" y="2364003"/>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Content Placeholder 5">
                <a:extLst>
                  <a:ext uri="{FF2B5EF4-FFF2-40B4-BE49-F238E27FC236}">
                    <a16:creationId xmlns:a16="http://schemas.microsoft.com/office/drawing/2014/main" id="{76D5A305-D15C-41A0-A973-12A78EDC7584}"/>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accent4"/>
                    </a:solidFill>
                  </a:rPr>
                  <a:t>PAYS B</a:t>
                </a:r>
              </a:p>
            </p:txBody>
          </p:sp>
        </p:grpSp>
        <p:pic>
          <p:nvPicPr>
            <p:cNvPr id="112" name="Graphic 111" descr="Flag outline">
              <a:extLst>
                <a:ext uri="{FF2B5EF4-FFF2-40B4-BE49-F238E27FC236}">
                  <a16:creationId xmlns:a16="http://schemas.microsoft.com/office/drawing/2014/main" id="{52FB8ADE-D970-4A4B-BA78-891FE1E169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grpSp>
        <p:nvGrpSpPr>
          <p:cNvPr id="97" name="Group 96">
            <a:extLst>
              <a:ext uri="{FF2B5EF4-FFF2-40B4-BE49-F238E27FC236}">
                <a16:creationId xmlns:a16="http://schemas.microsoft.com/office/drawing/2014/main" id="{33235153-E121-4E6B-8B6E-FA3F5105B486}"/>
              </a:ext>
            </a:extLst>
          </p:cNvPr>
          <p:cNvGrpSpPr/>
          <p:nvPr/>
        </p:nvGrpSpPr>
        <p:grpSpPr>
          <a:xfrm>
            <a:off x="10249170" y="5160991"/>
            <a:ext cx="1064997" cy="1433457"/>
            <a:chOff x="4071084" y="2105819"/>
            <a:chExt cx="1064997" cy="1433457"/>
          </a:xfrm>
        </p:grpSpPr>
        <p:grpSp>
          <p:nvGrpSpPr>
            <p:cNvPr id="107" name="Group 106">
              <a:extLst>
                <a:ext uri="{FF2B5EF4-FFF2-40B4-BE49-F238E27FC236}">
                  <a16:creationId xmlns:a16="http://schemas.microsoft.com/office/drawing/2014/main" id="{A27999B2-D672-498A-8EB0-C84EE3C2234E}"/>
                </a:ext>
              </a:extLst>
            </p:cNvPr>
            <p:cNvGrpSpPr/>
            <p:nvPr/>
          </p:nvGrpSpPr>
          <p:grpSpPr>
            <a:xfrm>
              <a:off x="4071084" y="2105819"/>
              <a:ext cx="1064997" cy="1433457"/>
              <a:chOff x="501535" y="2364003"/>
              <a:chExt cx="1064997" cy="1433457"/>
            </a:xfrm>
          </p:grpSpPr>
          <p:sp>
            <p:nvSpPr>
              <p:cNvPr id="109" name="Oval 108">
                <a:extLst>
                  <a:ext uri="{FF2B5EF4-FFF2-40B4-BE49-F238E27FC236}">
                    <a16:creationId xmlns:a16="http://schemas.microsoft.com/office/drawing/2014/main" id="{B3C1403A-1AE0-4982-8B1B-83C1CBF3D055}"/>
                  </a:ext>
                </a:extLst>
              </p:cNvPr>
              <p:cNvSpPr/>
              <p:nvPr/>
            </p:nvSpPr>
            <p:spPr>
              <a:xfrm>
                <a:off x="501535" y="2364003"/>
                <a:ext cx="1064997" cy="10649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Content Placeholder 5">
                <a:extLst>
                  <a:ext uri="{FF2B5EF4-FFF2-40B4-BE49-F238E27FC236}">
                    <a16:creationId xmlns:a16="http://schemas.microsoft.com/office/drawing/2014/main" id="{EA369AD7-26B2-4127-B0D9-079817115334}"/>
                  </a:ext>
                </a:extLst>
              </p:cNvPr>
              <p:cNvSpPr txBox="1">
                <a:spLocks/>
              </p:cNvSpPr>
              <p:nvPr/>
            </p:nvSpPr>
            <p:spPr>
              <a:xfrm>
                <a:off x="501535" y="3502345"/>
                <a:ext cx="1064997"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solidFill>
                      <a:schemeClr val="accent4"/>
                    </a:solidFill>
                  </a:rPr>
                  <a:t>PAYS C</a:t>
                </a:r>
              </a:p>
            </p:txBody>
          </p:sp>
        </p:grpSp>
        <p:pic>
          <p:nvPicPr>
            <p:cNvPr id="108" name="Graphic 107" descr="Flag outline">
              <a:extLst>
                <a:ext uri="{FF2B5EF4-FFF2-40B4-BE49-F238E27FC236}">
                  <a16:creationId xmlns:a16="http://schemas.microsoft.com/office/drawing/2014/main" id="{BA19ADE1-92A5-4BE4-8116-C8E07C6831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45012" y="2315614"/>
              <a:ext cx="738655" cy="738655"/>
            </a:xfrm>
            <a:prstGeom prst="rect">
              <a:avLst/>
            </a:prstGeom>
          </p:spPr>
        </p:pic>
      </p:grpSp>
      <p:sp>
        <p:nvSpPr>
          <p:cNvPr id="131" name="Oval 130">
            <a:extLst>
              <a:ext uri="{FF2B5EF4-FFF2-40B4-BE49-F238E27FC236}">
                <a16:creationId xmlns:a16="http://schemas.microsoft.com/office/drawing/2014/main" id="{19C83D4D-78FD-43CC-A487-76BB3C1B46B4}"/>
              </a:ext>
            </a:extLst>
          </p:cNvPr>
          <p:cNvSpPr/>
          <p:nvPr/>
        </p:nvSpPr>
        <p:spPr>
          <a:xfrm>
            <a:off x="8487108" y="3581003"/>
            <a:ext cx="1134590" cy="1134590"/>
          </a:xfrm>
          <a:prstGeom prst="ellipse">
            <a:avLst/>
          </a:prstGeom>
          <a:solidFill>
            <a:schemeClr val="bg2"/>
          </a:solidFill>
          <a:ln w="28575">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Google Shape;279;p4">
            <a:extLst>
              <a:ext uri="{FF2B5EF4-FFF2-40B4-BE49-F238E27FC236}">
                <a16:creationId xmlns:a16="http://schemas.microsoft.com/office/drawing/2014/main" id="{87D9BAFD-BA9C-402B-A63C-FDE538251D1F}"/>
              </a:ext>
            </a:extLst>
          </p:cNvPr>
          <p:cNvPicPr preferRelativeResize="0"/>
          <p:nvPr/>
        </p:nvPicPr>
        <p:blipFill rotWithShape="1">
          <a:blip r:embed="rId7">
            <a:alphaModFix/>
          </a:blip>
          <a:srcRect/>
          <a:stretch/>
        </p:blipFill>
        <p:spPr>
          <a:xfrm>
            <a:off x="8620238" y="3962054"/>
            <a:ext cx="869510" cy="553588"/>
          </a:xfrm>
          <a:prstGeom prst="rect">
            <a:avLst/>
          </a:prstGeom>
          <a:noFill/>
          <a:ln>
            <a:noFill/>
          </a:ln>
        </p:spPr>
      </p:pic>
      <p:grpSp>
        <p:nvGrpSpPr>
          <p:cNvPr id="161" name="Group 160">
            <a:extLst>
              <a:ext uri="{FF2B5EF4-FFF2-40B4-BE49-F238E27FC236}">
                <a16:creationId xmlns:a16="http://schemas.microsoft.com/office/drawing/2014/main" id="{D2B62386-23BB-4F9E-B46C-C898C5F3C5CF}"/>
              </a:ext>
            </a:extLst>
          </p:cNvPr>
          <p:cNvGrpSpPr/>
          <p:nvPr/>
        </p:nvGrpSpPr>
        <p:grpSpPr>
          <a:xfrm>
            <a:off x="7973898" y="2509225"/>
            <a:ext cx="446202" cy="3184265"/>
            <a:chOff x="7973898" y="2638317"/>
            <a:chExt cx="446202" cy="3184265"/>
          </a:xfrm>
        </p:grpSpPr>
        <p:cxnSp>
          <p:nvCxnSpPr>
            <p:cNvPr id="147" name="Straight Arrow Connector 146">
              <a:extLst>
                <a:ext uri="{FF2B5EF4-FFF2-40B4-BE49-F238E27FC236}">
                  <a16:creationId xmlns:a16="http://schemas.microsoft.com/office/drawing/2014/main" id="{9DA676D0-EA6E-4F02-BADA-DC4B098A8658}"/>
                </a:ext>
              </a:extLst>
            </p:cNvPr>
            <p:cNvCxnSpPr>
              <a:cxnSpLocks/>
            </p:cNvCxnSpPr>
            <p:nvPr/>
          </p:nvCxnSpPr>
          <p:spPr>
            <a:xfrm>
              <a:off x="7974051" y="2638317"/>
              <a:ext cx="446049" cy="157825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00EF03D0-F799-46A5-9F69-37FFC7369DAB}"/>
                </a:ext>
              </a:extLst>
            </p:cNvPr>
            <p:cNvCxnSpPr>
              <a:cxnSpLocks/>
            </p:cNvCxnSpPr>
            <p:nvPr/>
          </p:nvCxnSpPr>
          <p:spPr>
            <a:xfrm flipV="1">
              <a:off x="7973898" y="4367940"/>
              <a:ext cx="446202" cy="145464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E41FC9E-F3CF-4FCF-BD1D-77D86827BD82}"/>
                </a:ext>
              </a:extLst>
            </p:cNvPr>
            <p:cNvCxnSpPr>
              <a:cxnSpLocks/>
            </p:cNvCxnSpPr>
            <p:nvPr/>
          </p:nvCxnSpPr>
          <p:spPr>
            <a:xfrm>
              <a:off x="7995465" y="4292255"/>
              <a:ext cx="35424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B210D603-8C10-4C58-86BA-EE00663FE783}"/>
              </a:ext>
            </a:extLst>
          </p:cNvPr>
          <p:cNvGrpSpPr/>
          <p:nvPr/>
        </p:nvGrpSpPr>
        <p:grpSpPr>
          <a:xfrm flipH="1">
            <a:off x="9710914" y="2509225"/>
            <a:ext cx="446202" cy="3184265"/>
            <a:chOff x="7973898" y="2638317"/>
            <a:chExt cx="446202" cy="3184265"/>
          </a:xfrm>
        </p:grpSpPr>
        <p:cxnSp>
          <p:nvCxnSpPr>
            <p:cNvPr id="163" name="Straight Arrow Connector 162">
              <a:extLst>
                <a:ext uri="{FF2B5EF4-FFF2-40B4-BE49-F238E27FC236}">
                  <a16:creationId xmlns:a16="http://schemas.microsoft.com/office/drawing/2014/main" id="{14523158-BCD8-499E-B3DC-82E0E3B58B1C}"/>
                </a:ext>
              </a:extLst>
            </p:cNvPr>
            <p:cNvCxnSpPr>
              <a:cxnSpLocks/>
            </p:cNvCxnSpPr>
            <p:nvPr/>
          </p:nvCxnSpPr>
          <p:spPr>
            <a:xfrm>
              <a:off x="7974051" y="2638317"/>
              <a:ext cx="446049" cy="157825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EA02424B-A1B4-4BFF-82BC-DC038EFDB2BD}"/>
                </a:ext>
              </a:extLst>
            </p:cNvPr>
            <p:cNvCxnSpPr>
              <a:cxnSpLocks/>
            </p:cNvCxnSpPr>
            <p:nvPr/>
          </p:nvCxnSpPr>
          <p:spPr>
            <a:xfrm flipV="1">
              <a:off x="7973898" y="4367940"/>
              <a:ext cx="446202" cy="1454642"/>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71F39125-91C0-4BEE-8799-EEB0FB00698D}"/>
                </a:ext>
              </a:extLst>
            </p:cNvPr>
            <p:cNvCxnSpPr>
              <a:cxnSpLocks/>
            </p:cNvCxnSpPr>
            <p:nvPr/>
          </p:nvCxnSpPr>
          <p:spPr>
            <a:xfrm>
              <a:off x="7995465" y="4292255"/>
              <a:ext cx="35424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8" name="Arrow: Pentagon 87">
            <a:extLst>
              <a:ext uri="{FF2B5EF4-FFF2-40B4-BE49-F238E27FC236}">
                <a16:creationId xmlns:a16="http://schemas.microsoft.com/office/drawing/2014/main" id="{ECB1757D-7BCC-4B4C-BB52-35387DC8617C}"/>
              </a:ext>
            </a:extLst>
          </p:cNvPr>
          <p:cNvSpPr/>
          <p:nvPr/>
        </p:nvSpPr>
        <p:spPr>
          <a:xfrm>
            <a:off x="969488" y="383900"/>
            <a:ext cx="2494474" cy="414511"/>
          </a:xfrm>
          <a:prstGeom prst="homePlat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CE QUE NOUS FAISONS</a:t>
            </a:r>
          </a:p>
        </p:txBody>
      </p:sp>
    </p:spTree>
    <p:extLst>
      <p:ext uri="{BB962C8B-B14F-4D97-AF65-F5344CB8AC3E}">
        <p14:creationId xmlns:p14="http://schemas.microsoft.com/office/powerpoint/2010/main" val="203571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71C8B75-66AF-4BA0-B021-8E4A8340139C}"/>
              </a:ext>
            </a:extLst>
          </p:cNvPr>
          <p:cNvCxnSpPr>
            <a:cxnSpLocks/>
          </p:cNvCxnSpPr>
          <p:nvPr/>
        </p:nvCxnSpPr>
        <p:spPr>
          <a:xfrm flipV="1">
            <a:off x="6096000" y="1726866"/>
            <a:ext cx="0" cy="4435809"/>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6">
            <a:extLst>
              <a:ext uri="{FF2B5EF4-FFF2-40B4-BE49-F238E27FC236}">
                <a16:creationId xmlns:a16="http://schemas.microsoft.com/office/drawing/2014/main" id="{6CF05024-CF77-4EE7-86E3-3A0C302A52CA}"/>
              </a:ext>
            </a:extLst>
          </p:cNvPr>
          <p:cNvSpPr txBox="1">
            <a:spLocks/>
          </p:cNvSpPr>
          <p:nvPr/>
        </p:nvSpPr>
        <p:spPr>
          <a:xfrm>
            <a:off x="838199" y="1420122"/>
            <a:ext cx="4402959" cy="41451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fr-FR" sz="2000" b="1" i="0" u="none" strike="noStrike" kern="1200" cap="none" spc="0" normalizeH="0" baseline="0" dirty="0">
                <a:ln>
                  <a:noFill/>
                </a:ln>
                <a:solidFill>
                  <a:srgbClr val="9D9FA1"/>
                </a:solidFill>
                <a:effectLst/>
                <a:uLnTx/>
                <a:uFillTx/>
                <a:latin typeface="Trebuchet MS"/>
                <a:ea typeface="+mn-ea"/>
                <a:cs typeface="+mn-cs"/>
              </a:rPr>
              <a:t>Passé</a:t>
            </a:r>
            <a:endParaRPr lang="en-US" b="1" dirty="0">
              <a:solidFill>
                <a:schemeClr val="accent4"/>
              </a:solidFill>
            </a:endParaRPr>
          </a:p>
        </p:txBody>
      </p:sp>
      <p:sp>
        <p:nvSpPr>
          <p:cNvPr id="15" name="Content Placeholder 8">
            <a:extLst>
              <a:ext uri="{FF2B5EF4-FFF2-40B4-BE49-F238E27FC236}">
                <a16:creationId xmlns:a16="http://schemas.microsoft.com/office/drawing/2014/main" id="{1F605EC0-000C-48F0-BFA7-3ED2874298DA}"/>
              </a:ext>
            </a:extLst>
          </p:cNvPr>
          <p:cNvSpPr txBox="1">
            <a:spLocks/>
          </p:cNvSpPr>
          <p:nvPr/>
        </p:nvSpPr>
        <p:spPr>
          <a:xfrm>
            <a:off x="6950843" y="1420129"/>
            <a:ext cx="4207123" cy="41450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dirty="0">
                <a:ln>
                  <a:noFill/>
                </a:ln>
                <a:solidFill>
                  <a:srgbClr val="0067AB"/>
                </a:solidFill>
                <a:effectLst/>
                <a:uLnTx/>
                <a:uFillTx/>
                <a:latin typeface="Trebuchet MS"/>
                <a:ea typeface="+mn-ea"/>
                <a:cs typeface="+mn-cs"/>
              </a:rPr>
              <a:t>Présent et Futur</a:t>
            </a:r>
          </a:p>
        </p:txBody>
      </p:sp>
      <p:cxnSp>
        <p:nvCxnSpPr>
          <p:cNvPr id="16" name="Straight Connector 15">
            <a:extLst>
              <a:ext uri="{FF2B5EF4-FFF2-40B4-BE49-F238E27FC236}">
                <a16:creationId xmlns:a16="http://schemas.microsoft.com/office/drawing/2014/main" id="{DECE6A93-3F8B-4E10-BFBD-8535BF21BE54}"/>
              </a:ext>
            </a:extLst>
          </p:cNvPr>
          <p:cNvCxnSpPr>
            <a:cxnSpLocks/>
          </p:cNvCxnSpPr>
          <p:nvPr/>
        </p:nvCxnSpPr>
        <p:spPr>
          <a:xfrm>
            <a:off x="7971416" y="1911892"/>
            <a:ext cx="2194560"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AD9A72D-928D-4A39-8B8B-01CB4A8EEF9D}"/>
              </a:ext>
            </a:extLst>
          </p:cNvPr>
          <p:cNvCxnSpPr>
            <a:cxnSpLocks/>
          </p:cNvCxnSpPr>
          <p:nvPr/>
        </p:nvCxnSpPr>
        <p:spPr>
          <a:xfrm>
            <a:off x="2807746" y="1911886"/>
            <a:ext cx="484094"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8" name="Title 3">
            <a:extLst>
              <a:ext uri="{FF2B5EF4-FFF2-40B4-BE49-F238E27FC236}">
                <a16:creationId xmlns:a16="http://schemas.microsoft.com/office/drawing/2014/main" id="{D0C4C501-3CA1-4C5C-B1D8-652A32185E23}"/>
              </a:ext>
            </a:extLst>
          </p:cNvPr>
          <p:cNvSpPr txBox="1">
            <a:spLocks/>
          </p:cNvSpPr>
          <p:nvPr/>
        </p:nvSpPr>
        <p:spPr>
          <a:xfrm>
            <a:off x="3722151" y="383899"/>
            <a:ext cx="7435813" cy="4145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baseline="0">
                <a:solidFill>
                  <a:schemeClr val="accent1"/>
                </a:solidFill>
                <a:latin typeface="+mj-lt"/>
                <a:ea typeface="+mj-ea"/>
                <a:cs typeface="+mj-cs"/>
              </a:defRPr>
            </a:lvl1pPr>
          </a:lstStyle>
          <a:p>
            <a:pPr lvl="0"/>
            <a:r>
              <a:rPr lang="fr-FR" dirty="0">
                <a:solidFill>
                  <a:srgbClr val="0067AB"/>
                </a:solidFill>
              </a:rPr>
              <a:t>Unifier les outils et les processus </a:t>
            </a:r>
            <a:endParaRPr kumimoji="0" lang="en-US" sz="4800" b="0" i="0" u="none" strike="noStrike" kern="1200" cap="none" spc="0" normalizeH="0" baseline="0" noProof="0" dirty="0">
              <a:ln>
                <a:noFill/>
              </a:ln>
              <a:solidFill>
                <a:srgbClr val="0067AB"/>
              </a:solidFill>
              <a:effectLst/>
              <a:uLnTx/>
              <a:uFillTx/>
              <a:latin typeface="Trebuchet MS"/>
              <a:ea typeface="+mj-ea"/>
              <a:cs typeface="+mj-cs"/>
            </a:endParaRPr>
          </a:p>
        </p:txBody>
      </p:sp>
      <p:grpSp>
        <p:nvGrpSpPr>
          <p:cNvPr id="45" name="Group 44">
            <a:extLst>
              <a:ext uri="{FF2B5EF4-FFF2-40B4-BE49-F238E27FC236}">
                <a16:creationId xmlns:a16="http://schemas.microsoft.com/office/drawing/2014/main" id="{839386EB-A0E5-4002-9917-EB3ADDEF5CCA}"/>
              </a:ext>
            </a:extLst>
          </p:cNvPr>
          <p:cNvGrpSpPr/>
          <p:nvPr/>
        </p:nvGrpSpPr>
        <p:grpSpPr>
          <a:xfrm>
            <a:off x="410814" y="2232847"/>
            <a:ext cx="5425780" cy="1247585"/>
            <a:chOff x="410814" y="2309047"/>
            <a:chExt cx="5425780" cy="1247585"/>
          </a:xfrm>
        </p:grpSpPr>
        <p:pic>
          <p:nvPicPr>
            <p:cNvPr id="24" name="Graphic 23" descr="Statistics outline">
              <a:extLst>
                <a:ext uri="{FF2B5EF4-FFF2-40B4-BE49-F238E27FC236}">
                  <a16:creationId xmlns:a16="http://schemas.microsoft.com/office/drawing/2014/main" id="{5D08BA4B-70EA-474B-B4DF-44CF049576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361" y="2309047"/>
              <a:ext cx="755724" cy="755724"/>
            </a:xfrm>
            <a:prstGeom prst="rect">
              <a:avLst/>
            </a:prstGeom>
          </p:spPr>
        </p:pic>
        <p:sp>
          <p:nvSpPr>
            <p:cNvPr id="25" name="Content Placeholder 5">
              <a:extLst>
                <a:ext uri="{FF2B5EF4-FFF2-40B4-BE49-F238E27FC236}">
                  <a16:creationId xmlns:a16="http://schemas.microsoft.com/office/drawing/2014/main" id="{C8A5D104-BF3E-44F0-9C2D-14961D7B6547}"/>
                </a:ext>
              </a:extLst>
            </p:cNvPr>
            <p:cNvSpPr txBox="1">
              <a:spLocks/>
            </p:cNvSpPr>
            <p:nvPr/>
          </p:nvSpPr>
          <p:spPr>
            <a:xfrm>
              <a:off x="410814" y="3201824"/>
              <a:ext cx="1281495"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100" b="1" i="0" u="none" strike="noStrike" kern="1200" cap="none" spc="0" normalizeH="0" baseline="0" noProof="0" dirty="0">
                  <a:ln>
                    <a:noFill/>
                  </a:ln>
                  <a:solidFill>
                    <a:srgbClr val="9D9FA1"/>
                  </a:solidFill>
                  <a:effectLst/>
                  <a:uLnTx/>
                  <a:uFillTx/>
                  <a:latin typeface="Trebuchet MS"/>
                  <a:ea typeface="+mn-ea"/>
                  <a:cs typeface="+mn-cs"/>
                </a:rPr>
                <a:t>PRÉVISIONS</a:t>
              </a:r>
              <a:endParaRPr lang="en-US" sz="1100" b="1" dirty="0">
                <a:solidFill>
                  <a:schemeClr val="accent4"/>
                </a:solidFill>
              </a:endParaRPr>
            </a:p>
          </p:txBody>
        </p:sp>
        <p:pic>
          <p:nvPicPr>
            <p:cNvPr id="31" name="Graphic 30" descr="Good Inventory outline">
              <a:extLst>
                <a:ext uri="{FF2B5EF4-FFF2-40B4-BE49-F238E27FC236}">
                  <a16:creationId xmlns:a16="http://schemas.microsoft.com/office/drawing/2014/main" id="{3B4508D8-076E-44D6-8C32-C8C98DC98F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30144" y="2337192"/>
              <a:ext cx="755724" cy="755724"/>
            </a:xfrm>
            <a:prstGeom prst="rect">
              <a:avLst/>
            </a:prstGeom>
          </p:spPr>
        </p:pic>
        <p:sp>
          <p:nvSpPr>
            <p:cNvPr id="32" name="Content Placeholder 5">
              <a:extLst>
                <a:ext uri="{FF2B5EF4-FFF2-40B4-BE49-F238E27FC236}">
                  <a16:creationId xmlns:a16="http://schemas.microsoft.com/office/drawing/2014/main" id="{0565AC57-27DC-4BD7-ADC8-500DC7267274}"/>
                </a:ext>
              </a:extLst>
            </p:cNvPr>
            <p:cNvSpPr txBox="1">
              <a:spLocks/>
            </p:cNvSpPr>
            <p:nvPr/>
          </p:nvSpPr>
          <p:spPr>
            <a:xfrm>
              <a:off x="1692309" y="3142129"/>
              <a:ext cx="1431395" cy="41450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9D9FA1"/>
                  </a:solidFill>
                  <a:effectLst/>
                  <a:uLnTx/>
                  <a:uFillTx/>
                  <a:latin typeface="Trebuchet MS"/>
                  <a:ea typeface="+mn-ea"/>
                  <a:cs typeface="+mn-cs"/>
                </a:rPr>
                <a:t>ACHATS ET COMMANDES</a:t>
              </a:r>
            </a:p>
          </p:txBody>
        </p:sp>
        <p:pic>
          <p:nvPicPr>
            <p:cNvPr id="34" name="Graphic 33" descr="Freight outline">
              <a:extLst>
                <a:ext uri="{FF2B5EF4-FFF2-40B4-BE49-F238E27FC236}">
                  <a16:creationId xmlns:a16="http://schemas.microsoft.com/office/drawing/2014/main" id="{5C9A9161-0218-4F27-B0C3-772D388994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44431" y="2386403"/>
              <a:ext cx="755725" cy="755725"/>
            </a:xfrm>
            <a:prstGeom prst="rect">
              <a:avLst/>
            </a:prstGeom>
          </p:spPr>
        </p:pic>
        <p:sp>
          <p:nvSpPr>
            <p:cNvPr id="35" name="Content Placeholder 5">
              <a:extLst>
                <a:ext uri="{FF2B5EF4-FFF2-40B4-BE49-F238E27FC236}">
                  <a16:creationId xmlns:a16="http://schemas.microsoft.com/office/drawing/2014/main" id="{3FF2FC62-2798-48B6-91DE-E850CFD3A6D5}"/>
                </a:ext>
              </a:extLst>
            </p:cNvPr>
            <p:cNvSpPr txBox="1">
              <a:spLocks/>
            </p:cNvSpPr>
            <p:nvPr/>
          </p:nvSpPr>
          <p:spPr>
            <a:xfrm>
              <a:off x="3045274" y="3142129"/>
              <a:ext cx="1431395" cy="41450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en-US" sz="1100" b="1" i="0" u="none" strike="noStrike" kern="1200" cap="none" spc="0" normalizeH="0" baseline="0" noProof="0" dirty="0">
                  <a:ln>
                    <a:noFill/>
                  </a:ln>
                  <a:solidFill>
                    <a:srgbClr val="9D9FA1"/>
                  </a:solidFill>
                  <a:effectLst/>
                  <a:uLnTx/>
                  <a:uFillTx/>
                  <a:latin typeface="Trebuchet MS"/>
                  <a:ea typeface="+mn-ea"/>
                  <a:cs typeface="+mn-cs"/>
                </a:rPr>
                <a:t>EXPÉDITIONS</a:t>
              </a:r>
              <a:endParaRPr lang="en-US" sz="1100" b="1" dirty="0">
                <a:solidFill>
                  <a:schemeClr val="accent4"/>
                </a:solidFill>
              </a:endParaRPr>
            </a:p>
          </p:txBody>
        </p:sp>
        <p:pic>
          <p:nvPicPr>
            <p:cNvPr id="37" name="Graphic 36" descr="Warehouse outline">
              <a:extLst>
                <a:ext uri="{FF2B5EF4-FFF2-40B4-BE49-F238E27FC236}">
                  <a16:creationId xmlns:a16="http://schemas.microsoft.com/office/drawing/2014/main" id="{BA8B9B7E-21E9-4579-9731-2EF0501093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3035" y="2337192"/>
              <a:ext cx="755724" cy="755724"/>
            </a:xfrm>
            <a:prstGeom prst="rect">
              <a:avLst/>
            </a:prstGeom>
          </p:spPr>
        </p:pic>
        <p:sp>
          <p:nvSpPr>
            <p:cNvPr id="38" name="Content Placeholder 5">
              <a:extLst>
                <a:ext uri="{FF2B5EF4-FFF2-40B4-BE49-F238E27FC236}">
                  <a16:creationId xmlns:a16="http://schemas.microsoft.com/office/drawing/2014/main" id="{D6D5DF9C-41A3-43C4-AD75-864106F3A4A2}"/>
                </a:ext>
              </a:extLst>
            </p:cNvPr>
            <p:cNvSpPr txBox="1">
              <a:spLocks/>
            </p:cNvSpPr>
            <p:nvPr/>
          </p:nvSpPr>
          <p:spPr>
            <a:xfrm>
              <a:off x="4405199" y="3142129"/>
              <a:ext cx="1431395" cy="41450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9D9FA1"/>
                  </a:solidFill>
                  <a:effectLst/>
                  <a:uLnTx/>
                  <a:uFillTx/>
                  <a:latin typeface="Trebuchet MS"/>
                  <a:ea typeface="+mn-ea"/>
                  <a:cs typeface="+mn-cs"/>
                </a:rPr>
                <a:t>CONSOMMATION ET STOCK</a:t>
              </a:r>
            </a:p>
          </p:txBody>
        </p:sp>
      </p:grpSp>
      <p:sp>
        <p:nvSpPr>
          <p:cNvPr id="40" name="Arrow: Pentagon 39">
            <a:extLst>
              <a:ext uri="{FF2B5EF4-FFF2-40B4-BE49-F238E27FC236}">
                <a16:creationId xmlns:a16="http://schemas.microsoft.com/office/drawing/2014/main" id="{588912BE-6A43-4731-B33B-5C79B53062CD}"/>
              </a:ext>
            </a:extLst>
          </p:cNvPr>
          <p:cNvSpPr/>
          <p:nvPr/>
        </p:nvSpPr>
        <p:spPr>
          <a:xfrm>
            <a:off x="1692309" y="3706766"/>
            <a:ext cx="2712877" cy="503284"/>
          </a:xfrm>
          <a:prstGeom prst="homePlat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rebuchet MS"/>
                <a:ea typeface="Trebuchet MS"/>
                <a:cs typeface="Trebuchet MS"/>
                <a:sym typeface="Trebuchet MS"/>
              </a:rPr>
              <a:t>RH Interchange</a:t>
            </a:r>
            <a:endParaRPr lang="en-US" sz="2000" b="0" i="0" u="none" strike="noStrike" cap="none" dirty="0">
              <a:solidFill>
                <a:schemeClr val="dk1"/>
              </a:solidFill>
              <a:latin typeface="Trebuchet MS"/>
              <a:ea typeface="Trebuchet MS"/>
              <a:cs typeface="Trebuchet MS"/>
              <a:sym typeface="Trebuchet MS"/>
            </a:endParaRPr>
          </a:p>
        </p:txBody>
      </p:sp>
      <p:sp>
        <p:nvSpPr>
          <p:cNvPr id="41" name="Arrow: Pentagon 40">
            <a:extLst>
              <a:ext uri="{FF2B5EF4-FFF2-40B4-BE49-F238E27FC236}">
                <a16:creationId xmlns:a16="http://schemas.microsoft.com/office/drawing/2014/main" id="{5F66BCCF-3642-4AE6-9485-47622D6FE13C}"/>
              </a:ext>
            </a:extLst>
          </p:cNvPr>
          <p:cNvSpPr/>
          <p:nvPr/>
        </p:nvSpPr>
        <p:spPr>
          <a:xfrm>
            <a:off x="2667895" y="4271091"/>
            <a:ext cx="3237603" cy="503284"/>
          </a:xfrm>
          <a:prstGeom prst="homePlat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err="1">
                <a:solidFill>
                  <a:schemeClr val="lt1"/>
                </a:solidFill>
                <a:latin typeface="Trebuchet MS"/>
                <a:ea typeface="Trebuchet MS"/>
                <a:cs typeface="Trebuchet MS"/>
                <a:sym typeface="Trebuchet MS"/>
              </a:rPr>
              <a:t>CARhs</a:t>
            </a:r>
            <a:r>
              <a:rPr lang="en-US" sz="1800" b="1" i="0" u="none" strike="noStrike" cap="none" dirty="0">
                <a:solidFill>
                  <a:schemeClr val="lt1"/>
                </a:solidFill>
                <a:latin typeface="Trebuchet MS"/>
                <a:ea typeface="Trebuchet MS"/>
                <a:cs typeface="Trebuchet MS"/>
                <a:sym typeface="Trebuchet MS"/>
              </a:rPr>
              <a:t> work stream</a:t>
            </a:r>
            <a:endParaRPr lang="en-US" sz="2000" b="0" i="0" u="none" strike="noStrike" cap="none" dirty="0">
              <a:solidFill>
                <a:schemeClr val="dk1"/>
              </a:solidFill>
              <a:latin typeface="Trebuchet MS"/>
              <a:ea typeface="Trebuchet MS"/>
              <a:cs typeface="Trebuchet MS"/>
              <a:sym typeface="Trebuchet MS"/>
            </a:endParaRPr>
          </a:p>
        </p:txBody>
      </p:sp>
      <p:sp>
        <p:nvSpPr>
          <p:cNvPr id="42" name="Arrow: Pentagon 41">
            <a:extLst>
              <a:ext uri="{FF2B5EF4-FFF2-40B4-BE49-F238E27FC236}">
                <a16:creationId xmlns:a16="http://schemas.microsoft.com/office/drawing/2014/main" id="{6355EAA1-E857-4252-9F82-59E3B84908F0}"/>
              </a:ext>
            </a:extLst>
          </p:cNvPr>
          <p:cNvSpPr/>
          <p:nvPr/>
        </p:nvSpPr>
        <p:spPr>
          <a:xfrm>
            <a:off x="4476669" y="4835416"/>
            <a:ext cx="1428829" cy="503284"/>
          </a:xfrm>
          <a:prstGeom prst="homePlate">
            <a:avLst/>
          </a:prstGeom>
          <a:solidFill>
            <a:schemeClr val="accent4"/>
          </a:solidFill>
          <a:ln w="50800" cap="sq">
            <a:solidFill>
              <a:schemeClr val="accent3"/>
            </a:solidFill>
            <a:prstDash val="solid"/>
            <a:roun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rebuchet MS"/>
                <a:ea typeface="Trebuchet MS"/>
                <a:cs typeface="Trebuchet MS"/>
                <a:sym typeface="Trebuchet MS"/>
              </a:rPr>
              <a:t>PPMR</a:t>
            </a:r>
            <a:endParaRPr lang="en-US" sz="2000" b="0" i="0" u="none" strike="noStrike" cap="none" dirty="0">
              <a:solidFill>
                <a:schemeClr val="dk1"/>
              </a:solidFill>
              <a:latin typeface="Trebuchet MS"/>
              <a:ea typeface="Trebuchet MS"/>
              <a:cs typeface="Trebuchet MS"/>
              <a:sym typeface="Trebuchet MS"/>
            </a:endParaRPr>
          </a:p>
        </p:txBody>
      </p:sp>
      <p:sp>
        <p:nvSpPr>
          <p:cNvPr id="43" name="Arrow: Pentagon 42">
            <a:extLst>
              <a:ext uri="{FF2B5EF4-FFF2-40B4-BE49-F238E27FC236}">
                <a16:creationId xmlns:a16="http://schemas.microsoft.com/office/drawing/2014/main" id="{88A84239-AAE0-4AE5-A8CC-61D3DF3821E3}"/>
              </a:ext>
            </a:extLst>
          </p:cNvPr>
          <p:cNvSpPr/>
          <p:nvPr/>
        </p:nvSpPr>
        <p:spPr>
          <a:xfrm>
            <a:off x="594361" y="5399742"/>
            <a:ext cx="5311137" cy="503284"/>
          </a:xfrm>
          <a:prstGeom prst="homePlate">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rebuchet MS"/>
                <a:ea typeface="Trebuchet MS"/>
                <a:cs typeface="Trebuchet MS"/>
                <a:sym typeface="Trebuchet MS"/>
              </a:rPr>
              <a:t>CSP work stream and CSP Tool</a:t>
            </a:r>
            <a:endParaRPr lang="en-US" sz="2000" b="0" i="0" u="none" strike="noStrike" cap="none" dirty="0">
              <a:solidFill>
                <a:schemeClr val="dk1"/>
              </a:solidFill>
              <a:latin typeface="Trebuchet MS"/>
              <a:ea typeface="Trebuchet MS"/>
              <a:cs typeface="Trebuchet MS"/>
              <a:sym typeface="Trebuchet MS"/>
            </a:endParaRPr>
          </a:p>
        </p:txBody>
      </p:sp>
      <p:grpSp>
        <p:nvGrpSpPr>
          <p:cNvPr id="46" name="Group 45">
            <a:extLst>
              <a:ext uri="{FF2B5EF4-FFF2-40B4-BE49-F238E27FC236}">
                <a16:creationId xmlns:a16="http://schemas.microsoft.com/office/drawing/2014/main" id="{396ADB39-5D76-461B-9688-90F8662CBBC3}"/>
              </a:ext>
            </a:extLst>
          </p:cNvPr>
          <p:cNvGrpSpPr/>
          <p:nvPr/>
        </p:nvGrpSpPr>
        <p:grpSpPr>
          <a:xfrm>
            <a:off x="6344889" y="2232847"/>
            <a:ext cx="5425780" cy="1247585"/>
            <a:chOff x="410814" y="2309047"/>
            <a:chExt cx="5425780" cy="1247585"/>
          </a:xfrm>
        </p:grpSpPr>
        <p:pic>
          <p:nvPicPr>
            <p:cNvPr id="47" name="Graphic 46" descr="Statistics outline">
              <a:extLst>
                <a:ext uri="{FF2B5EF4-FFF2-40B4-BE49-F238E27FC236}">
                  <a16:creationId xmlns:a16="http://schemas.microsoft.com/office/drawing/2014/main" id="{9EA1E464-81DD-4C24-8C04-0AAFF33955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361" y="2309047"/>
              <a:ext cx="755724" cy="755724"/>
            </a:xfrm>
            <a:prstGeom prst="rect">
              <a:avLst/>
            </a:prstGeom>
          </p:spPr>
        </p:pic>
        <p:sp>
          <p:nvSpPr>
            <p:cNvPr id="48" name="Content Placeholder 5">
              <a:extLst>
                <a:ext uri="{FF2B5EF4-FFF2-40B4-BE49-F238E27FC236}">
                  <a16:creationId xmlns:a16="http://schemas.microsoft.com/office/drawing/2014/main" id="{40909C00-487B-4DD9-86D7-36B62F4303B6}"/>
                </a:ext>
              </a:extLst>
            </p:cNvPr>
            <p:cNvSpPr txBox="1">
              <a:spLocks/>
            </p:cNvSpPr>
            <p:nvPr/>
          </p:nvSpPr>
          <p:spPr>
            <a:xfrm>
              <a:off x="410814" y="3201824"/>
              <a:ext cx="1281495"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100" b="1" dirty="0">
                  <a:solidFill>
                    <a:srgbClr val="0067AB"/>
                  </a:solidFill>
                </a:rPr>
                <a:t>PRÉVISIONS</a:t>
              </a:r>
              <a:endParaRPr lang="en-US" sz="1100" b="1" dirty="0">
                <a:solidFill>
                  <a:schemeClr val="accent1"/>
                </a:solidFill>
              </a:endParaRPr>
            </a:p>
          </p:txBody>
        </p:sp>
        <p:pic>
          <p:nvPicPr>
            <p:cNvPr id="49" name="Graphic 48" descr="Good Inventory outline">
              <a:extLst>
                <a:ext uri="{FF2B5EF4-FFF2-40B4-BE49-F238E27FC236}">
                  <a16:creationId xmlns:a16="http://schemas.microsoft.com/office/drawing/2014/main" id="{568DF650-6A80-4B61-B3A9-BC674E5138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30144" y="2337192"/>
              <a:ext cx="755724" cy="755724"/>
            </a:xfrm>
            <a:prstGeom prst="rect">
              <a:avLst/>
            </a:prstGeom>
          </p:spPr>
        </p:pic>
        <p:sp>
          <p:nvSpPr>
            <p:cNvPr id="50" name="Content Placeholder 5">
              <a:extLst>
                <a:ext uri="{FF2B5EF4-FFF2-40B4-BE49-F238E27FC236}">
                  <a16:creationId xmlns:a16="http://schemas.microsoft.com/office/drawing/2014/main" id="{09D09D95-58B6-44D5-86E8-DE06C6D5A286}"/>
                </a:ext>
              </a:extLst>
            </p:cNvPr>
            <p:cNvSpPr txBox="1">
              <a:spLocks/>
            </p:cNvSpPr>
            <p:nvPr/>
          </p:nvSpPr>
          <p:spPr>
            <a:xfrm>
              <a:off x="1692309" y="3142129"/>
              <a:ext cx="1431395" cy="41450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67AB"/>
                  </a:solidFill>
                  <a:effectLst/>
                  <a:uLnTx/>
                  <a:uFillTx/>
                  <a:latin typeface="Trebuchet MS"/>
                  <a:ea typeface="+mn-ea"/>
                  <a:cs typeface="+mn-cs"/>
                </a:rPr>
                <a:t>ACHATS ET COMMANDES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rgbClr val="0067AB"/>
                </a:solidFill>
                <a:effectLst/>
                <a:uLnTx/>
                <a:uFillTx/>
                <a:latin typeface="Trebuchet MS"/>
                <a:ea typeface="+mn-ea"/>
                <a:cs typeface="+mn-cs"/>
              </a:endParaRPr>
            </a:p>
          </p:txBody>
        </p:sp>
        <p:sp>
          <p:nvSpPr>
            <p:cNvPr id="52" name="Content Placeholder 5">
              <a:extLst>
                <a:ext uri="{FF2B5EF4-FFF2-40B4-BE49-F238E27FC236}">
                  <a16:creationId xmlns:a16="http://schemas.microsoft.com/office/drawing/2014/main" id="{9EE08B8C-D582-4C03-B25D-B05362FC9326}"/>
                </a:ext>
              </a:extLst>
            </p:cNvPr>
            <p:cNvSpPr txBox="1">
              <a:spLocks/>
            </p:cNvSpPr>
            <p:nvPr/>
          </p:nvSpPr>
          <p:spPr>
            <a:xfrm>
              <a:off x="3045274" y="3142129"/>
              <a:ext cx="1431395" cy="414503"/>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100" b="1" dirty="0">
                  <a:solidFill>
                    <a:srgbClr val="0067AB"/>
                  </a:solidFill>
                </a:rPr>
                <a:t>EXPÉDITIONS</a:t>
              </a:r>
              <a:endParaRPr lang="en-US" sz="1100" b="1" dirty="0">
                <a:solidFill>
                  <a:schemeClr val="accent1"/>
                </a:solidFill>
              </a:endParaRPr>
            </a:p>
          </p:txBody>
        </p:sp>
        <p:pic>
          <p:nvPicPr>
            <p:cNvPr id="53" name="Graphic 52" descr="Warehouse outline">
              <a:extLst>
                <a:ext uri="{FF2B5EF4-FFF2-40B4-BE49-F238E27FC236}">
                  <a16:creationId xmlns:a16="http://schemas.microsoft.com/office/drawing/2014/main" id="{3D298DD9-2C90-4E67-807B-ED584DE3BD0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43035" y="2337192"/>
              <a:ext cx="755724" cy="755724"/>
            </a:xfrm>
            <a:prstGeom prst="rect">
              <a:avLst/>
            </a:prstGeom>
          </p:spPr>
        </p:pic>
        <p:sp>
          <p:nvSpPr>
            <p:cNvPr id="54" name="Content Placeholder 5">
              <a:extLst>
                <a:ext uri="{FF2B5EF4-FFF2-40B4-BE49-F238E27FC236}">
                  <a16:creationId xmlns:a16="http://schemas.microsoft.com/office/drawing/2014/main" id="{0DD9DCEE-C0F2-410A-AE27-A9C3C8A04D8D}"/>
                </a:ext>
              </a:extLst>
            </p:cNvPr>
            <p:cNvSpPr txBox="1">
              <a:spLocks/>
            </p:cNvSpPr>
            <p:nvPr/>
          </p:nvSpPr>
          <p:spPr>
            <a:xfrm>
              <a:off x="4405199" y="3142129"/>
              <a:ext cx="1431395" cy="41450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067AB"/>
                  </a:solidFill>
                  <a:effectLst/>
                  <a:uLnTx/>
                  <a:uFillTx/>
                  <a:latin typeface="Trebuchet MS"/>
                  <a:ea typeface="+mn-ea"/>
                  <a:cs typeface="+mn-cs"/>
                </a:rPr>
                <a:t>CONSOMMATION ET STOCK</a:t>
              </a:r>
            </a:p>
          </p:txBody>
        </p:sp>
      </p:grpSp>
      <p:sp>
        <p:nvSpPr>
          <p:cNvPr id="55" name="Arrow: Pentagon 54">
            <a:extLst>
              <a:ext uri="{FF2B5EF4-FFF2-40B4-BE49-F238E27FC236}">
                <a16:creationId xmlns:a16="http://schemas.microsoft.com/office/drawing/2014/main" id="{7FA0B374-154C-45D2-85DF-5B717CAB756F}"/>
              </a:ext>
            </a:extLst>
          </p:cNvPr>
          <p:cNvSpPr/>
          <p:nvPr/>
        </p:nvSpPr>
        <p:spPr>
          <a:xfrm>
            <a:off x="6528436" y="3767807"/>
            <a:ext cx="5311137" cy="503284"/>
          </a:xfrm>
          <a:prstGeom prst="homePlat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solidFill>
                  <a:schemeClr val="lt1"/>
                </a:solidFill>
                <a:latin typeface="Trebuchet MS"/>
                <a:ea typeface="Trebuchet MS"/>
                <a:cs typeface="Trebuchet MS"/>
                <a:sym typeface="Trebuchet MS"/>
              </a:rPr>
              <a:t>GLOBAL FP VAN</a:t>
            </a:r>
            <a:endParaRPr lang="en-US" sz="2000" b="0" i="0" u="none" strike="noStrike" cap="none" dirty="0">
              <a:solidFill>
                <a:schemeClr val="dk1"/>
              </a:solidFill>
              <a:latin typeface="Trebuchet MS"/>
              <a:ea typeface="Trebuchet MS"/>
              <a:cs typeface="Trebuchet MS"/>
              <a:sym typeface="Trebuchet MS"/>
            </a:endParaRPr>
          </a:p>
        </p:txBody>
      </p:sp>
      <p:pic>
        <p:nvPicPr>
          <p:cNvPr id="56" name="Google Shape;355;p10">
            <a:extLst>
              <a:ext uri="{FF2B5EF4-FFF2-40B4-BE49-F238E27FC236}">
                <a16:creationId xmlns:a16="http://schemas.microsoft.com/office/drawing/2014/main" id="{DF1D394C-059F-4B32-A4FB-C891199FAE69}"/>
              </a:ext>
            </a:extLst>
          </p:cNvPr>
          <p:cNvPicPr preferRelativeResize="0"/>
          <p:nvPr/>
        </p:nvPicPr>
        <p:blipFill rotWithShape="1">
          <a:blip r:embed="rId17">
            <a:alphaModFix/>
          </a:blip>
          <a:srcRect/>
          <a:stretch/>
        </p:blipFill>
        <p:spPr>
          <a:xfrm>
            <a:off x="8335055" y="4668959"/>
            <a:ext cx="1654649" cy="968932"/>
          </a:xfrm>
          <a:prstGeom prst="rect">
            <a:avLst/>
          </a:prstGeom>
          <a:noFill/>
          <a:ln>
            <a:noFill/>
          </a:ln>
        </p:spPr>
      </p:pic>
      <p:pic>
        <p:nvPicPr>
          <p:cNvPr id="44" name="Graphic 43" descr="Airplane outline">
            <a:extLst>
              <a:ext uri="{FF2B5EF4-FFF2-40B4-BE49-F238E27FC236}">
                <a16:creationId xmlns:a16="http://schemas.microsoft.com/office/drawing/2014/main" id="{25421567-919C-40C3-8EEE-7EFF75F8B0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3600000">
            <a:off x="3503660" y="1853968"/>
            <a:ext cx="790387" cy="790387"/>
          </a:xfrm>
          <a:prstGeom prst="rect">
            <a:avLst/>
          </a:prstGeom>
        </p:spPr>
      </p:pic>
      <p:grpSp>
        <p:nvGrpSpPr>
          <p:cNvPr id="60" name="Group 59">
            <a:extLst>
              <a:ext uri="{FF2B5EF4-FFF2-40B4-BE49-F238E27FC236}">
                <a16:creationId xmlns:a16="http://schemas.microsoft.com/office/drawing/2014/main" id="{7B513D7F-7017-4CC9-82DE-789F94D67467}"/>
              </a:ext>
            </a:extLst>
          </p:cNvPr>
          <p:cNvGrpSpPr/>
          <p:nvPr/>
        </p:nvGrpSpPr>
        <p:grpSpPr>
          <a:xfrm>
            <a:off x="9371914" y="1904582"/>
            <a:ext cx="967360" cy="1194494"/>
            <a:chOff x="5943249" y="1203215"/>
            <a:chExt cx="967360" cy="1194494"/>
          </a:xfrm>
        </p:grpSpPr>
        <p:pic>
          <p:nvPicPr>
            <p:cNvPr id="61" name="Graphic 60" descr="Airplane outline">
              <a:extLst>
                <a:ext uri="{FF2B5EF4-FFF2-40B4-BE49-F238E27FC236}">
                  <a16:creationId xmlns:a16="http://schemas.microsoft.com/office/drawing/2014/main" id="{5C259170-51E7-467F-A0DA-015FA39F4F2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3600000">
              <a:off x="6120222" y="1203215"/>
              <a:ext cx="790387" cy="790387"/>
            </a:xfrm>
            <a:prstGeom prst="rect">
              <a:avLst/>
            </a:prstGeom>
          </p:spPr>
        </p:pic>
        <p:pic>
          <p:nvPicPr>
            <p:cNvPr id="62" name="Graphic 61" descr="Freight outline">
              <a:extLst>
                <a:ext uri="{FF2B5EF4-FFF2-40B4-BE49-F238E27FC236}">
                  <a16:creationId xmlns:a16="http://schemas.microsoft.com/office/drawing/2014/main" id="{2E52671E-A35E-4F5B-ACDC-518B407BA28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43249" y="1641984"/>
              <a:ext cx="755725" cy="755725"/>
            </a:xfrm>
            <a:prstGeom prst="rect">
              <a:avLst/>
            </a:prstGeom>
          </p:spPr>
        </p:pic>
      </p:grpSp>
      <p:sp>
        <p:nvSpPr>
          <p:cNvPr id="36" name="Arrow: Pentagon 35">
            <a:extLst>
              <a:ext uri="{FF2B5EF4-FFF2-40B4-BE49-F238E27FC236}">
                <a16:creationId xmlns:a16="http://schemas.microsoft.com/office/drawing/2014/main" id="{C7F91677-8818-4EFF-883D-5E06B024869A}"/>
              </a:ext>
            </a:extLst>
          </p:cNvPr>
          <p:cNvSpPr/>
          <p:nvPr/>
        </p:nvSpPr>
        <p:spPr>
          <a:xfrm>
            <a:off x="969488" y="383900"/>
            <a:ext cx="2494474" cy="414511"/>
          </a:xfrm>
          <a:prstGeom prst="homePlat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CE QUE NOUS FAISONS</a:t>
            </a:r>
          </a:p>
        </p:txBody>
      </p:sp>
    </p:spTree>
    <p:extLst>
      <p:ext uri="{BB962C8B-B14F-4D97-AF65-F5344CB8AC3E}">
        <p14:creationId xmlns:p14="http://schemas.microsoft.com/office/powerpoint/2010/main" val="392847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EBC7-5346-4AEB-8DCD-B6AC36AE69C3}"/>
              </a:ext>
            </a:extLst>
          </p:cNvPr>
          <p:cNvSpPr>
            <a:spLocks noGrp="1"/>
          </p:cNvSpPr>
          <p:nvPr>
            <p:ph type="title"/>
          </p:nvPr>
        </p:nvSpPr>
        <p:spPr>
          <a:xfrm>
            <a:off x="4096052" y="2130014"/>
            <a:ext cx="3562048" cy="2994436"/>
          </a:xfrm>
        </p:spPr>
        <p:txBody>
          <a:bodyPr/>
          <a:lstStyle/>
          <a:p>
            <a:r>
              <a:rPr lang="fr-FR" sz="3200" dirty="0"/>
              <a:t>Opérationnalisation du VAN: </a:t>
            </a:r>
            <a:r>
              <a:rPr lang="fr-FR" sz="3200" b="0" dirty="0"/>
              <a:t>progrès réalisés à ce jour</a:t>
            </a:r>
            <a:endParaRPr lang="en-US" b="0" dirty="0"/>
          </a:p>
        </p:txBody>
      </p:sp>
    </p:spTree>
    <p:extLst>
      <p:ext uri="{BB962C8B-B14F-4D97-AF65-F5344CB8AC3E}">
        <p14:creationId xmlns:p14="http://schemas.microsoft.com/office/powerpoint/2010/main" val="295673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CF14E-0D3B-4DA6-81B3-8F59E249B142}"/>
              </a:ext>
            </a:extLst>
          </p:cNvPr>
          <p:cNvSpPr>
            <a:spLocks noGrp="1"/>
          </p:cNvSpPr>
          <p:nvPr>
            <p:ph type="title"/>
          </p:nvPr>
        </p:nvSpPr>
        <p:spPr/>
        <p:txBody>
          <a:bodyPr/>
          <a:lstStyle/>
          <a:p>
            <a:r>
              <a:rPr lang="fr-FR" sz="3200" dirty="0"/>
              <a:t>Échantillon des organisations membres actuelles</a:t>
            </a:r>
            <a:endParaRPr lang="en-US" dirty="0"/>
          </a:p>
        </p:txBody>
      </p:sp>
      <p:sp>
        <p:nvSpPr>
          <p:cNvPr id="4" name="Content Placeholder 3">
            <a:extLst>
              <a:ext uri="{FF2B5EF4-FFF2-40B4-BE49-F238E27FC236}">
                <a16:creationId xmlns:a16="http://schemas.microsoft.com/office/drawing/2014/main" id="{9CC37237-C85C-4CB6-8A6C-35D86E1FE6F4}"/>
              </a:ext>
            </a:extLst>
          </p:cNvPr>
          <p:cNvSpPr>
            <a:spLocks noGrp="1"/>
          </p:cNvSpPr>
          <p:nvPr>
            <p:ph sz="quarter" idx="11"/>
          </p:nvPr>
        </p:nvSpPr>
        <p:spPr>
          <a:xfrm>
            <a:off x="838199" y="1989517"/>
            <a:ext cx="5257801" cy="4267200"/>
          </a:xfrm>
        </p:spPr>
        <p:txBody>
          <a:bodyPr>
            <a:normAutofit fontScale="85000" lnSpcReduction="20000"/>
          </a:bodyPr>
          <a:lstStyle/>
          <a:p>
            <a:r>
              <a:rPr lang="en-US" sz="2000" b="1" dirty="0">
                <a:solidFill>
                  <a:schemeClr val="accent1"/>
                </a:solidFill>
              </a:rPr>
              <a:t>GOUVERNEMENTS</a:t>
            </a:r>
            <a:endParaRPr lang="en-US" b="1" dirty="0">
              <a:solidFill>
                <a:schemeClr val="accent1"/>
              </a:solidFill>
            </a:endParaRPr>
          </a:p>
          <a:p>
            <a:r>
              <a:rPr lang="en-US" dirty="0"/>
              <a:t>Ethiopia</a:t>
            </a:r>
          </a:p>
          <a:p>
            <a:r>
              <a:rPr lang="en-US" dirty="0"/>
              <a:t>Ghana</a:t>
            </a:r>
          </a:p>
          <a:p>
            <a:r>
              <a:rPr lang="en-US" dirty="0"/>
              <a:t>Malawi</a:t>
            </a:r>
          </a:p>
          <a:p>
            <a:r>
              <a:rPr lang="en-US" dirty="0"/>
              <a:t>Nigeria</a:t>
            </a:r>
          </a:p>
          <a:p>
            <a:endParaRPr lang="en-US" dirty="0"/>
          </a:p>
          <a:p>
            <a:r>
              <a:rPr lang="fr-FR" sz="2000" b="1" dirty="0">
                <a:solidFill>
                  <a:schemeClr val="accent1"/>
                </a:solidFill>
              </a:rPr>
              <a:t>LES DONATEURS ET LES ACHETEURS</a:t>
            </a:r>
            <a:endParaRPr lang="en-US" sz="2000" b="1" dirty="0">
              <a:solidFill>
                <a:schemeClr val="accent1"/>
              </a:solidFill>
            </a:endParaRPr>
          </a:p>
          <a:p>
            <a:r>
              <a:rPr lang="en-US" dirty="0"/>
              <a:t>Bill &amp; Melinda Gates Foundation</a:t>
            </a:r>
          </a:p>
          <a:p>
            <a:r>
              <a:rPr lang="en-US" dirty="0"/>
              <a:t>United Kingdom Foreign, Commonwealth &amp; Development Office</a:t>
            </a:r>
          </a:p>
          <a:p>
            <a:r>
              <a:rPr lang="en-US" dirty="0"/>
              <a:t>United Nations Population Fund</a:t>
            </a:r>
          </a:p>
          <a:p>
            <a:r>
              <a:rPr lang="en-US" dirty="0"/>
              <a:t>United States Agency for International Development</a:t>
            </a:r>
          </a:p>
          <a:p>
            <a:r>
              <a:rPr lang="en-US" dirty="0"/>
              <a:t>West African Health Organization</a:t>
            </a:r>
          </a:p>
        </p:txBody>
      </p:sp>
      <p:sp>
        <p:nvSpPr>
          <p:cNvPr id="7" name="Content Placeholder 3">
            <a:extLst>
              <a:ext uri="{FF2B5EF4-FFF2-40B4-BE49-F238E27FC236}">
                <a16:creationId xmlns:a16="http://schemas.microsoft.com/office/drawing/2014/main" id="{B60C1943-2F71-4630-A71A-4CAE63724503}"/>
              </a:ext>
            </a:extLst>
          </p:cNvPr>
          <p:cNvSpPr txBox="1">
            <a:spLocks/>
          </p:cNvSpPr>
          <p:nvPr/>
        </p:nvSpPr>
        <p:spPr>
          <a:xfrm>
            <a:off x="6553200" y="1989517"/>
            <a:ext cx="4800601" cy="4267200"/>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67AB"/>
                </a:solidFill>
                <a:effectLst/>
                <a:uLnTx/>
                <a:uFillTx/>
                <a:latin typeface="Trebuchet MS"/>
                <a:ea typeface="+mn-ea"/>
                <a:cs typeface="+mn-cs"/>
              </a:rPr>
              <a:t>PARTENAIRES D'ASSISTANCE TECHNIQUE</a:t>
            </a:r>
          </a:p>
          <a:p>
            <a:r>
              <a:rPr lang="en-US" dirty="0"/>
              <a:t>Clinton Health Access Initiative</a:t>
            </a:r>
          </a:p>
          <a:p>
            <a:r>
              <a:rPr lang="en-US" dirty="0"/>
              <a:t>Global Health Supply Chain Program-Procurement and Supply Management project</a:t>
            </a:r>
          </a:p>
          <a:p>
            <a:r>
              <a:rPr lang="en-US" dirty="0"/>
              <a:t>Global Health Supply Chain Program-Technical Assistance Francophone Task Order</a:t>
            </a:r>
          </a:p>
          <a:p>
            <a:r>
              <a:rPr lang="en-US" dirty="0"/>
              <a:t>John Snow, Inc.</a:t>
            </a:r>
          </a:p>
          <a:p>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srgbClr val="0067AB"/>
                </a:solidFill>
                <a:effectLst/>
                <a:uLnTx/>
                <a:uFillTx/>
                <a:latin typeface="Trebuchet MS"/>
                <a:ea typeface="+mn-ea"/>
                <a:cs typeface="+mn-cs"/>
              </a:rPr>
              <a:t>LES FOURNISSEURS ET LES FABRICANTS</a:t>
            </a:r>
            <a:endParaRPr kumimoji="0" lang="en-US" sz="2000" b="1" i="0" u="none" strike="noStrike" kern="1200" cap="none" spc="0" normalizeH="0" baseline="0" noProof="0" dirty="0">
              <a:ln>
                <a:noFill/>
              </a:ln>
              <a:solidFill>
                <a:srgbClr val="0067AB"/>
              </a:solidFill>
              <a:effectLst/>
              <a:uLnTx/>
              <a:uFillTx/>
              <a:latin typeface="Trebuchet MS"/>
              <a:ea typeface="+mn-ea"/>
              <a:cs typeface="+mn-cs"/>
            </a:endParaRPr>
          </a:p>
          <a:p>
            <a:r>
              <a:rPr lang="en-US" dirty="0"/>
              <a:t>Mylan Laboratories, Ltd.</a:t>
            </a:r>
          </a:p>
          <a:p>
            <a:r>
              <a:rPr lang="en-US" dirty="0"/>
              <a:t>Shanghai Dahua Pharmaceutical Co., Ltd./DKT WomanCare</a:t>
            </a:r>
          </a:p>
          <a:p>
            <a:r>
              <a:rPr lang="en-US" dirty="0"/>
              <a:t>Global Services SAS</a:t>
            </a:r>
          </a:p>
        </p:txBody>
      </p:sp>
    </p:spTree>
    <p:extLst>
      <p:ext uri="{BB962C8B-B14F-4D97-AF65-F5344CB8AC3E}">
        <p14:creationId xmlns:p14="http://schemas.microsoft.com/office/powerpoint/2010/main" val="333294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335A-3F6B-45A7-808C-20F62538FAFD}"/>
              </a:ext>
            </a:extLst>
          </p:cNvPr>
          <p:cNvSpPr>
            <a:spLocks noGrp="1"/>
          </p:cNvSpPr>
          <p:nvPr>
            <p:ph type="title"/>
          </p:nvPr>
        </p:nvSpPr>
        <p:spPr/>
        <p:txBody>
          <a:bodyPr/>
          <a:lstStyle/>
          <a:p>
            <a:r>
              <a:rPr lang="fr-FR" dirty="0"/>
              <a:t>Gouvernance Central</a:t>
            </a:r>
            <a:endParaRPr lang="en-US" dirty="0"/>
          </a:p>
        </p:txBody>
      </p:sp>
      <p:graphicFrame>
        <p:nvGraphicFramePr>
          <p:cNvPr id="4" name="Content Placeholder 3">
            <a:extLst>
              <a:ext uri="{FF2B5EF4-FFF2-40B4-BE49-F238E27FC236}">
                <a16:creationId xmlns:a16="http://schemas.microsoft.com/office/drawing/2014/main" id="{34AADB8C-F0D7-4663-8585-1DE2C96842BA}"/>
              </a:ext>
            </a:extLst>
          </p:cNvPr>
          <p:cNvGraphicFramePr>
            <a:graphicFrameLocks noGrp="1"/>
          </p:cNvGraphicFramePr>
          <p:nvPr>
            <p:ph sz="quarter" idx="11"/>
            <p:extLst>
              <p:ext uri="{D42A27DB-BD31-4B8C-83A1-F6EECF244321}">
                <p14:modId xmlns:p14="http://schemas.microsoft.com/office/powerpoint/2010/main" val="2062801200"/>
              </p:ext>
            </p:extLst>
          </p:nvPr>
        </p:nvGraphicFramePr>
        <p:xfrm>
          <a:off x="482600" y="1930399"/>
          <a:ext cx="4197348" cy="355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7381DC5-5CB9-40DD-B70C-F83BFA740174}"/>
              </a:ext>
            </a:extLst>
          </p:cNvPr>
          <p:cNvSpPr txBox="1"/>
          <p:nvPr/>
        </p:nvSpPr>
        <p:spPr>
          <a:xfrm>
            <a:off x="3324456" y="2020522"/>
            <a:ext cx="5815150"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lumMod val="50000"/>
                  </a:srgbClr>
                </a:solidFill>
                <a:effectLst/>
                <a:uLnTx/>
                <a:uFillTx/>
                <a:latin typeface="Trebuchet MS"/>
                <a:ea typeface="+mn-ea"/>
                <a:cs typeface="+mn-cs"/>
              </a:rPr>
              <a:t>Résoudre les priorités conflictuelles et gérés les aggravations de la situation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lumMod val="50000"/>
                  </a:srgbClr>
                </a:solidFill>
                <a:effectLst/>
                <a:uLnTx/>
                <a:uFillTx/>
                <a:latin typeface="Trebuchet MS"/>
                <a:ea typeface="+mn-ea"/>
                <a:cs typeface="+mn-cs"/>
              </a:rPr>
              <a:t>Définir la direction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lumMod val="50000"/>
                  </a:srgbClr>
                </a:solidFill>
                <a:effectLst/>
                <a:uLnTx/>
                <a:uFillTx/>
                <a:latin typeface="Trebuchet MS"/>
                <a:ea typeface="+mn-ea"/>
                <a:cs typeface="+mn-cs"/>
              </a:rPr>
              <a:t>Définir les champs d’action et l'approche</a:t>
            </a:r>
            <a:endParaRPr kumimoji="0" lang="en-US" sz="1800" b="0" i="0" u="none" strike="noStrike" kern="1200" cap="none" spc="0" normalizeH="0" baseline="0" noProof="0" dirty="0">
              <a:ln>
                <a:noFill/>
              </a:ln>
              <a:solidFill>
                <a:srgbClr val="0067AB">
                  <a:lumMod val="50000"/>
                </a:srgbClr>
              </a:solidFill>
              <a:effectLst/>
              <a:uLnTx/>
              <a:uFillTx/>
              <a:latin typeface="Trebuchet MS"/>
              <a:ea typeface="+mn-ea"/>
              <a:cs typeface="+mn-cs"/>
            </a:endParaRPr>
          </a:p>
        </p:txBody>
      </p:sp>
      <p:sp>
        <p:nvSpPr>
          <p:cNvPr id="7" name="TextBox 6">
            <a:extLst>
              <a:ext uri="{FF2B5EF4-FFF2-40B4-BE49-F238E27FC236}">
                <a16:creationId xmlns:a16="http://schemas.microsoft.com/office/drawing/2014/main" id="{13F732F6-2C3E-46B6-A7B4-C83CC9F8BB8F}"/>
              </a:ext>
            </a:extLst>
          </p:cNvPr>
          <p:cNvSpPr txBox="1"/>
          <p:nvPr/>
        </p:nvSpPr>
        <p:spPr>
          <a:xfrm>
            <a:off x="4111572" y="3310973"/>
            <a:ext cx="5274109"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solidFill>
                <a:effectLst/>
                <a:uLnTx/>
                <a:uFillTx/>
                <a:latin typeface="Trebuchet MS"/>
                <a:ea typeface="+mn-ea"/>
                <a:cs typeface="+mn-cs"/>
              </a:rPr>
              <a:t>Accepter les champs d’action et l'approche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solidFill>
                <a:effectLst/>
                <a:uLnTx/>
                <a:uFillTx/>
                <a:latin typeface="Trebuchet MS"/>
                <a:ea typeface="+mn-ea"/>
                <a:cs typeface="+mn-cs"/>
              </a:rPr>
              <a:t>Gérer le projet et sa mise en œuvre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0067AB"/>
                </a:solidFill>
                <a:effectLst/>
                <a:uLnTx/>
                <a:uFillTx/>
                <a:latin typeface="Trebuchet MS"/>
                <a:ea typeface="+mn-ea"/>
                <a:cs typeface="+mn-cs"/>
              </a:rPr>
              <a:t>Fournir un feedback et des recommandations</a:t>
            </a:r>
          </a:p>
        </p:txBody>
      </p:sp>
      <p:sp>
        <p:nvSpPr>
          <p:cNvPr id="8" name="TextBox 7">
            <a:extLst>
              <a:ext uri="{FF2B5EF4-FFF2-40B4-BE49-F238E27FC236}">
                <a16:creationId xmlns:a16="http://schemas.microsoft.com/office/drawing/2014/main" id="{F9B7C02F-B4D2-46D1-A9DF-D0FC7CF70D7A}"/>
              </a:ext>
            </a:extLst>
          </p:cNvPr>
          <p:cNvSpPr txBox="1"/>
          <p:nvPr/>
        </p:nvSpPr>
        <p:spPr>
          <a:xfrm>
            <a:off x="4777740" y="4521898"/>
            <a:ext cx="5022476"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60000"/>
                    <a:lumOff val="40000"/>
                  </a:schemeClr>
                </a:solidFill>
              </a:rPr>
              <a:t>Provide technical input to design and implementation </a:t>
            </a:r>
          </a:p>
          <a:p>
            <a:pPr marL="285750" indent="-285750">
              <a:buFont typeface="Arial" panose="020B0604020202020204" pitchFamily="34" charset="0"/>
              <a:buChar char="•"/>
            </a:pPr>
            <a:r>
              <a:rPr lang="en-US" dirty="0">
                <a:solidFill>
                  <a:schemeClr val="accent1">
                    <a:lumMod val="60000"/>
                    <a:lumOff val="40000"/>
                  </a:schemeClr>
                </a:solidFill>
              </a:rPr>
              <a:t>Gather and refine requirements</a:t>
            </a:r>
          </a:p>
        </p:txBody>
      </p:sp>
      <p:grpSp>
        <p:nvGrpSpPr>
          <p:cNvPr id="13" name="Group 12">
            <a:extLst>
              <a:ext uri="{FF2B5EF4-FFF2-40B4-BE49-F238E27FC236}">
                <a16:creationId xmlns:a16="http://schemas.microsoft.com/office/drawing/2014/main" id="{18E674B0-05A3-449B-B7C0-4987CF4688C9}"/>
              </a:ext>
            </a:extLst>
          </p:cNvPr>
          <p:cNvGrpSpPr/>
          <p:nvPr/>
        </p:nvGrpSpPr>
        <p:grpSpPr>
          <a:xfrm>
            <a:off x="657225" y="5343079"/>
            <a:ext cx="3848097" cy="762000"/>
            <a:chOff x="749301" y="5029385"/>
            <a:chExt cx="3848097" cy="762000"/>
          </a:xfrm>
        </p:grpSpPr>
        <p:sp>
          <p:nvSpPr>
            <p:cNvPr id="9" name="Rectangle: Rounded Corners 8">
              <a:extLst>
                <a:ext uri="{FF2B5EF4-FFF2-40B4-BE49-F238E27FC236}">
                  <a16:creationId xmlns:a16="http://schemas.microsoft.com/office/drawing/2014/main" id="{5576084F-B5AA-4EA8-A9AE-153C1D0B6CAF}"/>
                </a:ext>
              </a:extLst>
            </p:cNvPr>
            <p:cNvSpPr/>
            <p:nvPr/>
          </p:nvSpPr>
          <p:spPr>
            <a:xfrm>
              <a:off x="749301" y="5029385"/>
              <a:ext cx="812799" cy="762000"/>
            </a:xfrm>
            <a:prstGeom prst="round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000" dirty="0">
                  <a:solidFill>
                    <a:prstClr val="white"/>
                  </a:solidFill>
                </a:rPr>
                <a:t>UTILISATEURS : </a:t>
              </a:r>
              <a:r>
                <a:rPr lang="fr-FR" sz="1000" dirty="0">
                  <a:solidFill>
                    <a:prstClr val="white"/>
                  </a:solidFill>
                </a:rPr>
                <a:t>Processus</a:t>
              </a:r>
              <a:endParaRPr kumimoji="0" lang="fr-FR" sz="1000" b="0" i="0" u="none" strike="noStrike" kern="1200" cap="none" spc="0" normalizeH="0" baseline="0" dirty="0">
                <a:ln>
                  <a:noFill/>
                </a:ln>
                <a:solidFill>
                  <a:prstClr val="white"/>
                </a:solidFill>
                <a:effectLst/>
                <a:uLnTx/>
                <a:uFillTx/>
                <a:latin typeface="Trebuchet MS"/>
              </a:endParaRPr>
            </a:p>
          </p:txBody>
        </p:sp>
        <p:sp>
          <p:nvSpPr>
            <p:cNvPr id="10" name="Rectangle: Rounded Corners 9">
              <a:extLst>
                <a:ext uri="{FF2B5EF4-FFF2-40B4-BE49-F238E27FC236}">
                  <a16:creationId xmlns:a16="http://schemas.microsoft.com/office/drawing/2014/main" id="{50C1883E-5F03-44E5-8D33-3E1EBFC57425}"/>
                </a:ext>
              </a:extLst>
            </p:cNvPr>
            <p:cNvSpPr/>
            <p:nvPr/>
          </p:nvSpPr>
          <p:spPr>
            <a:xfrm>
              <a:off x="1727201" y="5029385"/>
              <a:ext cx="812799" cy="762000"/>
            </a:xfrm>
            <a:prstGeom prst="round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000" dirty="0">
                  <a:solidFill>
                    <a:prstClr val="white"/>
                  </a:solidFill>
                </a:rPr>
                <a:t>Partage des données :</a:t>
              </a:r>
              <a:r>
                <a:rPr lang="fr-FR" sz="700" dirty="0">
                  <a:solidFill>
                    <a:prstClr val="white"/>
                  </a:solidFill>
                </a:rPr>
                <a:t>directive</a:t>
              </a:r>
            </a:p>
          </p:txBody>
        </p:sp>
        <p:sp>
          <p:nvSpPr>
            <p:cNvPr id="11" name="Rectangle: Rounded Corners 10">
              <a:extLst>
                <a:ext uri="{FF2B5EF4-FFF2-40B4-BE49-F238E27FC236}">
                  <a16:creationId xmlns:a16="http://schemas.microsoft.com/office/drawing/2014/main" id="{70D320BB-9ABB-4995-9959-9502A8245354}"/>
                </a:ext>
              </a:extLst>
            </p:cNvPr>
            <p:cNvSpPr/>
            <p:nvPr/>
          </p:nvSpPr>
          <p:spPr>
            <a:xfrm>
              <a:off x="2755900" y="5029385"/>
              <a:ext cx="812799" cy="762000"/>
            </a:xfrm>
            <a:prstGeom prst="round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000" dirty="0">
                  <a:solidFill>
                    <a:prstClr val="white"/>
                  </a:solidFill>
                </a:rPr>
                <a:t>Gestion des données : Structure</a:t>
              </a:r>
            </a:p>
          </p:txBody>
        </p:sp>
        <p:sp>
          <p:nvSpPr>
            <p:cNvPr id="12" name="Rectangle: Rounded Corners 11">
              <a:extLst>
                <a:ext uri="{FF2B5EF4-FFF2-40B4-BE49-F238E27FC236}">
                  <a16:creationId xmlns:a16="http://schemas.microsoft.com/office/drawing/2014/main" id="{07E08CD9-6CA3-4734-8455-7A216ABEE1DE}"/>
                </a:ext>
              </a:extLst>
            </p:cNvPr>
            <p:cNvSpPr/>
            <p:nvPr/>
          </p:nvSpPr>
          <p:spPr>
            <a:xfrm>
              <a:off x="3784599" y="5029385"/>
              <a:ext cx="812799" cy="762000"/>
            </a:xfrm>
            <a:prstGeom prst="roundRect">
              <a:avLst/>
            </a:prstGeom>
            <a:solidFill>
              <a:schemeClr val="accent1">
                <a:lumMod val="60000"/>
                <a:lumOff val="40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1000" dirty="0">
                  <a:solidFill>
                    <a:prstClr val="white"/>
                  </a:solidFill>
                </a:rPr>
                <a:t>Gestion technologique : système</a:t>
              </a:r>
              <a:endParaRPr kumimoji="0" lang="fr-FR" sz="1000" b="0" i="0" u="none" strike="noStrike" kern="1200" cap="none" spc="0" normalizeH="0" baseline="0" dirty="0">
                <a:ln>
                  <a:noFill/>
                </a:ln>
                <a:solidFill>
                  <a:prstClr val="white"/>
                </a:solidFill>
                <a:effectLst/>
                <a:uLnTx/>
                <a:uFillTx/>
                <a:latin typeface="Trebuchet MS"/>
              </a:endParaRPr>
            </a:p>
          </p:txBody>
        </p:sp>
      </p:grpSp>
      <p:cxnSp>
        <p:nvCxnSpPr>
          <p:cNvPr id="14" name="Straight Connector 13">
            <a:extLst>
              <a:ext uri="{FF2B5EF4-FFF2-40B4-BE49-F238E27FC236}">
                <a16:creationId xmlns:a16="http://schemas.microsoft.com/office/drawing/2014/main" id="{A8BBC5B4-1A46-42E2-AC67-AAED8FBA119C}"/>
              </a:ext>
            </a:extLst>
          </p:cNvPr>
          <p:cNvCxnSpPr>
            <a:cxnSpLocks/>
          </p:cNvCxnSpPr>
          <p:nvPr/>
        </p:nvCxnSpPr>
        <p:spPr>
          <a:xfrm flipV="1">
            <a:off x="9483478" y="1731957"/>
            <a:ext cx="0" cy="3945386"/>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20" name="Graphic 19" descr="World outline">
            <a:extLst>
              <a:ext uri="{FF2B5EF4-FFF2-40B4-BE49-F238E27FC236}">
                <a16:creationId xmlns:a16="http://schemas.microsoft.com/office/drawing/2014/main" id="{2E4234FD-DE84-400A-BB9A-CE4480B069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72193" y="4573843"/>
            <a:ext cx="686168" cy="686168"/>
          </a:xfrm>
          <a:prstGeom prst="rect">
            <a:avLst/>
          </a:prstGeom>
        </p:spPr>
      </p:pic>
      <p:pic>
        <p:nvPicPr>
          <p:cNvPr id="22" name="Graphic 21" descr="Social network outline">
            <a:extLst>
              <a:ext uri="{FF2B5EF4-FFF2-40B4-BE49-F238E27FC236}">
                <a16:creationId xmlns:a16="http://schemas.microsoft.com/office/drawing/2014/main" id="{322C5C1D-AF33-4FF1-9F19-D030E25136B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30063" y="1797320"/>
            <a:ext cx="686168" cy="686168"/>
          </a:xfrm>
          <a:prstGeom prst="rect">
            <a:avLst/>
          </a:prstGeom>
        </p:spPr>
      </p:pic>
      <p:pic>
        <p:nvPicPr>
          <p:cNvPr id="24" name="Graphic 23" descr="Employee badge outline">
            <a:extLst>
              <a:ext uri="{FF2B5EF4-FFF2-40B4-BE49-F238E27FC236}">
                <a16:creationId xmlns:a16="http://schemas.microsoft.com/office/drawing/2014/main" id="{D9A81EBD-4CA8-4C09-9C8F-A2D3A127DB6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628297" y="3251793"/>
            <a:ext cx="686168" cy="686168"/>
          </a:xfrm>
          <a:prstGeom prst="rect">
            <a:avLst/>
          </a:prstGeom>
        </p:spPr>
      </p:pic>
      <p:sp>
        <p:nvSpPr>
          <p:cNvPr id="25" name="TextBox 24">
            <a:extLst>
              <a:ext uri="{FF2B5EF4-FFF2-40B4-BE49-F238E27FC236}">
                <a16:creationId xmlns:a16="http://schemas.microsoft.com/office/drawing/2014/main" id="{E648EC32-1764-48ED-9F35-0E9AABB2238F}"/>
              </a:ext>
            </a:extLst>
          </p:cNvPr>
          <p:cNvSpPr txBox="1"/>
          <p:nvPr/>
        </p:nvSpPr>
        <p:spPr>
          <a:xfrm>
            <a:off x="9862254" y="1867477"/>
            <a:ext cx="766050" cy="584775"/>
          </a:xfrm>
          <a:prstGeom prst="rect">
            <a:avLst/>
          </a:prstGeom>
          <a:noFill/>
        </p:spPr>
        <p:txBody>
          <a:bodyPr wrap="square" rtlCol="0">
            <a:spAutoFit/>
          </a:bodyPr>
          <a:lstStyle/>
          <a:p>
            <a:pPr algn="ctr"/>
            <a:r>
              <a:rPr lang="en-US" sz="3200" b="1" dirty="0">
                <a:solidFill>
                  <a:schemeClr val="accent4"/>
                </a:solidFill>
              </a:rPr>
              <a:t>8</a:t>
            </a:r>
          </a:p>
        </p:txBody>
      </p:sp>
      <p:sp>
        <p:nvSpPr>
          <p:cNvPr id="26" name="TextBox 25">
            <a:extLst>
              <a:ext uri="{FF2B5EF4-FFF2-40B4-BE49-F238E27FC236}">
                <a16:creationId xmlns:a16="http://schemas.microsoft.com/office/drawing/2014/main" id="{3F48DE6E-98A2-4ABA-AA27-0CE220B50902}"/>
              </a:ext>
            </a:extLst>
          </p:cNvPr>
          <p:cNvSpPr txBox="1"/>
          <p:nvPr/>
        </p:nvSpPr>
        <p:spPr>
          <a:xfrm>
            <a:off x="9906143" y="3321950"/>
            <a:ext cx="766050" cy="584775"/>
          </a:xfrm>
          <a:prstGeom prst="rect">
            <a:avLst/>
          </a:prstGeom>
          <a:noFill/>
        </p:spPr>
        <p:txBody>
          <a:bodyPr wrap="square" rtlCol="0">
            <a:spAutoFit/>
          </a:bodyPr>
          <a:lstStyle/>
          <a:p>
            <a:pPr algn="ctr"/>
            <a:r>
              <a:rPr lang="en-US" sz="3200" b="1" dirty="0">
                <a:solidFill>
                  <a:schemeClr val="accent4"/>
                </a:solidFill>
              </a:rPr>
              <a:t>17</a:t>
            </a:r>
          </a:p>
        </p:txBody>
      </p:sp>
      <p:sp>
        <p:nvSpPr>
          <p:cNvPr id="27" name="TextBox 26">
            <a:extLst>
              <a:ext uri="{FF2B5EF4-FFF2-40B4-BE49-F238E27FC236}">
                <a16:creationId xmlns:a16="http://schemas.microsoft.com/office/drawing/2014/main" id="{52432960-D4AE-43F3-8F4E-73822E455ABC}"/>
              </a:ext>
            </a:extLst>
          </p:cNvPr>
          <p:cNvSpPr txBox="1"/>
          <p:nvPr/>
        </p:nvSpPr>
        <p:spPr>
          <a:xfrm>
            <a:off x="9588439" y="4644000"/>
            <a:ext cx="1152202" cy="584775"/>
          </a:xfrm>
          <a:prstGeom prst="rect">
            <a:avLst/>
          </a:prstGeom>
          <a:noFill/>
        </p:spPr>
        <p:txBody>
          <a:bodyPr wrap="square" rtlCol="0">
            <a:spAutoFit/>
          </a:bodyPr>
          <a:lstStyle/>
          <a:p>
            <a:pPr algn="ctr"/>
            <a:r>
              <a:rPr lang="en-US" sz="3200" b="1" dirty="0">
                <a:solidFill>
                  <a:schemeClr val="accent4"/>
                </a:solidFill>
              </a:rPr>
              <a:t>+140</a:t>
            </a:r>
          </a:p>
        </p:txBody>
      </p:sp>
      <p:sp>
        <p:nvSpPr>
          <p:cNvPr id="29" name="Content Placeholder 5">
            <a:extLst>
              <a:ext uri="{FF2B5EF4-FFF2-40B4-BE49-F238E27FC236}">
                <a16:creationId xmlns:a16="http://schemas.microsoft.com/office/drawing/2014/main" id="{B78B4ABA-9938-41A6-BC41-716B333BE83E}"/>
              </a:ext>
            </a:extLst>
          </p:cNvPr>
          <p:cNvSpPr txBox="1">
            <a:spLocks/>
          </p:cNvSpPr>
          <p:nvPr/>
        </p:nvSpPr>
        <p:spPr>
          <a:xfrm>
            <a:off x="9588439" y="2527653"/>
            <a:ext cx="1943760" cy="29511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noProof="0" dirty="0">
                <a:ln>
                  <a:noFill/>
                </a:ln>
                <a:solidFill>
                  <a:srgbClr val="9D9FA1"/>
                </a:solidFill>
                <a:effectLst/>
                <a:uLnTx/>
                <a:uFillTx/>
                <a:latin typeface="Trebuchet MS"/>
                <a:ea typeface="+mn-ea"/>
                <a:cs typeface="+mn-cs"/>
              </a:rPr>
              <a:t>Organismes membres du comite de pilotage</a:t>
            </a:r>
            <a:endParaRPr kumimoji="0" lang="en-US" sz="1200" b="1" i="0" u="none" strike="noStrike" kern="1200" cap="none" spc="0" normalizeH="0" baseline="0" noProof="0" dirty="0">
              <a:ln>
                <a:noFill/>
              </a:ln>
              <a:solidFill>
                <a:srgbClr val="9D9FA1"/>
              </a:solidFill>
              <a:effectLst/>
              <a:uLnTx/>
              <a:uFillTx/>
              <a:latin typeface="Trebuchet MS"/>
              <a:ea typeface="+mn-ea"/>
              <a:cs typeface="+mn-cs"/>
            </a:endParaRPr>
          </a:p>
        </p:txBody>
      </p:sp>
      <p:sp>
        <p:nvSpPr>
          <p:cNvPr id="30" name="Content Placeholder 5">
            <a:extLst>
              <a:ext uri="{FF2B5EF4-FFF2-40B4-BE49-F238E27FC236}">
                <a16:creationId xmlns:a16="http://schemas.microsoft.com/office/drawing/2014/main" id="{2E0289D6-9374-4016-83EE-AFA4B35D72FF}"/>
              </a:ext>
            </a:extLst>
          </p:cNvPr>
          <p:cNvSpPr txBox="1">
            <a:spLocks/>
          </p:cNvSpPr>
          <p:nvPr/>
        </p:nvSpPr>
        <p:spPr>
          <a:xfrm>
            <a:off x="9906143" y="3906725"/>
            <a:ext cx="1314152" cy="4991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200" b="1" i="0" u="none" strike="noStrike" kern="1200" cap="none" spc="0" normalizeH="0" baseline="0" dirty="0">
                <a:ln>
                  <a:noFill/>
                </a:ln>
                <a:solidFill>
                  <a:srgbClr val="9D9FA1"/>
                </a:solidFill>
                <a:effectLst/>
                <a:uLnTx/>
                <a:uFillTx/>
                <a:latin typeface="Trebuchet MS"/>
                <a:ea typeface="+mn-ea"/>
                <a:cs typeface="+mn-cs"/>
              </a:rPr>
              <a:t>Organismes Membre</a:t>
            </a:r>
          </a:p>
        </p:txBody>
      </p:sp>
      <p:sp>
        <p:nvSpPr>
          <p:cNvPr id="31" name="Content Placeholder 5">
            <a:extLst>
              <a:ext uri="{FF2B5EF4-FFF2-40B4-BE49-F238E27FC236}">
                <a16:creationId xmlns:a16="http://schemas.microsoft.com/office/drawing/2014/main" id="{E967A72A-104F-4579-A0A4-C3148A6FCD17}"/>
              </a:ext>
            </a:extLst>
          </p:cNvPr>
          <p:cNvSpPr txBox="1">
            <a:spLocks/>
          </p:cNvSpPr>
          <p:nvPr/>
        </p:nvSpPr>
        <p:spPr>
          <a:xfrm>
            <a:off x="9769965" y="5228775"/>
            <a:ext cx="1629739" cy="29511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0" lang="fr-FR" sz="1200" b="1" i="0" u="none" strike="noStrike" kern="1200" cap="none" spc="0" normalizeH="0" baseline="0" dirty="0">
                <a:ln>
                  <a:noFill/>
                </a:ln>
                <a:solidFill>
                  <a:srgbClr val="9D9FA1"/>
                </a:solidFill>
                <a:effectLst/>
                <a:uLnTx/>
                <a:uFillTx/>
                <a:latin typeface="Trebuchet MS"/>
                <a:ea typeface="+mn-ea"/>
                <a:cs typeface="+mn-cs"/>
              </a:rPr>
              <a:t>Utilisateurs</a:t>
            </a:r>
            <a:endParaRPr lang="en-US" sz="1200" b="1" dirty="0">
              <a:solidFill>
                <a:schemeClr val="accent4"/>
              </a:solidFill>
            </a:endParaRPr>
          </a:p>
        </p:txBody>
      </p:sp>
    </p:spTree>
    <p:extLst>
      <p:ext uri="{BB962C8B-B14F-4D97-AF65-F5344CB8AC3E}">
        <p14:creationId xmlns:p14="http://schemas.microsoft.com/office/powerpoint/2010/main" val="389740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13955-CE89-46C4-8DB4-34DD5423A8EB}"/>
              </a:ext>
            </a:extLst>
          </p:cNvPr>
          <p:cNvSpPr>
            <a:spLocks noGrp="1"/>
          </p:cNvSpPr>
          <p:nvPr>
            <p:ph type="title"/>
          </p:nvPr>
        </p:nvSpPr>
        <p:spPr/>
        <p:txBody>
          <a:bodyPr/>
          <a:lstStyle/>
          <a:p>
            <a:r>
              <a:rPr lang="fr-FR" dirty="0"/>
              <a:t>Le VAN Aujourd’hui: Statistiques</a:t>
            </a:r>
            <a:endParaRPr lang="en-US" dirty="0"/>
          </a:p>
        </p:txBody>
      </p:sp>
      <p:pic>
        <p:nvPicPr>
          <p:cNvPr id="4" name="Google Shape;398;p15">
            <a:extLst>
              <a:ext uri="{FF2B5EF4-FFF2-40B4-BE49-F238E27FC236}">
                <a16:creationId xmlns:a16="http://schemas.microsoft.com/office/drawing/2014/main" id="{3FA0A8FA-E912-4DA8-A27B-9970F25BC106}"/>
              </a:ext>
            </a:extLst>
          </p:cNvPr>
          <p:cNvPicPr preferRelativeResize="0">
            <a:picLocks noGrp="1"/>
          </p:cNvPicPr>
          <p:nvPr>
            <p:ph sz="quarter" idx="11"/>
          </p:nvPr>
        </p:nvPicPr>
        <p:blipFill rotWithShape="1">
          <a:blip r:embed="rId3">
            <a:alphaModFix/>
          </a:blip>
          <a:srcRect l="626" t="13013"/>
          <a:stretch/>
        </p:blipFill>
        <p:spPr>
          <a:xfrm>
            <a:off x="936118" y="1880056"/>
            <a:ext cx="10319764" cy="3649053"/>
          </a:xfrm>
          <a:prstGeom prst="rect">
            <a:avLst/>
          </a:prstGeom>
          <a:noFill/>
          <a:ln w="28575" cap="flat" cmpd="sng">
            <a:noFill/>
            <a:prstDash val="solid"/>
            <a:round/>
            <a:headEnd type="none" w="sm" len="sm"/>
            <a:tailEnd type="none" w="sm" len="sm"/>
          </a:ln>
          <a:effectLst>
            <a:outerShdw blurRad="190500" algn="ctr" rotWithShape="0">
              <a:prstClr val="black">
                <a:alpha val="10000"/>
              </a:prstClr>
            </a:outerShdw>
          </a:effectLst>
        </p:spPr>
      </p:pic>
      <p:sp>
        <p:nvSpPr>
          <p:cNvPr id="5" name="Google Shape;397;p15">
            <a:extLst>
              <a:ext uri="{FF2B5EF4-FFF2-40B4-BE49-F238E27FC236}">
                <a16:creationId xmlns:a16="http://schemas.microsoft.com/office/drawing/2014/main" id="{25C4479D-03D3-42D7-B599-4BB10C545B86}"/>
              </a:ext>
            </a:extLst>
          </p:cNvPr>
          <p:cNvSpPr txBox="1"/>
          <p:nvPr/>
        </p:nvSpPr>
        <p:spPr>
          <a:xfrm>
            <a:off x="3898349" y="5855739"/>
            <a:ext cx="4199467"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800" b="1" i="0" u="none" strike="noStrike" cap="none" dirty="0">
                <a:solidFill>
                  <a:schemeClr val="accent4"/>
                </a:solidFill>
                <a:latin typeface="+mj-lt"/>
                <a:ea typeface="Arial"/>
                <a:cs typeface="Arial"/>
                <a:sym typeface="Arial"/>
              </a:rPr>
              <a:t>Data updated 0</a:t>
            </a:r>
            <a:r>
              <a:rPr lang="en-US" sz="800" b="1" dirty="0">
                <a:solidFill>
                  <a:schemeClr val="accent4"/>
                </a:solidFill>
                <a:latin typeface="+mj-lt"/>
              </a:rPr>
              <a:t>1/2021</a:t>
            </a:r>
            <a:endParaRPr b="1" dirty="0">
              <a:solidFill>
                <a:schemeClr val="accent4"/>
              </a:solidFill>
              <a:latin typeface="+mj-lt"/>
            </a:endParaRPr>
          </a:p>
        </p:txBody>
      </p:sp>
    </p:spTree>
    <p:extLst>
      <p:ext uri="{BB962C8B-B14F-4D97-AF65-F5344CB8AC3E}">
        <p14:creationId xmlns:p14="http://schemas.microsoft.com/office/powerpoint/2010/main" val="1386808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6922-74B2-4B77-97DC-7FC5A74852E5}"/>
              </a:ext>
            </a:extLst>
          </p:cNvPr>
          <p:cNvSpPr>
            <a:spLocks noGrp="1"/>
          </p:cNvSpPr>
          <p:nvPr>
            <p:ph type="title"/>
          </p:nvPr>
        </p:nvSpPr>
        <p:spPr/>
        <p:txBody>
          <a:bodyPr/>
          <a:lstStyle/>
          <a:p>
            <a:r>
              <a:rPr lang="fr-FR" dirty="0"/>
              <a:t>Le VAN Aujourd’hui: </a:t>
            </a:r>
            <a:r>
              <a:rPr lang="en-US" dirty="0"/>
              <a:t>: </a:t>
            </a:r>
            <a:r>
              <a:rPr lang="fr-FR" dirty="0"/>
              <a:t>Prise</a:t>
            </a:r>
            <a:r>
              <a:rPr lang="en-US" dirty="0"/>
              <a:t> de </a:t>
            </a:r>
            <a:r>
              <a:rPr lang="fr-FR" dirty="0"/>
              <a:t>décision</a:t>
            </a:r>
            <a:endParaRPr lang="en-US" dirty="0"/>
          </a:p>
        </p:txBody>
      </p:sp>
      <p:grpSp>
        <p:nvGrpSpPr>
          <p:cNvPr id="4" name="Google Shape;406;p16">
            <a:extLst>
              <a:ext uri="{FF2B5EF4-FFF2-40B4-BE49-F238E27FC236}">
                <a16:creationId xmlns:a16="http://schemas.microsoft.com/office/drawing/2014/main" id="{42D6F177-8896-46E4-BFE0-070E9A3D152C}"/>
              </a:ext>
            </a:extLst>
          </p:cNvPr>
          <p:cNvGrpSpPr/>
          <p:nvPr/>
        </p:nvGrpSpPr>
        <p:grpSpPr>
          <a:xfrm>
            <a:off x="1027623" y="1816878"/>
            <a:ext cx="7840154" cy="2682514"/>
            <a:chOff x="2545375" y="2271654"/>
            <a:chExt cx="6585432" cy="1887161"/>
          </a:xfrm>
        </p:grpSpPr>
        <p:pic>
          <p:nvPicPr>
            <p:cNvPr id="5" name="Google Shape;407;p16" descr="A screenshot of a computer&#10;&#10;Description automatically generated">
              <a:extLst>
                <a:ext uri="{FF2B5EF4-FFF2-40B4-BE49-F238E27FC236}">
                  <a16:creationId xmlns:a16="http://schemas.microsoft.com/office/drawing/2014/main" id="{766DA570-8B52-4C7C-9496-75AF524EDF64}"/>
                </a:ext>
              </a:extLst>
            </p:cNvPr>
            <p:cNvPicPr preferRelativeResize="0"/>
            <p:nvPr/>
          </p:nvPicPr>
          <p:blipFill rotWithShape="1">
            <a:blip r:embed="rId3">
              <a:alphaModFix/>
            </a:blip>
            <a:srcRect/>
            <a:stretch/>
          </p:blipFill>
          <p:spPr>
            <a:xfrm>
              <a:off x="2545375" y="2271654"/>
              <a:ext cx="4700771" cy="1532243"/>
            </a:xfrm>
            <a:prstGeom prst="rect">
              <a:avLst/>
            </a:prstGeom>
            <a:noFill/>
            <a:ln w="66675" cap="flat" cmpd="sng">
              <a:noFill/>
              <a:prstDash val="solid"/>
              <a:round/>
              <a:headEnd type="none" w="sm" len="sm"/>
              <a:tailEnd type="none" w="sm" len="sm"/>
            </a:ln>
          </p:spPr>
        </p:pic>
        <p:sp>
          <p:nvSpPr>
            <p:cNvPr id="6" name="Google Shape;408;p16">
              <a:extLst>
                <a:ext uri="{FF2B5EF4-FFF2-40B4-BE49-F238E27FC236}">
                  <a16:creationId xmlns:a16="http://schemas.microsoft.com/office/drawing/2014/main" id="{5022D8F9-53F6-41B7-A5ED-A6D7B95C93CD}"/>
                </a:ext>
              </a:extLst>
            </p:cNvPr>
            <p:cNvSpPr/>
            <p:nvPr/>
          </p:nvSpPr>
          <p:spPr>
            <a:xfrm>
              <a:off x="7246146" y="2475086"/>
              <a:ext cx="1879252" cy="310883"/>
            </a:xfrm>
            <a:prstGeom prst="leftArrow">
              <a:avLst>
                <a:gd name="adj1" fmla="val 50000"/>
                <a:gd name="adj2" fmla="val 50000"/>
              </a:avLst>
            </a:prstGeom>
            <a:solidFill>
              <a:schemeClr val="accent1"/>
            </a:solidFill>
            <a:ln w="9525" cap="rnd"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100" b="1" dirty="0" err="1">
                  <a:solidFill>
                    <a:prstClr val="white"/>
                  </a:solidFill>
                  <a:ea typeface="Trebuchet MS"/>
                  <a:cs typeface="Trebuchet MS"/>
                  <a:sym typeface="Trebuchet MS"/>
                </a:rPr>
                <a:t>Consommation</a:t>
              </a:r>
              <a:endParaRPr sz="1600" b="1" i="0" u="none" strike="noStrike" cap="none" dirty="0">
                <a:solidFill>
                  <a:srgbClr val="000000"/>
                </a:solidFill>
                <a:latin typeface="Arial"/>
                <a:ea typeface="Arial"/>
                <a:cs typeface="Arial"/>
                <a:sym typeface="Arial"/>
              </a:endParaRPr>
            </a:p>
          </p:txBody>
        </p:sp>
        <p:sp>
          <p:nvSpPr>
            <p:cNvPr id="7" name="Google Shape;409;p16">
              <a:extLst>
                <a:ext uri="{FF2B5EF4-FFF2-40B4-BE49-F238E27FC236}">
                  <a16:creationId xmlns:a16="http://schemas.microsoft.com/office/drawing/2014/main" id="{F0F6C0A5-83BF-406E-9582-FDE725569980}"/>
                </a:ext>
              </a:extLst>
            </p:cNvPr>
            <p:cNvSpPr/>
            <p:nvPr/>
          </p:nvSpPr>
          <p:spPr>
            <a:xfrm>
              <a:off x="7264898" y="2853751"/>
              <a:ext cx="1865909" cy="310883"/>
            </a:xfrm>
            <a:prstGeom prst="leftArrow">
              <a:avLst>
                <a:gd name="adj1" fmla="val 50000"/>
                <a:gd name="adj2" fmla="val 50000"/>
              </a:avLst>
            </a:prstGeom>
            <a:solidFill>
              <a:schemeClr val="accent1"/>
            </a:solidFill>
            <a:ln w="9525" cap="rnd"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050"/>
                <a:defRPr/>
              </a:pPr>
              <a:r>
                <a:rPr lang="en-US" sz="1100" b="1" dirty="0" err="1">
                  <a:solidFill>
                    <a:prstClr val="white"/>
                  </a:solidFill>
                  <a:ea typeface="Trebuchet MS"/>
                  <a:cs typeface="Trebuchet MS"/>
                  <a:sym typeface="Trebuchet MS"/>
                </a:rPr>
                <a:t>Commandes</a:t>
              </a:r>
              <a:r>
                <a:rPr lang="en-US" sz="1100" b="1" dirty="0">
                  <a:solidFill>
                    <a:prstClr val="white"/>
                  </a:solidFill>
                  <a:ea typeface="Trebuchet MS"/>
                  <a:cs typeface="Trebuchet MS"/>
                  <a:sym typeface="Trebuchet MS"/>
                </a:rPr>
                <a:t> futures</a:t>
              </a:r>
              <a:endParaRPr kumimoji="0" lang="en-US" sz="16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9" name="Google Shape;411;p16">
              <a:extLst>
                <a:ext uri="{FF2B5EF4-FFF2-40B4-BE49-F238E27FC236}">
                  <a16:creationId xmlns:a16="http://schemas.microsoft.com/office/drawing/2014/main" id="{587C8473-16C7-46FE-8F54-591C8DBE339B}"/>
                </a:ext>
              </a:extLst>
            </p:cNvPr>
            <p:cNvSpPr/>
            <p:nvPr/>
          </p:nvSpPr>
          <p:spPr>
            <a:xfrm>
              <a:off x="3126735" y="3918642"/>
              <a:ext cx="1926431" cy="24017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3003" y="1292"/>
                  </a:moveTo>
                  <a:lnTo>
                    <a:pt x="83172" y="-598730"/>
                  </a:lnTo>
                </a:path>
              </a:pathLst>
            </a:cu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050"/>
                <a:defRPr/>
              </a:pPr>
              <a:r>
                <a:rPr lang="en-US" sz="1100" b="1" dirty="0" err="1">
                  <a:solidFill>
                    <a:prstClr val="white"/>
                  </a:solidFill>
                  <a:ea typeface="Trebuchet MS"/>
                  <a:cs typeface="Trebuchet MS"/>
                  <a:sym typeface="Trebuchet MS"/>
                </a:rPr>
                <a:t>Inventaire</a:t>
              </a:r>
              <a:r>
                <a:rPr lang="en-US" sz="1100" b="1" dirty="0">
                  <a:solidFill>
                    <a:prstClr val="white"/>
                  </a:solidFill>
                  <a:ea typeface="Trebuchet MS"/>
                  <a:cs typeface="Trebuchet MS"/>
                  <a:sym typeface="Trebuchet MS"/>
                </a:rPr>
                <a:t> le plus </a:t>
              </a:r>
              <a:r>
                <a:rPr lang="en-US" sz="1100" b="1" dirty="0" err="1">
                  <a:solidFill>
                    <a:prstClr val="white"/>
                  </a:solidFill>
                  <a:ea typeface="Trebuchet MS"/>
                  <a:cs typeface="Trebuchet MS"/>
                  <a:sym typeface="Trebuchet MS"/>
                </a:rPr>
                <a:t>récent</a:t>
              </a:r>
              <a:endParaRPr kumimoji="0" lang="en-US" sz="16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0" name="Google Shape;412;p16">
              <a:extLst>
                <a:ext uri="{FF2B5EF4-FFF2-40B4-BE49-F238E27FC236}">
                  <a16:creationId xmlns:a16="http://schemas.microsoft.com/office/drawing/2014/main" id="{868388D8-6401-45A4-9201-FBB5EA003A23}"/>
                </a:ext>
              </a:extLst>
            </p:cNvPr>
            <p:cNvSpPr/>
            <p:nvPr/>
          </p:nvSpPr>
          <p:spPr>
            <a:xfrm>
              <a:off x="7264898" y="3232417"/>
              <a:ext cx="1865909" cy="310883"/>
            </a:xfrm>
            <a:prstGeom prst="leftArrow">
              <a:avLst>
                <a:gd name="adj1" fmla="val 50000"/>
                <a:gd name="adj2" fmla="val 50000"/>
              </a:avLst>
            </a:prstGeom>
            <a:solidFill>
              <a:schemeClr val="accent1"/>
            </a:solidFill>
            <a:ln w="9525" cap="rnd" cmpd="sng">
              <a:no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buSzPts val="1050"/>
                <a:defRPr/>
              </a:pPr>
              <a:r>
                <a:rPr lang="en-US" sz="1100" b="1" dirty="0" err="1">
                  <a:solidFill>
                    <a:prstClr val="white"/>
                  </a:solidFill>
                  <a:ea typeface="Trebuchet MS"/>
                  <a:cs typeface="Trebuchet MS"/>
                  <a:sym typeface="Trebuchet MS"/>
                </a:rPr>
                <a:t>Mois</a:t>
              </a:r>
              <a:r>
                <a:rPr lang="en-US" sz="1100" b="1" dirty="0">
                  <a:solidFill>
                    <a:prstClr val="white"/>
                  </a:solidFill>
                  <a:ea typeface="Trebuchet MS"/>
                  <a:cs typeface="Trebuchet MS"/>
                  <a:sym typeface="Trebuchet MS"/>
                </a:rPr>
                <a:t> de stock </a:t>
              </a:r>
              <a:r>
                <a:rPr lang="en-US" sz="1100" b="1" dirty="0" err="1">
                  <a:solidFill>
                    <a:prstClr val="white"/>
                  </a:solidFill>
                  <a:ea typeface="Trebuchet MS"/>
                  <a:cs typeface="Trebuchet MS"/>
                  <a:sym typeface="Trebuchet MS"/>
                </a:rPr>
                <a:t>projetés</a:t>
              </a:r>
              <a:endParaRPr kumimoji="0" lang="en-US" sz="1600" b="1"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pic>
        <p:nvPicPr>
          <p:cNvPr id="12" name="Google Shape;407;p16" descr="A screenshot of a computer&#10;&#10;Description automatically generated">
            <a:extLst>
              <a:ext uri="{FF2B5EF4-FFF2-40B4-BE49-F238E27FC236}">
                <a16:creationId xmlns:a16="http://schemas.microsoft.com/office/drawing/2014/main" id="{EFA65F93-00C9-4E8F-BB70-DD24B3C0B555}"/>
              </a:ext>
            </a:extLst>
          </p:cNvPr>
          <p:cNvPicPr preferRelativeResize="0"/>
          <p:nvPr/>
        </p:nvPicPr>
        <p:blipFill rotWithShape="1">
          <a:blip r:embed="rId3">
            <a:alphaModFix/>
          </a:blip>
          <a:srcRect l="28787" t="23585" r="61896" b="52731"/>
          <a:stretch/>
        </p:blipFill>
        <p:spPr>
          <a:xfrm>
            <a:off x="2490309" y="2146944"/>
            <a:ext cx="752354" cy="744378"/>
          </a:xfrm>
          <a:prstGeom prst="flowChartConnector">
            <a:avLst/>
          </a:prstGeom>
          <a:noFill/>
          <a:ln w="66675" cap="flat" cmpd="sng">
            <a:noFill/>
            <a:prstDash val="solid"/>
            <a:round/>
            <a:headEnd type="none" w="sm" len="sm"/>
            <a:tailEnd type="none" w="sm" len="sm"/>
          </a:ln>
          <a:effectLst>
            <a:outerShdw blurRad="63500" sx="102000" sy="102000" algn="ctr" rotWithShape="0">
              <a:prstClr val="black">
                <a:alpha val="40000"/>
              </a:prstClr>
            </a:outerShdw>
          </a:effectLst>
        </p:spPr>
      </p:pic>
      <p:cxnSp>
        <p:nvCxnSpPr>
          <p:cNvPr id="13" name="Straight Connector 12">
            <a:extLst>
              <a:ext uri="{FF2B5EF4-FFF2-40B4-BE49-F238E27FC236}">
                <a16:creationId xmlns:a16="http://schemas.microsoft.com/office/drawing/2014/main" id="{657C8884-EECF-46B1-9FD8-02A1063A7707}"/>
              </a:ext>
            </a:extLst>
          </p:cNvPr>
          <p:cNvCxnSpPr>
            <a:cxnSpLocks/>
          </p:cNvCxnSpPr>
          <p:nvPr/>
        </p:nvCxnSpPr>
        <p:spPr>
          <a:xfrm flipV="1">
            <a:off x="2844397" y="2905885"/>
            <a:ext cx="0" cy="1252112"/>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pic>
        <p:nvPicPr>
          <p:cNvPr id="17" name="Google Shape;413;p16">
            <a:extLst>
              <a:ext uri="{FF2B5EF4-FFF2-40B4-BE49-F238E27FC236}">
                <a16:creationId xmlns:a16="http://schemas.microsoft.com/office/drawing/2014/main" id="{E6DDD603-39DE-4E8E-B18A-27019DE0FAAE}"/>
              </a:ext>
            </a:extLst>
          </p:cNvPr>
          <p:cNvPicPr preferRelativeResize="0"/>
          <p:nvPr/>
        </p:nvPicPr>
        <p:blipFill rotWithShape="1">
          <a:blip r:embed="rId4">
            <a:alphaModFix/>
          </a:blip>
          <a:srcRect/>
          <a:stretch/>
        </p:blipFill>
        <p:spPr>
          <a:xfrm>
            <a:off x="4737525" y="3987365"/>
            <a:ext cx="6426852" cy="2614062"/>
          </a:xfrm>
          <a:prstGeom prst="rect">
            <a:avLst/>
          </a:prstGeom>
          <a:noFill/>
          <a:ln w="57150" cap="flat" cmpd="sng">
            <a:noFill/>
            <a:prstDash val="solid"/>
            <a:round/>
            <a:headEnd type="none" w="sm" len="sm"/>
            <a:tailEnd type="none" w="sm" len="sm"/>
          </a:ln>
          <a:effectLst>
            <a:outerShdw blurRad="63500" algn="ctr" rotWithShape="0">
              <a:prstClr val="black">
                <a:alpha val="40000"/>
              </a:prstClr>
            </a:outerShdw>
          </a:effectLst>
        </p:spPr>
      </p:pic>
    </p:spTree>
    <p:extLst>
      <p:ext uri="{BB962C8B-B14F-4D97-AF65-F5344CB8AC3E}">
        <p14:creationId xmlns:p14="http://schemas.microsoft.com/office/powerpoint/2010/main" val="91676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0097-7CF5-4A5B-A666-9C8CA2D19634}"/>
              </a:ext>
            </a:extLst>
          </p:cNvPr>
          <p:cNvSpPr>
            <a:spLocks noGrp="1"/>
          </p:cNvSpPr>
          <p:nvPr>
            <p:ph type="title"/>
          </p:nvPr>
        </p:nvSpPr>
        <p:spPr/>
        <p:txBody>
          <a:bodyPr/>
          <a:lstStyle/>
          <a:p>
            <a:r>
              <a:rPr lang="fr-FR" dirty="0"/>
              <a:t>Exemples d'optimisation des pratiques de gestion de la chaîne d'approvisionnement via le VAN</a:t>
            </a:r>
            <a:endParaRPr lang="en-US" dirty="0"/>
          </a:p>
        </p:txBody>
      </p:sp>
      <p:sp>
        <p:nvSpPr>
          <p:cNvPr id="3" name="Content Placeholder 2">
            <a:extLst>
              <a:ext uri="{FF2B5EF4-FFF2-40B4-BE49-F238E27FC236}">
                <a16:creationId xmlns:a16="http://schemas.microsoft.com/office/drawing/2014/main" id="{EFF0FC82-4268-444B-90BE-6CF4D09134B4}"/>
              </a:ext>
            </a:extLst>
          </p:cNvPr>
          <p:cNvSpPr>
            <a:spLocks noGrp="1"/>
          </p:cNvSpPr>
          <p:nvPr>
            <p:ph sz="quarter" idx="11"/>
          </p:nvPr>
        </p:nvSpPr>
        <p:spPr>
          <a:xfrm>
            <a:off x="935132" y="2036283"/>
            <a:ext cx="4518995" cy="2051623"/>
          </a:xfrm>
          <a:solidFill>
            <a:schemeClr val="accent4">
              <a:lumMod val="20000"/>
              <a:lumOff val="80000"/>
            </a:schemeClr>
          </a:solidFill>
        </p:spPr>
        <p:txBody>
          <a:bodyPr lIns="182880" tIns="182880" rIns="182880" bIns="182880">
            <a:noAutofit/>
          </a:bodyPr>
          <a:lstStyle/>
          <a:p>
            <a:r>
              <a:rPr lang="en-US" sz="1500" b="1" dirty="0">
                <a:solidFill>
                  <a:schemeClr val="accent1"/>
                </a:solidFill>
              </a:rPr>
              <a:t>Malawi</a:t>
            </a:r>
          </a:p>
          <a:p>
            <a:r>
              <a:rPr lang="fr-FR" sz="1500" dirty="0"/>
              <a:t>La capacité de surveiller les expéditions du fabricant vers le pays leur a permis d'identifier un retard d'expédition critique après le cyclone </a:t>
            </a:r>
            <a:r>
              <a:rPr lang="fr-FR" sz="1500" dirty="0" err="1"/>
              <a:t>Idai</a:t>
            </a:r>
            <a:r>
              <a:rPr lang="fr-FR" sz="1500" dirty="0"/>
              <a:t>. Ayant l'information le pays a pu réorienter rapidement les stocks entre les différents entrepôts, évitant ainsi les ruptures de stock.</a:t>
            </a:r>
          </a:p>
        </p:txBody>
      </p:sp>
      <p:pic>
        <p:nvPicPr>
          <p:cNvPr id="1026" name="Picture 2" descr="Flag of Malawi - Wikipedia">
            <a:extLst>
              <a:ext uri="{FF2B5EF4-FFF2-40B4-BE49-F238E27FC236}">
                <a16:creationId xmlns:a16="http://schemas.microsoft.com/office/drawing/2014/main" id="{BD51360D-4FB3-4F20-B8D6-5B842B3DB8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27" y="2036283"/>
            <a:ext cx="533400" cy="3549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EF67D77-82CF-48C4-BA96-1B4A732C7E89}"/>
              </a:ext>
            </a:extLst>
          </p:cNvPr>
          <p:cNvSpPr txBox="1">
            <a:spLocks/>
          </p:cNvSpPr>
          <p:nvPr/>
        </p:nvSpPr>
        <p:spPr>
          <a:xfrm>
            <a:off x="935132" y="4349177"/>
            <a:ext cx="4518995" cy="1941133"/>
          </a:xfrm>
          <a:prstGeom prst="rect">
            <a:avLst/>
          </a:prstGeom>
          <a:solidFill>
            <a:schemeClr val="accent4">
              <a:lumMod val="20000"/>
              <a:lumOff val="80000"/>
            </a:schemeClr>
          </a:solidFill>
        </p:spPr>
        <p:txBody>
          <a:bodyPr vert="horz" lIns="182880" tIns="182880" rIns="182880" bIns="1828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0067AB"/>
                </a:solidFill>
                <a:effectLst/>
                <a:uLnTx/>
                <a:uFillTx/>
                <a:latin typeface="Trebuchet MS"/>
                <a:ea typeface="+mn-ea"/>
                <a:cs typeface="+mn-cs"/>
              </a:rPr>
              <a:t>Malawi</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fr-FR" sz="1500" dirty="0"/>
              <a:t>Basée sur les données de disponibilité, le VAN a identifié une surestimation des implants contraceptifs. La prévisions des besoins a été corrigée, ce qui a permis d'améliorer l'efficacité.</a:t>
            </a:r>
          </a:p>
        </p:txBody>
      </p:sp>
      <p:pic>
        <p:nvPicPr>
          <p:cNvPr id="9" name="Picture 2" descr="Flag of Malawi - Wikipedia">
            <a:extLst>
              <a:ext uri="{FF2B5EF4-FFF2-40B4-BE49-F238E27FC236}">
                <a16:creationId xmlns:a16="http://schemas.microsoft.com/office/drawing/2014/main" id="{60CDA841-EA92-413C-8712-273B79B979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727" y="4349177"/>
            <a:ext cx="533400" cy="35495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0584A71A-CDB2-4EB2-B48A-9B613B25A171}"/>
              </a:ext>
            </a:extLst>
          </p:cNvPr>
          <p:cNvSpPr txBox="1">
            <a:spLocks/>
          </p:cNvSpPr>
          <p:nvPr/>
        </p:nvSpPr>
        <p:spPr>
          <a:xfrm>
            <a:off x="6737875" y="2036283"/>
            <a:ext cx="4518995" cy="2051623"/>
          </a:xfrm>
          <a:prstGeom prst="rect">
            <a:avLst/>
          </a:prstGeom>
          <a:solidFill>
            <a:schemeClr val="accent4">
              <a:lumMod val="20000"/>
              <a:lumOff val="80000"/>
            </a:schemeClr>
          </a:solidFill>
        </p:spPr>
        <p:txBody>
          <a:bodyPr vert="horz" lIns="182880" tIns="182880" rIns="182880" bIns="182880" rtlCol="0">
            <a:normAutofit fontScale="55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67AB"/>
                </a:solidFill>
                <a:effectLst/>
                <a:uLnTx/>
                <a:uFillTx/>
                <a:latin typeface="Trebuchet MS"/>
                <a:ea typeface="+mn-ea"/>
                <a:cs typeface="+mn-cs"/>
              </a:rPr>
              <a:t>Nigeria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9D9FA1">
                    <a:lumMod val="75000"/>
                  </a:srgbClr>
                </a:solidFill>
                <a:effectLst/>
                <a:uLnTx/>
                <a:uFillTx/>
                <a:latin typeface="Trebuchet MS"/>
                <a:ea typeface="+mn-ea"/>
                <a:cs typeface="+mn-cs"/>
              </a:rPr>
              <a:t>La visibilité directe des données liées aux commandes et aux expéditions des donateurs au sein d'une plateforme unique a amélioré l'efficacité de la gestion de la chaîne d'approvisionnement, éliminant ainsi la nécessité de rechercher les données manquantes par courrier électronique et par téléphone afin de compléter les rapports.</a:t>
            </a:r>
          </a:p>
        </p:txBody>
      </p:sp>
      <p:pic>
        <p:nvPicPr>
          <p:cNvPr id="1032" name="Picture 8">
            <a:extLst>
              <a:ext uri="{FF2B5EF4-FFF2-40B4-BE49-F238E27FC236}">
                <a16:creationId xmlns:a16="http://schemas.microsoft.com/office/drawing/2014/main" id="{D6B17C9A-A1CA-45DD-BFA5-7A9F818D5B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0723468" y="2036283"/>
            <a:ext cx="533400" cy="354954"/>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FCE6C65B-7E6D-4012-B5BB-EFC64D2FB133}"/>
              </a:ext>
            </a:extLst>
          </p:cNvPr>
          <p:cNvSpPr txBox="1">
            <a:spLocks/>
          </p:cNvSpPr>
          <p:nvPr/>
        </p:nvSpPr>
        <p:spPr>
          <a:xfrm>
            <a:off x="6737875" y="4349177"/>
            <a:ext cx="4518995" cy="1941133"/>
          </a:xfrm>
          <a:prstGeom prst="rect">
            <a:avLst/>
          </a:prstGeom>
          <a:solidFill>
            <a:schemeClr val="accent4">
              <a:lumMod val="20000"/>
              <a:lumOff val="80000"/>
            </a:schemeClr>
          </a:solidFill>
        </p:spPr>
        <p:txBody>
          <a:bodyPr vert="horz" lIns="182880" tIns="182880" rIns="182880" bIns="18288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rgbClr val="0067AB"/>
                </a:solidFill>
                <a:effectLst/>
                <a:uLnTx/>
                <a:uFillTx/>
                <a:latin typeface="Trebuchet MS"/>
                <a:ea typeface="+mn-ea"/>
                <a:cs typeface="+mn-cs"/>
              </a:rPr>
              <a:t>Nigeria</a:t>
            </a:r>
          </a:p>
          <a:p>
            <a:pPr lvl="0">
              <a:defRPr/>
            </a:pPr>
            <a:r>
              <a:rPr kumimoji="0" lang="fr-FR" sz="1500" b="0" i="0" u="none" strike="noStrike" kern="1200" cap="none" spc="0" normalizeH="0" baseline="0" noProof="0" dirty="0">
                <a:ln>
                  <a:noFill/>
                </a:ln>
                <a:solidFill>
                  <a:srgbClr val="9D9FA1">
                    <a:lumMod val="75000"/>
                  </a:srgbClr>
                </a:solidFill>
                <a:effectLst/>
                <a:uLnTx/>
                <a:uFillTx/>
                <a:latin typeface="Trebuchet MS"/>
                <a:ea typeface="+mn-ea"/>
                <a:cs typeface="+mn-cs"/>
              </a:rPr>
              <a:t>La disponibilité du nombre </a:t>
            </a:r>
            <a:r>
              <a:rPr lang="fr-FR" sz="1500" dirty="0">
                <a:solidFill>
                  <a:srgbClr val="9D9FA1">
                    <a:lumMod val="75000"/>
                  </a:srgbClr>
                </a:solidFill>
              </a:rPr>
              <a:t>exacte des </a:t>
            </a:r>
            <a:r>
              <a:rPr kumimoji="0" lang="fr-FR" sz="1500" b="0" i="0" u="none" strike="noStrike" kern="1200" cap="none" spc="0" normalizeH="0" baseline="0" noProof="0" dirty="0">
                <a:ln>
                  <a:noFill/>
                </a:ln>
                <a:solidFill>
                  <a:srgbClr val="9D9FA1">
                    <a:lumMod val="75000"/>
                  </a:srgbClr>
                </a:solidFill>
                <a:effectLst/>
                <a:uLnTx/>
                <a:uFillTx/>
                <a:latin typeface="Trebuchet MS"/>
                <a:ea typeface="+mn-ea"/>
                <a:cs typeface="+mn-cs"/>
              </a:rPr>
              <a:t>commandes a permis de prendre des décisions plus pertinentes avec les partenaires locaux.</a:t>
            </a:r>
            <a:endParaRPr kumimoji="0" lang="en-US" sz="1500" b="0" i="0" u="none" strike="noStrike" kern="1200" cap="none" spc="0" normalizeH="0" baseline="0" noProof="0" dirty="0">
              <a:ln>
                <a:noFill/>
              </a:ln>
              <a:solidFill>
                <a:srgbClr val="9D9FA1">
                  <a:lumMod val="75000"/>
                </a:srgbClr>
              </a:solidFill>
              <a:effectLst/>
              <a:uLnTx/>
              <a:uFillTx/>
              <a:latin typeface="Trebuchet MS"/>
              <a:ea typeface="+mn-ea"/>
              <a:cs typeface="+mn-cs"/>
            </a:endParaRPr>
          </a:p>
        </p:txBody>
      </p:sp>
      <p:pic>
        <p:nvPicPr>
          <p:cNvPr id="16" name="Picture 8">
            <a:extLst>
              <a:ext uri="{FF2B5EF4-FFF2-40B4-BE49-F238E27FC236}">
                <a16:creationId xmlns:a16="http://schemas.microsoft.com/office/drawing/2014/main" id="{6DEB44EC-2C3C-4921-B8D3-20DC1FD1F5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0723468" y="4349177"/>
            <a:ext cx="533400" cy="35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5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A69497-1F78-476F-95C7-E84BE20E23CD}"/>
              </a:ext>
            </a:extLst>
          </p:cNvPr>
          <p:cNvSpPr>
            <a:spLocks noGrp="1"/>
          </p:cNvSpPr>
          <p:nvPr>
            <p:ph type="title"/>
          </p:nvPr>
        </p:nvSpPr>
        <p:spPr/>
        <p:txBody>
          <a:bodyPr/>
          <a:lstStyle/>
          <a:p>
            <a:r>
              <a:rPr lang="fr-FR" dirty="0"/>
              <a:t>Devenir membre du VAN</a:t>
            </a:r>
            <a:endParaRPr lang="en-US" dirty="0"/>
          </a:p>
        </p:txBody>
      </p:sp>
    </p:spTree>
    <p:extLst>
      <p:ext uri="{BB962C8B-B14F-4D97-AF65-F5344CB8AC3E}">
        <p14:creationId xmlns:p14="http://schemas.microsoft.com/office/powerpoint/2010/main" val="15213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822816-74E4-46F2-B36B-E8A675270458}"/>
              </a:ext>
            </a:extLst>
          </p:cNvPr>
          <p:cNvSpPr>
            <a:spLocks noGrp="1"/>
          </p:cNvSpPr>
          <p:nvPr>
            <p:ph sz="quarter" idx="11"/>
          </p:nvPr>
        </p:nvSpPr>
        <p:spPr>
          <a:xfrm>
            <a:off x="838199" y="2432366"/>
            <a:ext cx="4906386" cy="3183126"/>
          </a:xfrm>
        </p:spPr>
        <p:txBody>
          <a:bodyPr>
            <a:normAutofit fontScale="92500" lnSpcReduction="20000"/>
          </a:bodyPr>
          <a:lstStyle/>
          <a:p>
            <a:r>
              <a:rPr lang="fr-FR" sz="2400" b="1" dirty="0"/>
              <a:t>Afin d'harmoniser le partage et l'analyse des données dans une plateforme solide, la communauté des fournisseurs de produits de santé de la reproduction est en train de migrer le PPMR vers la plateforme VAN. Cela permettra aux pays de partager, d'accéder et d'interagir avec leurs données et leurs partenaires commerciaux en un seul endroit.</a:t>
            </a:r>
          </a:p>
          <a:p>
            <a:endParaRPr lang="en-US" sz="2400" b="1" dirty="0"/>
          </a:p>
        </p:txBody>
      </p:sp>
      <p:sp>
        <p:nvSpPr>
          <p:cNvPr id="3" name="Content Placeholder 2">
            <a:extLst>
              <a:ext uri="{FF2B5EF4-FFF2-40B4-BE49-F238E27FC236}">
                <a16:creationId xmlns:a16="http://schemas.microsoft.com/office/drawing/2014/main" id="{B124787F-926E-4B57-87C6-B809BA01FE3F}"/>
              </a:ext>
            </a:extLst>
          </p:cNvPr>
          <p:cNvSpPr>
            <a:spLocks noGrp="1"/>
          </p:cNvSpPr>
          <p:nvPr>
            <p:ph sz="quarter" idx="12"/>
          </p:nvPr>
        </p:nvSpPr>
        <p:spPr>
          <a:xfrm>
            <a:off x="6214335" y="2432366"/>
            <a:ext cx="4823011" cy="3850100"/>
          </a:xfrm>
          <a:solidFill>
            <a:schemeClr val="accent4">
              <a:lumMod val="20000"/>
              <a:lumOff val="80000"/>
            </a:schemeClr>
          </a:solidFill>
        </p:spPr>
        <p:txBody>
          <a:bodyPr lIns="274320" tIns="274320" rIns="274320" bIns="274320">
            <a:normAutofit fontScale="85000" lnSpcReduction="20000"/>
          </a:bodyPr>
          <a:lstStyle/>
          <a:p>
            <a:pPr marL="0" lvl="0" indent="0" algn="l" rtl="0">
              <a:lnSpc>
                <a:spcPct val="100000"/>
              </a:lnSpc>
              <a:spcBef>
                <a:spcPts val="1000"/>
              </a:spcBef>
              <a:spcAft>
                <a:spcPts val="0"/>
              </a:spcAft>
              <a:buClr>
                <a:schemeClr val="dk1"/>
              </a:buClr>
              <a:buSzPts val="1100"/>
              <a:buFont typeface="Arial"/>
              <a:buNone/>
            </a:pPr>
            <a:r>
              <a:rPr lang="fr-FR" sz="1600" dirty="0">
                <a:solidFill>
                  <a:srgbClr val="75777A"/>
                </a:solidFill>
              </a:rPr>
              <a:t>Avec cette transition, les pays précédemment utilisateurs du PPMR verront :</a:t>
            </a:r>
          </a:p>
          <a:p>
            <a:pPr marL="285750" lvl="0" indent="-285750" algn="l" rtl="0">
              <a:lnSpc>
                <a:spcPct val="100000"/>
              </a:lnSpc>
              <a:spcBef>
                <a:spcPts val="1000"/>
              </a:spcBef>
              <a:spcAft>
                <a:spcPts val="0"/>
              </a:spcAft>
              <a:buClr>
                <a:schemeClr val="dk1"/>
              </a:buClr>
              <a:buSzPts val="1100"/>
              <a:buFont typeface="Arial" panose="020B0604020202020204" pitchFamily="34" charset="0"/>
              <a:buChar char="•"/>
            </a:pPr>
            <a:r>
              <a:rPr lang="fr-FR" sz="1600" dirty="0">
                <a:solidFill>
                  <a:srgbClr val="75777A"/>
                </a:solidFill>
              </a:rPr>
              <a:t>Un soutien technique continu pour le formatage, la révision et la validation des données d'inventaire, </a:t>
            </a:r>
          </a:p>
          <a:p>
            <a:pPr marL="285750" lvl="0" indent="-285750" algn="l" rtl="0">
              <a:lnSpc>
                <a:spcPct val="100000"/>
              </a:lnSpc>
              <a:spcBef>
                <a:spcPts val="1000"/>
              </a:spcBef>
              <a:spcAft>
                <a:spcPts val="0"/>
              </a:spcAft>
              <a:buClr>
                <a:schemeClr val="dk1"/>
              </a:buClr>
              <a:buSzPts val="1100"/>
              <a:buFont typeface="Arial" panose="020B0604020202020204" pitchFamily="34" charset="0"/>
              <a:buChar char="•"/>
            </a:pPr>
            <a:r>
              <a:rPr lang="fr-FR" sz="1600" dirty="0">
                <a:solidFill>
                  <a:srgbClr val="75777A"/>
                </a:solidFill>
              </a:rPr>
              <a:t>Ainsi que le mécanisme permanent de notifier les besoins et les demandes de stocks aux donateurs et aux partenaires mondiaux afin d'éviter les rupture,</a:t>
            </a:r>
          </a:p>
          <a:p>
            <a:pPr marL="285750" lvl="0" indent="-285750" algn="l" rtl="0">
              <a:lnSpc>
                <a:spcPct val="100000"/>
              </a:lnSpc>
              <a:spcBef>
                <a:spcPts val="1000"/>
              </a:spcBef>
              <a:spcAft>
                <a:spcPts val="0"/>
              </a:spcAft>
              <a:buClr>
                <a:schemeClr val="dk1"/>
              </a:buClr>
              <a:buSzPts val="1100"/>
              <a:buFont typeface="Arial" panose="020B0604020202020204" pitchFamily="34" charset="0"/>
              <a:buChar char="•"/>
            </a:pPr>
            <a:r>
              <a:rPr lang="fr-FR" sz="1600" dirty="0">
                <a:solidFill>
                  <a:srgbClr val="75777A"/>
                </a:solidFill>
              </a:rPr>
              <a:t>Capacité de suivre les commandes et les expéditions entrant dans le pays, en temps quasi réel, en les comparant aux données sur les stocks et la consommation du pays,</a:t>
            </a:r>
          </a:p>
          <a:p>
            <a:pPr marL="285750" lvl="0" indent="-285750" algn="l" rtl="0">
              <a:lnSpc>
                <a:spcPct val="100000"/>
              </a:lnSpc>
              <a:spcBef>
                <a:spcPts val="1000"/>
              </a:spcBef>
              <a:spcAft>
                <a:spcPts val="0"/>
              </a:spcAft>
              <a:buClr>
                <a:schemeClr val="dk1"/>
              </a:buClr>
              <a:buSzPts val="1100"/>
              <a:buFont typeface="Arial" panose="020B0604020202020204" pitchFamily="34" charset="0"/>
              <a:buChar char="•"/>
            </a:pPr>
            <a:r>
              <a:rPr lang="fr-FR" sz="1600" dirty="0">
                <a:solidFill>
                  <a:srgbClr val="75777A"/>
                </a:solidFill>
              </a:rPr>
              <a:t>Accès à des tableaux de bord spécifiques par pays, automatiquement mis à jour avec les nouvelles données.</a:t>
            </a:r>
          </a:p>
        </p:txBody>
      </p:sp>
      <p:sp>
        <p:nvSpPr>
          <p:cNvPr id="4" name="Title 3">
            <a:extLst>
              <a:ext uri="{FF2B5EF4-FFF2-40B4-BE49-F238E27FC236}">
                <a16:creationId xmlns:a16="http://schemas.microsoft.com/office/drawing/2014/main" id="{54BE20C1-46F2-44EB-8195-66B1C799F382}"/>
              </a:ext>
            </a:extLst>
          </p:cNvPr>
          <p:cNvSpPr>
            <a:spLocks noGrp="1"/>
          </p:cNvSpPr>
          <p:nvPr>
            <p:ph type="title"/>
          </p:nvPr>
        </p:nvSpPr>
        <p:spPr/>
        <p:txBody>
          <a:bodyPr/>
          <a:lstStyle/>
          <a:p>
            <a:r>
              <a:rPr lang="fr-FR" dirty="0"/>
              <a:t>Point d'entrée : adhésion au Basic Viewer</a:t>
            </a:r>
            <a:endParaRPr lang="en-US" dirty="0"/>
          </a:p>
        </p:txBody>
      </p:sp>
      <p:sp>
        <p:nvSpPr>
          <p:cNvPr id="7" name="Oval 6">
            <a:extLst>
              <a:ext uri="{FF2B5EF4-FFF2-40B4-BE49-F238E27FC236}">
                <a16:creationId xmlns:a16="http://schemas.microsoft.com/office/drawing/2014/main" id="{371C53C0-9B49-482F-AEC8-88EBD8AAA0FE}"/>
              </a:ext>
            </a:extLst>
          </p:cNvPr>
          <p:cNvSpPr/>
          <p:nvPr/>
        </p:nvSpPr>
        <p:spPr>
          <a:xfrm>
            <a:off x="10622467" y="2017487"/>
            <a:ext cx="829758" cy="8297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Employee badge outline">
            <a:extLst>
              <a:ext uri="{FF2B5EF4-FFF2-40B4-BE49-F238E27FC236}">
                <a16:creationId xmlns:a16="http://schemas.microsoft.com/office/drawing/2014/main" id="{576414A2-4D03-430A-A9D6-1EC15A4CE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37476" y="2113947"/>
            <a:ext cx="599739" cy="599739"/>
          </a:xfrm>
          <a:prstGeom prst="rect">
            <a:avLst/>
          </a:prstGeom>
        </p:spPr>
      </p:pic>
      <p:sp>
        <p:nvSpPr>
          <p:cNvPr id="10" name="Rectangle 9">
            <a:extLst>
              <a:ext uri="{FF2B5EF4-FFF2-40B4-BE49-F238E27FC236}">
                <a16:creationId xmlns:a16="http://schemas.microsoft.com/office/drawing/2014/main" id="{68063DBA-8EC1-4E95-BEB5-DBE88B2FD124}"/>
              </a:ext>
            </a:extLst>
          </p:cNvPr>
          <p:cNvSpPr/>
          <p:nvPr/>
        </p:nvSpPr>
        <p:spPr>
          <a:xfrm>
            <a:off x="10640500" y="4390871"/>
            <a:ext cx="1107906" cy="347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NOUVEAU</a:t>
            </a:r>
            <a:endParaRPr lang="en-US" sz="1400" b="1" dirty="0">
              <a:solidFill>
                <a:schemeClr val="tx1"/>
              </a:solidFill>
            </a:endParaRPr>
          </a:p>
        </p:txBody>
      </p:sp>
      <p:sp>
        <p:nvSpPr>
          <p:cNvPr id="12" name="Rectangle 11">
            <a:extLst>
              <a:ext uri="{FF2B5EF4-FFF2-40B4-BE49-F238E27FC236}">
                <a16:creationId xmlns:a16="http://schemas.microsoft.com/office/drawing/2014/main" id="{7DDE6917-A677-4D55-8BC5-73F75E9A1E59}"/>
              </a:ext>
            </a:extLst>
          </p:cNvPr>
          <p:cNvSpPr/>
          <p:nvPr/>
        </p:nvSpPr>
        <p:spPr>
          <a:xfrm>
            <a:off x="10640500" y="5348301"/>
            <a:ext cx="1107906" cy="347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NOUVEAU</a:t>
            </a:r>
            <a:endParaRPr lang="en-US" sz="1400" b="1" dirty="0">
              <a:solidFill>
                <a:schemeClr val="tx1"/>
              </a:solidFill>
            </a:endParaRPr>
          </a:p>
        </p:txBody>
      </p:sp>
    </p:spTree>
    <p:extLst>
      <p:ext uri="{BB962C8B-B14F-4D97-AF65-F5344CB8AC3E}">
        <p14:creationId xmlns:p14="http://schemas.microsoft.com/office/powerpoint/2010/main" val="25095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F4BD-5ABA-47CE-8C88-039D208C6E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9A052A-3FBD-4956-883E-E5FDBE8D04EB}"/>
              </a:ext>
            </a:extLst>
          </p:cNvPr>
          <p:cNvSpPr>
            <a:spLocks noGrp="1"/>
          </p:cNvSpPr>
          <p:nvPr>
            <p:ph sz="quarter" idx="11"/>
          </p:nvPr>
        </p:nvSpPr>
        <p:spPr/>
        <p:txBody>
          <a:bodyPr/>
          <a:lstStyle/>
          <a:p>
            <a:endParaRPr lang="en-US"/>
          </a:p>
        </p:txBody>
      </p:sp>
      <p:pic>
        <p:nvPicPr>
          <p:cNvPr id="4" name="Google Shape;217;p2">
            <a:extLst>
              <a:ext uri="{FF2B5EF4-FFF2-40B4-BE49-F238E27FC236}">
                <a16:creationId xmlns:a16="http://schemas.microsoft.com/office/drawing/2014/main" id="{742C1647-F5B9-4A5C-B724-C6199B61DDFB}"/>
              </a:ext>
            </a:extLst>
          </p:cNvPr>
          <p:cNvPicPr preferRelativeResize="0"/>
          <p:nvPr/>
        </p:nvPicPr>
        <p:blipFill rotWithShape="1">
          <a:blip r:embed="rId3">
            <a:alphaModFix/>
          </a:blip>
          <a:srcRect/>
          <a:stretch/>
        </p:blipFill>
        <p:spPr>
          <a:xfrm>
            <a:off x="-635002" y="-1"/>
            <a:ext cx="13004802" cy="6858001"/>
          </a:xfrm>
          <a:prstGeom prst="rect">
            <a:avLst/>
          </a:prstGeom>
          <a:noFill/>
          <a:ln>
            <a:noFill/>
          </a:ln>
        </p:spPr>
      </p:pic>
    </p:spTree>
    <p:extLst>
      <p:ext uri="{BB962C8B-B14F-4D97-AF65-F5344CB8AC3E}">
        <p14:creationId xmlns:p14="http://schemas.microsoft.com/office/powerpoint/2010/main" val="37381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91C68-DA00-4995-9990-B412060C9A2B}"/>
              </a:ext>
            </a:extLst>
          </p:cNvPr>
          <p:cNvSpPr>
            <a:spLocks noGrp="1"/>
          </p:cNvSpPr>
          <p:nvPr>
            <p:ph sz="quarter" idx="12"/>
          </p:nvPr>
        </p:nvSpPr>
        <p:spPr>
          <a:xfrm>
            <a:off x="1635162" y="1735062"/>
            <a:ext cx="9972339" cy="620847"/>
          </a:xfrm>
        </p:spPr>
        <p:txBody>
          <a:bodyPr anchor="ctr">
            <a:normAutofit/>
          </a:bodyPr>
          <a:lstStyle/>
          <a:p>
            <a:r>
              <a:rPr lang="fr-FR" sz="1800" dirty="0"/>
              <a:t>Contacter Greg Davidson, </a:t>
            </a:r>
            <a:r>
              <a:rPr lang="fr-FR" sz="1800" dirty="0" err="1"/>
              <a:t>Supply</a:t>
            </a:r>
            <a:r>
              <a:rPr lang="fr-FR" sz="1800" dirty="0"/>
              <a:t> Chain </a:t>
            </a:r>
            <a:r>
              <a:rPr lang="fr-FR" sz="1800" dirty="0" err="1"/>
              <a:t>Officer</a:t>
            </a:r>
            <a:r>
              <a:rPr lang="fr-FR" sz="1800" dirty="0"/>
              <a:t>, Global FP VAN, </a:t>
            </a:r>
            <a:r>
              <a:rPr lang="fr-FR" sz="1800" u="sng" dirty="0">
                <a:solidFill>
                  <a:schemeClr val="hlink"/>
                </a:solidFill>
                <a:hlinkClick r:id="rId3"/>
              </a:rPr>
              <a:t>gdavidson@rhsupplies.org</a:t>
            </a:r>
            <a:endParaRPr lang="fr-FR" sz="1800" dirty="0"/>
          </a:p>
        </p:txBody>
      </p:sp>
      <p:sp>
        <p:nvSpPr>
          <p:cNvPr id="4" name="Title 3">
            <a:extLst>
              <a:ext uri="{FF2B5EF4-FFF2-40B4-BE49-F238E27FC236}">
                <a16:creationId xmlns:a16="http://schemas.microsoft.com/office/drawing/2014/main" id="{4AF4F759-918C-4EC5-B951-DC4AF366DDA8}"/>
              </a:ext>
            </a:extLst>
          </p:cNvPr>
          <p:cNvSpPr>
            <a:spLocks noGrp="1"/>
          </p:cNvSpPr>
          <p:nvPr>
            <p:ph type="title"/>
          </p:nvPr>
        </p:nvSpPr>
        <p:spPr>
          <a:xfrm>
            <a:off x="838200" y="894539"/>
            <a:ext cx="10876877" cy="414511"/>
          </a:xfrm>
        </p:spPr>
        <p:txBody>
          <a:bodyPr/>
          <a:lstStyle/>
          <a:p>
            <a:r>
              <a:rPr lang="fr-FR" dirty="0"/>
              <a:t>Je suis intéressé par l'adhésion, que dois-je faire ensuite ?</a:t>
            </a:r>
            <a:endParaRPr lang="en-US" dirty="0"/>
          </a:p>
        </p:txBody>
      </p:sp>
      <p:grpSp>
        <p:nvGrpSpPr>
          <p:cNvPr id="23" name="Group 22">
            <a:extLst>
              <a:ext uri="{FF2B5EF4-FFF2-40B4-BE49-F238E27FC236}">
                <a16:creationId xmlns:a16="http://schemas.microsoft.com/office/drawing/2014/main" id="{5ADFC46F-B0EE-489F-ACDA-67FA53E5D25F}"/>
              </a:ext>
            </a:extLst>
          </p:cNvPr>
          <p:cNvGrpSpPr/>
          <p:nvPr/>
        </p:nvGrpSpPr>
        <p:grpSpPr>
          <a:xfrm>
            <a:off x="838201" y="1735063"/>
            <a:ext cx="541396" cy="541396"/>
            <a:chOff x="1043492" y="2154617"/>
            <a:chExt cx="541396" cy="541396"/>
          </a:xfrm>
        </p:grpSpPr>
        <p:sp>
          <p:nvSpPr>
            <p:cNvPr id="14" name="Oval 13">
              <a:extLst>
                <a:ext uri="{FF2B5EF4-FFF2-40B4-BE49-F238E27FC236}">
                  <a16:creationId xmlns:a16="http://schemas.microsoft.com/office/drawing/2014/main" id="{D879BF27-9466-4F9A-8840-A4E111A7D338}"/>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heckmark with solid fill">
              <a:extLst>
                <a:ext uri="{FF2B5EF4-FFF2-40B4-BE49-F238E27FC236}">
                  <a16:creationId xmlns:a16="http://schemas.microsoft.com/office/drawing/2014/main" id="{44AD4B1F-3AEE-4631-97AC-B42A370F570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
        <p:nvSpPr>
          <p:cNvPr id="24" name="Content Placeholder 2">
            <a:extLst>
              <a:ext uri="{FF2B5EF4-FFF2-40B4-BE49-F238E27FC236}">
                <a16:creationId xmlns:a16="http://schemas.microsoft.com/office/drawing/2014/main" id="{CB298423-993B-45C0-8DFD-141758E6144D}"/>
              </a:ext>
            </a:extLst>
          </p:cNvPr>
          <p:cNvSpPr txBox="1">
            <a:spLocks/>
          </p:cNvSpPr>
          <p:nvPr/>
        </p:nvSpPr>
        <p:spPr>
          <a:xfrm>
            <a:off x="1635162" y="2461407"/>
            <a:ext cx="9972339" cy="62084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Identifier les utilisateurs locaux de la plateforme en collaborant avec des partenaires locaux et mondiaux pertinents.</a:t>
            </a:r>
          </a:p>
        </p:txBody>
      </p:sp>
      <p:grpSp>
        <p:nvGrpSpPr>
          <p:cNvPr id="25" name="Group 24">
            <a:extLst>
              <a:ext uri="{FF2B5EF4-FFF2-40B4-BE49-F238E27FC236}">
                <a16:creationId xmlns:a16="http://schemas.microsoft.com/office/drawing/2014/main" id="{8199F5F0-9ACB-4F0E-B8E6-1565D140E7A8}"/>
              </a:ext>
            </a:extLst>
          </p:cNvPr>
          <p:cNvGrpSpPr/>
          <p:nvPr/>
        </p:nvGrpSpPr>
        <p:grpSpPr>
          <a:xfrm>
            <a:off x="838201" y="2461408"/>
            <a:ext cx="541396" cy="541396"/>
            <a:chOff x="1043492" y="2154617"/>
            <a:chExt cx="541396" cy="541396"/>
          </a:xfrm>
        </p:grpSpPr>
        <p:sp>
          <p:nvSpPr>
            <p:cNvPr id="26" name="Oval 25">
              <a:extLst>
                <a:ext uri="{FF2B5EF4-FFF2-40B4-BE49-F238E27FC236}">
                  <a16:creationId xmlns:a16="http://schemas.microsoft.com/office/drawing/2014/main" id="{FDC6558E-FDD7-478C-866C-D5B40D0E2173}"/>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Checkmark with solid fill">
              <a:extLst>
                <a:ext uri="{FF2B5EF4-FFF2-40B4-BE49-F238E27FC236}">
                  <a16:creationId xmlns:a16="http://schemas.microsoft.com/office/drawing/2014/main" id="{51296C28-2C44-4DD9-8413-19C480943F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
        <p:nvSpPr>
          <p:cNvPr id="28" name="Content Placeholder 2">
            <a:extLst>
              <a:ext uri="{FF2B5EF4-FFF2-40B4-BE49-F238E27FC236}">
                <a16:creationId xmlns:a16="http://schemas.microsoft.com/office/drawing/2014/main" id="{CF19EBB7-F06F-4D58-A340-F004C45A04C4}"/>
              </a:ext>
            </a:extLst>
          </p:cNvPr>
          <p:cNvSpPr txBox="1">
            <a:spLocks/>
          </p:cNvSpPr>
          <p:nvPr/>
        </p:nvSpPr>
        <p:spPr>
          <a:xfrm>
            <a:off x="1635162" y="3187752"/>
            <a:ext cx="9972339" cy="62084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47779"/>
              </a:buClr>
              <a:buSzPts val="2000"/>
              <a:buFont typeface="Arial" panose="020B0604020202020204" pitchFamily="34" charset="0"/>
              <a:buNone/>
              <a:tabLst/>
              <a:defRPr/>
            </a:pP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Assurez-vous que les utilisateurs locaux de la plateforme participent à un webinaire  d'orientation </a:t>
            </a:r>
            <a:r>
              <a:rPr kumimoji="0" lang="fr-FR" sz="1800" b="0" i="0" u="none" strike="noStrike" kern="1200" cap="none" spc="0" normalizeH="0" baseline="0" noProof="0">
                <a:ln>
                  <a:noFill/>
                </a:ln>
                <a:solidFill>
                  <a:srgbClr val="9D9FA1">
                    <a:lumMod val="75000"/>
                  </a:srgbClr>
                </a:solidFill>
                <a:effectLst/>
                <a:uLnTx/>
                <a:uFillTx/>
                <a:latin typeface="Trebuchet MS"/>
                <a:ea typeface="+mn-ea"/>
                <a:cs typeface="+mn-cs"/>
              </a:rPr>
              <a:t>sur le </a:t>
            </a: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VAN. </a:t>
            </a:r>
          </a:p>
        </p:txBody>
      </p:sp>
      <p:grpSp>
        <p:nvGrpSpPr>
          <p:cNvPr id="29" name="Group 28">
            <a:extLst>
              <a:ext uri="{FF2B5EF4-FFF2-40B4-BE49-F238E27FC236}">
                <a16:creationId xmlns:a16="http://schemas.microsoft.com/office/drawing/2014/main" id="{081E2307-A32F-4B4F-9662-092FE9684B97}"/>
              </a:ext>
            </a:extLst>
          </p:cNvPr>
          <p:cNvGrpSpPr/>
          <p:nvPr/>
        </p:nvGrpSpPr>
        <p:grpSpPr>
          <a:xfrm>
            <a:off x="838201" y="3187753"/>
            <a:ext cx="541396" cy="541396"/>
            <a:chOff x="1043492" y="2154617"/>
            <a:chExt cx="541396" cy="541396"/>
          </a:xfrm>
        </p:grpSpPr>
        <p:sp>
          <p:nvSpPr>
            <p:cNvPr id="30" name="Oval 29">
              <a:extLst>
                <a:ext uri="{FF2B5EF4-FFF2-40B4-BE49-F238E27FC236}">
                  <a16:creationId xmlns:a16="http://schemas.microsoft.com/office/drawing/2014/main" id="{F534626F-3AF0-467B-9D3E-124F9B9951FD}"/>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Checkmark with solid fill">
              <a:extLst>
                <a:ext uri="{FF2B5EF4-FFF2-40B4-BE49-F238E27FC236}">
                  <a16:creationId xmlns:a16="http://schemas.microsoft.com/office/drawing/2014/main" id="{FEE5D753-B63D-46E9-B4B9-007D2F69A6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
        <p:nvSpPr>
          <p:cNvPr id="32" name="Content Placeholder 2">
            <a:extLst>
              <a:ext uri="{FF2B5EF4-FFF2-40B4-BE49-F238E27FC236}">
                <a16:creationId xmlns:a16="http://schemas.microsoft.com/office/drawing/2014/main" id="{738475CB-E6AA-487C-A20F-02CD1AC32D4E}"/>
              </a:ext>
            </a:extLst>
          </p:cNvPr>
          <p:cNvSpPr txBox="1">
            <a:spLocks/>
          </p:cNvSpPr>
          <p:nvPr/>
        </p:nvSpPr>
        <p:spPr>
          <a:xfrm>
            <a:off x="1635162" y="3914097"/>
            <a:ext cx="9972339" cy="620847"/>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47779"/>
              </a:buClr>
              <a:buSzPts val="2000"/>
              <a:buFont typeface="Arial" panose="020B0604020202020204" pitchFamily="34" charset="0"/>
              <a:buNone/>
              <a:tabLst/>
              <a:defRPr/>
            </a:pP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Connectez-vous et acceptez les conditions d'utilisation de VAN (TOU).</a:t>
            </a:r>
            <a:endParaRPr kumimoji="0" lang="en-US" sz="1800" b="0" i="0" u="none" strike="noStrike" kern="1200" cap="none" spc="0" normalizeH="0" baseline="0" noProof="0" dirty="0">
              <a:ln>
                <a:noFill/>
              </a:ln>
              <a:solidFill>
                <a:srgbClr val="9D9FA1">
                  <a:lumMod val="75000"/>
                </a:srgbClr>
              </a:solidFill>
              <a:effectLst/>
              <a:uLnTx/>
              <a:uFillTx/>
              <a:latin typeface="Trebuchet MS"/>
              <a:ea typeface="+mn-ea"/>
              <a:cs typeface="+mn-cs"/>
            </a:endParaRPr>
          </a:p>
        </p:txBody>
      </p:sp>
      <p:grpSp>
        <p:nvGrpSpPr>
          <p:cNvPr id="33" name="Group 32">
            <a:extLst>
              <a:ext uri="{FF2B5EF4-FFF2-40B4-BE49-F238E27FC236}">
                <a16:creationId xmlns:a16="http://schemas.microsoft.com/office/drawing/2014/main" id="{45A3C8C7-36CC-4A3E-AEAE-C7D20FD055EF}"/>
              </a:ext>
            </a:extLst>
          </p:cNvPr>
          <p:cNvGrpSpPr/>
          <p:nvPr/>
        </p:nvGrpSpPr>
        <p:grpSpPr>
          <a:xfrm>
            <a:off x="838201" y="3914098"/>
            <a:ext cx="541396" cy="541396"/>
            <a:chOff x="1043492" y="2154617"/>
            <a:chExt cx="541396" cy="541396"/>
          </a:xfrm>
        </p:grpSpPr>
        <p:sp>
          <p:nvSpPr>
            <p:cNvPr id="34" name="Oval 33">
              <a:extLst>
                <a:ext uri="{FF2B5EF4-FFF2-40B4-BE49-F238E27FC236}">
                  <a16:creationId xmlns:a16="http://schemas.microsoft.com/office/drawing/2014/main" id="{B36A2A01-9D96-4A4A-A6ED-BBA8686D3F62}"/>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Checkmark with solid fill">
              <a:extLst>
                <a:ext uri="{FF2B5EF4-FFF2-40B4-BE49-F238E27FC236}">
                  <a16:creationId xmlns:a16="http://schemas.microsoft.com/office/drawing/2014/main" id="{00DEA940-734A-4129-9A85-D07BB263CB2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
        <p:nvSpPr>
          <p:cNvPr id="36" name="Content Placeholder 2">
            <a:extLst>
              <a:ext uri="{FF2B5EF4-FFF2-40B4-BE49-F238E27FC236}">
                <a16:creationId xmlns:a16="http://schemas.microsoft.com/office/drawing/2014/main" id="{5DC94EEE-D434-49EB-AFBF-F35736128161}"/>
              </a:ext>
            </a:extLst>
          </p:cNvPr>
          <p:cNvSpPr txBox="1">
            <a:spLocks/>
          </p:cNvSpPr>
          <p:nvPr/>
        </p:nvSpPr>
        <p:spPr>
          <a:xfrm>
            <a:off x="1635162" y="4369431"/>
            <a:ext cx="9972339" cy="541396"/>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
                <a:srgbClr val="75777A"/>
              </a:buClr>
              <a:buSzPts val="2000"/>
              <a:buFont typeface="Arial" panose="020B0604020202020204" pitchFamily="34" charset="0"/>
              <a:buNone/>
              <a:tabLst/>
              <a:defRPr/>
            </a:pPr>
            <a:r>
              <a:rPr kumimoji="0" lang="fr-FR" sz="1400" b="0" i="0" u="none" strike="noStrike" kern="1200" cap="none" spc="0" normalizeH="0" baseline="0" noProof="0" dirty="0">
                <a:ln>
                  <a:noFill/>
                </a:ln>
                <a:solidFill>
                  <a:srgbClr val="747779"/>
                </a:solidFill>
                <a:effectLst/>
                <a:uLnTx/>
                <a:uFillTx/>
                <a:latin typeface="Trebuchet MS"/>
                <a:ea typeface="+mn-ea"/>
                <a:cs typeface="+mn-cs"/>
              </a:rPr>
              <a:t>Un exemple de VAN TOU est disponible ici</a:t>
            </a:r>
            <a:r>
              <a:rPr kumimoji="0" lang="en-US" sz="1400" b="0" i="0" u="none" strike="noStrike" kern="1200" cap="none" spc="0" normalizeH="0" baseline="0" noProof="0" dirty="0">
                <a:ln>
                  <a:noFill/>
                </a:ln>
                <a:solidFill>
                  <a:srgbClr val="747779"/>
                </a:solidFill>
                <a:effectLst/>
                <a:uLnTx/>
                <a:uFillTx/>
                <a:latin typeface="Trebuchet MS"/>
                <a:ea typeface="+mn-ea"/>
                <a:cs typeface="+mn-cs"/>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r>
              <a:rPr kumimoji="0" lang="en-US" sz="1400" b="0" i="0" u="sng" strike="noStrike" kern="1200" cap="none" spc="0" normalizeH="0" baseline="0" noProof="0" dirty="0">
                <a:ln>
                  <a:noFill/>
                </a:ln>
                <a:solidFill>
                  <a:srgbClr val="747779"/>
                </a:solidFill>
                <a:effectLst/>
                <a:uLnTx/>
                <a:uFillTx/>
                <a:latin typeface="Trebuchet MS"/>
                <a:ea typeface="+mn-ea"/>
                <a:cs typeface="+mn-cs"/>
                <a:hlinkClick r:id="rId6"/>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https://bit.ly/3ciA1kl</a:t>
            </a:r>
            <a:endParaRPr kumimoji="0" lang="en-US" sz="1400" b="0" i="0" u="none" strike="noStrike" kern="1200" cap="none" spc="0" normalizeH="0" baseline="0" noProof="0" dirty="0">
              <a:ln>
                <a:noFill/>
              </a:ln>
              <a:solidFill>
                <a:srgbClr val="747779"/>
              </a:solidFill>
              <a:effectLst/>
              <a:uLnTx/>
              <a:uFillTx/>
              <a:latin typeface="Trebuchet MS"/>
              <a:ea typeface="+mn-ea"/>
              <a:cs typeface="+mn-cs"/>
            </a:endParaRPr>
          </a:p>
        </p:txBody>
      </p:sp>
      <p:sp>
        <p:nvSpPr>
          <p:cNvPr id="41" name="Content Placeholder 2">
            <a:extLst>
              <a:ext uri="{FF2B5EF4-FFF2-40B4-BE49-F238E27FC236}">
                <a16:creationId xmlns:a16="http://schemas.microsoft.com/office/drawing/2014/main" id="{A4DF51F3-F67D-42D6-93C2-5C8C6CCC875E}"/>
              </a:ext>
            </a:extLst>
          </p:cNvPr>
          <p:cNvSpPr txBox="1">
            <a:spLocks/>
          </p:cNvSpPr>
          <p:nvPr/>
        </p:nvSpPr>
        <p:spPr>
          <a:xfrm>
            <a:off x="1635162" y="4859913"/>
            <a:ext cx="9972339" cy="62084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47779"/>
              </a:buClr>
              <a:buSzPts val="2000"/>
              <a:buFont typeface="Arial" panose="020B0604020202020204" pitchFamily="34" charset="0"/>
              <a:buNone/>
              <a:tabLst/>
              <a:defRPr/>
            </a:pP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Continuer à partager les données d'approvisionnement, en utilisant le même formulaire PPMR qu'auparavant</a:t>
            </a:r>
          </a:p>
        </p:txBody>
      </p:sp>
      <p:grpSp>
        <p:nvGrpSpPr>
          <p:cNvPr id="42" name="Group 41">
            <a:extLst>
              <a:ext uri="{FF2B5EF4-FFF2-40B4-BE49-F238E27FC236}">
                <a16:creationId xmlns:a16="http://schemas.microsoft.com/office/drawing/2014/main" id="{721BD657-8BE3-4AF3-9A6C-26AF821268B2}"/>
              </a:ext>
            </a:extLst>
          </p:cNvPr>
          <p:cNvGrpSpPr/>
          <p:nvPr/>
        </p:nvGrpSpPr>
        <p:grpSpPr>
          <a:xfrm>
            <a:off x="838201" y="4859914"/>
            <a:ext cx="541396" cy="541396"/>
            <a:chOff x="1043492" y="2154617"/>
            <a:chExt cx="541396" cy="541396"/>
          </a:xfrm>
        </p:grpSpPr>
        <p:sp>
          <p:nvSpPr>
            <p:cNvPr id="43" name="Oval 42">
              <a:extLst>
                <a:ext uri="{FF2B5EF4-FFF2-40B4-BE49-F238E27FC236}">
                  <a16:creationId xmlns:a16="http://schemas.microsoft.com/office/drawing/2014/main" id="{E61B455B-FE4A-4ABF-8165-A261D31C0EDD}"/>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Checkmark with solid fill">
              <a:extLst>
                <a:ext uri="{FF2B5EF4-FFF2-40B4-BE49-F238E27FC236}">
                  <a16:creationId xmlns:a16="http://schemas.microsoft.com/office/drawing/2014/main" id="{3954D161-F5B2-45BF-B57D-C57A6F533E6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
        <p:nvSpPr>
          <p:cNvPr id="45" name="Content Placeholder 2">
            <a:extLst>
              <a:ext uri="{FF2B5EF4-FFF2-40B4-BE49-F238E27FC236}">
                <a16:creationId xmlns:a16="http://schemas.microsoft.com/office/drawing/2014/main" id="{92827A20-19BB-4B12-8D11-C5178F944C45}"/>
              </a:ext>
            </a:extLst>
          </p:cNvPr>
          <p:cNvSpPr txBox="1">
            <a:spLocks/>
          </p:cNvSpPr>
          <p:nvPr/>
        </p:nvSpPr>
        <p:spPr>
          <a:xfrm>
            <a:off x="1635162" y="5377936"/>
            <a:ext cx="9972339" cy="620847"/>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500"/>
              </a:spcBef>
              <a:spcAft>
                <a:spcPts val="0"/>
              </a:spcAft>
              <a:buClr>
                <a:srgbClr val="75777A"/>
              </a:buClr>
              <a:buSzPts val="2000"/>
              <a:buFont typeface="Arial" panose="020B0604020202020204" pitchFamily="34" charset="0"/>
              <a:buNone/>
              <a:tabLst/>
              <a:defRPr/>
            </a:pPr>
            <a:r>
              <a:rPr kumimoji="0" lang="fr-FR" sz="1400" b="0" i="0" u="none" strike="noStrike" kern="1200" cap="none" spc="0" normalizeH="0" baseline="0" noProof="0" dirty="0">
                <a:ln>
                  <a:noFill/>
                </a:ln>
                <a:solidFill>
                  <a:srgbClr val="747779"/>
                </a:solidFill>
                <a:effectLst/>
                <a:uLnTx/>
                <a:uFillTx/>
                <a:latin typeface="Trebuchet MS"/>
                <a:ea typeface="+mn-ea"/>
                <a:cs typeface="+mn-cs"/>
              </a:rPr>
              <a:t>Remarque : aucun changement de procédure n'est nécessaire en ce qui concerne la manière dont vous partagez les données. Les données que vous soumettez seront automatiquement acheminées vers le VAN pour être analysées dans la plateforme.</a:t>
            </a:r>
            <a:endParaRPr kumimoji="0" lang="en-US" sz="1400" b="0" i="0" u="none" strike="noStrike" kern="1200" cap="none" spc="0" normalizeH="0" baseline="0" noProof="0" dirty="0">
              <a:ln>
                <a:noFill/>
              </a:ln>
              <a:solidFill>
                <a:srgbClr val="747779"/>
              </a:solidFill>
              <a:effectLst/>
              <a:uLnTx/>
              <a:uFillTx/>
              <a:latin typeface="Trebuchet MS"/>
              <a:ea typeface="+mn-ea"/>
              <a:cs typeface="+mn-cs"/>
            </a:endParaRPr>
          </a:p>
        </p:txBody>
      </p:sp>
      <p:sp>
        <p:nvSpPr>
          <p:cNvPr id="46" name="Content Placeholder 2">
            <a:extLst>
              <a:ext uri="{FF2B5EF4-FFF2-40B4-BE49-F238E27FC236}">
                <a16:creationId xmlns:a16="http://schemas.microsoft.com/office/drawing/2014/main" id="{B114C337-7631-40EC-8A2C-C4EDBBECC9E5}"/>
              </a:ext>
            </a:extLst>
          </p:cNvPr>
          <p:cNvSpPr txBox="1">
            <a:spLocks/>
          </p:cNvSpPr>
          <p:nvPr/>
        </p:nvSpPr>
        <p:spPr>
          <a:xfrm>
            <a:off x="1635162" y="5956345"/>
            <a:ext cx="9972339" cy="62084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ts val="2000"/>
              <a:buFont typeface="Arial" panose="020B0604020202020204" pitchFamily="34" charset="0"/>
              <a:buNone/>
              <a:tabLst/>
              <a:defRPr/>
            </a:pPr>
            <a:r>
              <a:rPr kumimoji="0" lang="fr-FR" sz="1800" b="0" i="0" u="none" strike="noStrike" kern="1200" cap="none" spc="0" normalizeH="0" baseline="0" noProof="0" dirty="0">
                <a:ln>
                  <a:noFill/>
                </a:ln>
                <a:solidFill>
                  <a:srgbClr val="9D9FA1">
                    <a:lumMod val="75000"/>
                  </a:srgbClr>
                </a:solidFill>
                <a:effectLst/>
                <a:uLnTx/>
                <a:uFillTx/>
                <a:latin typeface="Trebuchet MS"/>
                <a:ea typeface="+mn-ea"/>
                <a:cs typeface="+mn-cs"/>
              </a:rPr>
              <a:t>Connectez-vous régulièrement au VAN pour utiliser la multitude de données et de fonctionnalités disponibles.</a:t>
            </a:r>
          </a:p>
        </p:txBody>
      </p:sp>
      <p:grpSp>
        <p:nvGrpSpPr>
          <p:cNvPr id="47" name="Group 46">
            <a:extLst>
              <a:ext uri="{FF2B5EF4-FFF2-40B4-BE49-F238E27FC236}">
                <a16:creationId xmlns:a16="http://schemas.microsoft.com/office/drawing/2014/main" id="{E667A4FF-AB03-4756-9D00-7AE66DBDD5EC}"/>
              </a:ext>
            </a:extLst>
          </p:cNvPr>
          <p:cNvGrpSpPr/>
          <p:nvPr/>
        </p:nvGrpSpPr>
        <p:grpSpPr>
          <a:xfrm>
            <a:off x="838201" y="5956346"/>
            <a:ext cx="541396" cy="541396"/>
            <a:chOff x="1043492" y="2154617"/>
            <a:chExt cx="541396" cy="541396"/>
          </a:xfrm>
        </p:grpSpPr>
        <p:sp>
          <p:nvSpPr>
            <p:cNvPr id="48" name="Oval 47">
              <a:extLst>
                <a:ext uri="{FF2B5EF4-FFF2-40B4-BE49-F238E27FC236}">
                  <a16:creationId xmlns:a16="http://schemas.microsoft.com/office/drawing/2014/main" id="{F66C6E05-350A-4613-A470-C8BC61EB0287}"/>
                </a:ext>
              </a:extLst>
            </p:cNvPr>
            <p:cNvSpPr/>
            <p:nvPr/>
          </p:nvSpPr>
          <p:spPr>
            <a:xfrm>
              <a:off x="1043492" y="2154617"/>
              <a:ext cx="541396" cy="5413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Checkmark with solid fill">
              <a:extLst>
                <a:ext uri="{FF2B5EF4-FFF2-40B4-BE49-F238E27FC236}">
                  <a16:creationId xmlns:a16="http://schemas.microsoft.com/office/drawing/2014/main" id="{E23D5383-FFDE-45A7-B4C0-4DBFCFB7FF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990" y="2260115"/>
              <a:ext cx="330399" cy="330399"/>
            </a:xfrm>
            <a:prstGeom prst="rect">
              <a:avLst/>
            </a:prstGeom>
          </p:spPr>
        </p:pic>
      </p:grpSp>
    </p:spTree>
    <p:extLst>
      <p:ext uri="{BB962C8B-B14F-4D97-AF65-F5344CB8AC3E}">
        <p14:creationId xmlns:p14="http://schemas.microsoft.com/office/powerpoint/2010/main" val="45349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CAA5A6-4F35-4A08-AB99-389EE3D4100B}"/>
              </a:ext>
            </a:extLst>
          </p:cNvPr>
          <p:cNvSpPr txBox="1"/>
          <p:nvPr/>
        </p:nvSpPr>
        <p:spPr>
          <a:xfrm>
            <a:off x="508000" y="1930400"/>
            <a:ext cx="32258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dirty="0">
                <a:ln>
                  <a:noFill/>
                </a:ln>
                <a:solidFill>
                  <a:srgbClr val="0067AB"/>
                </a:solidFill>
                <a:effectLst/>
                <a:uLnTx/>
                <a:uFillTx/>
                <a:latin typeface="Trebuchet MS"/>
                <a:ea typeface="Open Sans"/>
                <a:cs typeface="Open Sans"/>
                <a:sym typeface="Open Sans"/>
              </a:rPr>
              <a:t>Pour plus d’informations</a:t>
            </a:r>
            <a:endParaRPr kumimoji="0" lang="fr-FR" sz="1600" b="0" i="0" u="none" strike="noStrike" kern="1200" cap="none" spc="0" normalizeH="0" baseline="0" dirty="0">
              <a:ln>
                <a:noFill/>
              </a:ln>
              <a:solidFill>
                <a:srgbClr val="0067AB"/>
              </a:solidFill>
              <a:effectLst/>
              <a:uLnTx/>
              <a:uFillTx/>
              <a:latin typeface="Trebuchet MS"/>
              <a:ea typeface="Arial"/>
              <a:cs typeface="Arial"/>
              <a:sym typeface="Arial"/>
            </a:endParaRPr>
          </a:p>
        </p:txBody>
      </p:sp>
      <p:sp>
        <p:nvSpPr>
          <p:cNvPr id="7" name="TextBox 6">
            <a:extLst>
              <a:ext uri="{FF2B5EF4-FFF2-40B4-BE49-F238E27FC236}">
                <a16:creationId xmlns:a16="http://schemas.microsoft.com/office/drawing/2014/main" id="{5E7FD6AA-70A3-4CCD-8AC5-F7800FE04802}"/>
              </a:ext>
            </a:extLst>
          </p:cNvPr>
          <p:cNvSpPr txBox="1"/>
          <p:nvPr/>
        </p:nvSpPr>
        <p:spPr>
          <a:xfrm>
            <a:off x="4471988" y="2095087"/>
            <a:ext cx="7440611" cy="1557349"/>
          </a:xfrm>
          <a:prstGeom prst="rect">
            <a:avLst/>
          </a:prstGeom>
          <a:noFill/>
        </p:spPr>
        <p:txBody>
          <a:bodyPr wrap="square">
            <a:spAutoFit/>
          </a:bodyPr>
          <a:lstStyle/>
          <a:p>
            <a:pPr marL="0" lvl="0" indent="0" algn="l" rtl="0">
              <a:lnSpc>
                <a:spcPct val="100000"/>
              </a:lnSpc>
              <a:spcBef>
                <a:spcPts val="0"/>
              </a:spcBef>
              <a:spcAft>
                <a:spcPts val="0"/>
              </a:spcAft>
              <a:buClr>
                <a:schemeClr val="lt1"/>
              </a:buClr>
              <a:buSzPts val="2000"/>
              <a:buNone/>
            </a:pPr>
            <a:r>
              <a:rPr lang="en-US" b="1" dirty="0">
                <a:solidFill>
                  <a:schemeClr val="accent4"/>
                </a:solidFill>
                <a:latin typeface="+mj-lt"/>
                <a:ea typeface="Open Sans"/>
                <a:cs typeface="Open Sans"/>
                <a:sym typeface="Open Sans"/>
              </a:rPr>
              <a:t>Greg Davidson</a:t>
            </a:r>
            <a:r>
              <a:rPr lang="en-US" dirty="0">
                <a:solidFill>
                  <a:schemeClr val="accent4"/>
                </a:solidFill>
                <a:latin typeface="+mj-lt"/>
                <a:ea typeface="Open Sans"/>
                <a:cs typeface="Open Sans"/>
                <a:sym typeface="Open Sans"/>
              </a:rPr>
              <a:t>, Supply Chain Officer:</a:t>
            </a:r>
            <a:r>
              <a:rPr lang="en-US" dirty="0">
                <a:solidFill>
                  <a:schemeClr val="accent4"/>
                </a:solidFill>
                <a:latin typeface="+mj-lt"/>
              </a:rPr>
              <a:t> </a:t>
            </a:r>
            <a:r>
              <a:rPr lang="en-US" u="sng" dirty="0">
                <a:solidFill>
                  <a:schemeClr val="accent4"/>
                </a:solidFill>
                <a:latin typeface="+mj-lt"/>
                <a:ea typeface="Open Sans"/>
                <a:cs typeface="Open Sans"/>
                <a:sym typeface="Open Sans"/>
                <a:hlinkClick r:id="rId3"/>
              </a:rPr>
              <a:t>gdavidson@rhsupplies.org</a:t>
            </a:r>
            <a:r>
              <a:rPr lang="en-US" u="sng" dirty="0">
                <a:solidFill>
                  <a:schemeClr val="accent4"/>
                </a:solidFill>
                <a:latin typeface="+mj-lt"/>
                <a:ea typeface="Open Sans"/>
                <a:cs typeface="Open Sans"/>
                <a:sym typeface="Open Sans"/>
              </a:rPr>
              <a:t> </a:t>
            </a:r>
            <a:r>
              <a:rPr lang="en-US" dirty="0">
                <a:solidFill>
                  <a:schemeClr val="accent4"/>
                </a:solidFill>
                <a:latin typeface="+mj-lt"/>
                <a:ea typeface="Open Sans"/>
                <a:cs typeface="Open Sans"/>
                <a:sym typeface="Open Sans"/>
              </a:rPr>
              <a:t> </a:t>
            </a:r>
            <a:endParaRPr lang="en-US" dirty="0">
              <a:solidFill>
                <a:schemeClr val="accent4"/>
              </a:solidFill>
              <a:latin typeface="+mj-lt"/>
            </a:endParaRPr>
          </a:p>
          <a:p>
            <a:pPr marL="0" lvl="0" indent="0" algn="l" rtl="0">
              <a:lnSpc>
                <a:spcPct val="100000"/>
              </a:lnSpc>
              <a:spcBef>
                <a:spcPts val="1000"/>
              </a:spcBef>
              <a:spcAft>
                <a:spcPts val="0"/>
              </a:spcAft>
              <a:buClr>
                <a:schemeClr val="lt2"/>
              </a:buClr>
              <a:buSzPts val="2000"/>
              <a:buNone/>
            </a:pPr>
            <a:r>
              <a:rPr lang="en-US" b="1" dirty="0">
                <a:solidFill>
                  <a:schemeClr val="accent4"/>
                </a:solidFill>
                <a:latin typeface="+mj-lt"/>
                <a:ea typeface="Open Sans"/>
                <a:cs typeface="Open Sans"/>
                <a:sym typeface="Open Sans"/>
              </a:rPr>
              <a:t>VAN Factsheet -</a:t>
            </a:r>
            <a:r>
              <a:rPr lang="en-US" dirty="0">
                <a:solidFill>
                  <a:schemeClr val="accent4"/>
                </a:solidFill>
                <a:latin typeface="+mj-lt"/>
                <a:ea typeface="Open Sans"/>
                <a:cs typeface="Open Sans"/>
                <a:sym typeface="Open Sans"/>
              </a:rPr>
              <a:t> PPMR Transition: </a:t>
            </a:r>
            <a:r>
              <a:rPr lang="en-US" dirty="0">
                <a:solidFill>
                  <a:schemeClr val="accent4"/>
                </a:solidFill>
                <a:latin typeface="+mj-lt"/>
                <a:ea typeface="Open Sans"/>
                <a:cs typeface="Open Sans"/>
                <a:sym typeface="Open Sans"/>
                <a:hlinkClick r:id="rId4"/>
              </a:rPr>
              <a:t>https://bit.ly/3cC2sd9</a:t>
            </a:r>
            <a:r>
              <a:rPr lang="en-US" dirty="0">
                <a:solidFill>
                  <a:schemeClr val="accent4"/>
                </a:solidFill>
                <a:latin typeface="+mj-lt"/>
                <a:ea typeface="Open Sans"/>
                <a:cs typeface="Open Sans"/>
                <a:sym typeface="Open Sans"/>
              </a:rPr>
              <a:t> </a:t>
            </a:r>
          </a:p>
          <a:p>
            <a:pPr marL="0" lvl="0" indent="0" algn="l" rtl="0">
              <a:lnSpc>
                <a:spcPct val="100000"/>
              </a:lnSpc>
              <a:spcBef>
                <a:spcPts val="1000"/>
              </a:spcBef>
              <a:spcAft>
                <a:spcPts val="0"/>
              </a:spcAft>
              <a:buClr>
                <a:schemeClr val="lt2"/>
              </a:buClr>
              <a:buSzPts val="2000"/>
              <a:buNone/>
            </a:pPr>
            <a:r>
              <a:rPr lang="en-US" b="1" dirty="0">
                <a:solidFill>
                  <a:schemeClr val="accent4"/>
                </a:solidFill>
                <a:latin typeface="+mj-lt"/>
                <a:ea typeface="Open Sans"/>
                <a:cs typeface="Open Sans"/>
                <a:sym typeface="Open Sans"/>
              </a:rPr>
              <a:t>RHSC Global FP VAN – </a:t>
            </a:r>
            <a:r>
              <a:rPr lang="en-US" dirty="0">
                <a:solidFill>
                  <a:schemeClr val="accent4"/>
                </a:solidFill>
                <a:latin typeface="+mj-lt"/>
                <a:ea typeface="Open Sans"/>
                <a:cs typeface="Open Sans"/>
                <a:sym typeface="Open Sans"/>
              </a:rPr>
              <a:t>site web: </a:t>
            </a:r>
            <a:r>
              <a:rPr lang="en-US" u="sng" dirty="0">
                <a:solidFill>
                  <a:schemeClr val="accent4"/>
                </a:solidFill>
                <a:latin typeface="+mj-lt"/>
                <a:ea typeface="Open Sans"/>
                <a:cs typeface="Open Sans"/>
                <a:sym typeface="Open Sans"/>
                <a:hlinkClick r:id="rId5"/>
              </a:rPr>
              <a:t>https://www.rhsupplies.org/gfpvan</a:t>
            </a:r>
            <a:r>
              <a:rPr lang="en-US" u="sng" dirty="0">
                <a:solidFill>
                  <a:schemeClr val="accent4"/>
                </a:solidFill>
                <a:latin typeface="+mj-lt"/>
                <a:ea typeface="Open Sans"/>
                <a:cs typeface="Open Sans"/>
                <a:sym typeface="Open Sans"/>
              </a:rPr>
              <a:t> </a:t>
            </a:r>
            <a:endParaRPr lang="en-US" dirty="0">
              <a:solidFill>
                <a:schemeClr val="accent4"/>
              </a:solidFill>
              <a:latin typeface="+mj-lt"/>
              <a:ea typeface="Open Sans"/>
              <a:cs typeface="Open Sans"/>
              <a:sym typeface="Open Sans"/>
            </a:endParaRPr>
          </a:p>
          <a:p>
            <a:pPr marL="0" lvl="0" indent="0" algn="l" rtl="0">
              <a:lnSpc>
                <a:spcPct val="90000"/>
              </a:lnSpc>
              <a:spcBef>
                <a:spcPts val="1000"/>
              </a:spcBef>
              <a:spcAft>
                <a:spcPts val="0"/>
              </a:spcAft>
              <a:buClr>
                <a:srgbClr val="747779"/>
              </a:buClr>
              <a:buSzPts val="2000"/>
              <a:buNone/>
            </a:pPr>
            <a:endParaRPr lang="en-US" dirty="0">
              <a:solidFill>
                <a:schemeClr val="accent4"/>
              </a:solidFill>
              <a:latin typeface="+mj-lt"/>
              <a:ea typeface="Open Sans"/>
              <a:cs typeface="Open Sans"/>
              <a:sym typeface="Open Sans"/>
            </a:endParaRPr>
          </a:p>
        </p:txBody>
      </p:sp>
      <p:pic>
        <p:nvPicPr>
          <p:cNvPr id="8" name="Google Shape;452;p23">
            <a:extLst>
              <a:ext uri="{FF2B5EF4-FFF2-40B4-BE49-F238E27FC236}">
                <a16:creationId xmlns:a16="http://schemas.microsoft.com/office/drawing/2014/main" id="{2980DFF9-B70C-43D9-B088-03E324002056}"/>
              </a:ext>
            </a:extLst>
          </p:cNvPr>
          <p:cNvPicPr preferRelativeResize="0"/>
          <p:nvPr/>
        </p:nvPicPr>
        <p:blipFill rotWithShape="1">
          <a:blip r:embed="rId6">
            <a:alphaModFix/>
          </a:blip>
          <a:srcRect/>
          <a:stretch/>
        </p:blipFill>
        <p:spPr>
          <a:xfrm>
            <a:off x="7136186" y="4105600"/>
            <a:ext cx="1095940" cy="697749"/>
          </a:xfrm>
          <a:prstGeom prst="rect">
            <a:avLst/>
          </a:prstGeom>
          <a:noFill/>
          <a:ln>
            <a:noFill/>
          </a:ln>
        </p:spPr>
      </p:pic>
      <p:pic>
        <p:nvPicPr>
          <p:cNvPr id="9" name="Content Placeholder 9" descr="Graphical user interface, text&#10;&#10;Description automatically generated">
            <a:extLst>
              <a:ext uri="{FF2B5EF4-FFF2-40B4-BE49-F238E27FC236}">
                <a16:creationId xmlns:a16="http://schemas.microsoft.com/office/drawing/2014/main" id="{6EF2F115-F6D6-475D-91DC-573D465321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3800" y="3941679"/>
            <a:ext cx="3315452" cy="893348"/>
          </a:xfrm>
          <a:prstGeom prst="rect">
            <a:avLst/>
          </a:prstGeom>
        </p:spPr>
      </p:pic>
      <p:pic>
        <p:nvPicPr>
          <p:cNvPr id="11" name="Graphic 10" descr="Call center outline">
            <a:extLst>
              <a:ext uri="{FF2B5EF4-FFF2-40B4-BE49-F238E27FC236}">
                <a16:creationId xmlns:a16="http://schemas.microsoft.com/office/drawing/2014/main" id="{4A078B7D-19D5-46B9-85CE-27F2583048B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43207" y="2095087"/>
            <a:ext cx="374561" cy="374561"/>
          </a:xfrm>
          <a:prstGeom prst="rect">
            <a:avLst/>
          </a:prstGeom>
        </p:spPr>
      </p:pic>
      <p:pic>
        <p:nvPicPr>
          <p:cNvPr id="14" name="Graphic 13" descr="Document outline">
            <a:extLst>
              <a:ext uri="{FF2B5EF4-FFF2-40B4-BE49-F238E27FC236}">
                <a16:creationId xmlns:a16="http://schemas.microsoft.com/office/drawing/2014/main" id="{7082936A-6A2F-4C4D-B390-16142C479B3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67671" y="2530564"/>
            <a:ext cx="325635" cy="325635"/>
          </a:xfrm>
          <a:prstGeom prst="rect">
            <a:avLst/>
          </a:prstGeom>
        </p:spPr>
      </p:pic>
      <p:pic>
        <p:nvPicPr>
          <p:cNvPr id="16" name="Graphic 15" descr="Web design outline">
            <a:extLst>
              <a:ext uri="{FF2B5EF4-FFF2-40B4-BE49-F238E27FC236}">
                <a16:creationId xmlns:a16="http://schemas.microsoft.com/office/drawing/2014/main" id="{C0F75EEB-ABC0-4653-9649-FE3FCE577F5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95568" y="2944975"/>
            <a:ext cx="297738" cy="297738"/>
          </a:xfrm>
          <a:prstGeom prst="rect">
            <a:avLst/>
          </a:prstGeom>
        </p:spPr>
      </p:pic>
    </p:spTree>
    <p:extLst>
      <p:ext uri="{BB962C8B-B14F-4D97-AF65-F5344CB8AC3E}">
        <p14:creationId xmlns:p14="http://schemas.microsoft.com/office/powerpoint/2010/main" val="257696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Content Placeholder 39" descr="A map of the world&#10;&#10;Description automatically generated with medium confidence">
            <a:extLst>
              <a:ext uri="{FF2B5EF4-FFF2-40B4-BE49-F238E27FC236}">
                <a16:creationId xmlns:a16="http://schemas.microsoft.com/office/drawing/2014/main" id="{7BF8DF4E-8202-4117-BA55-C7CFC39D7AFE}"/>
              </a:ext>
            </a:extLst>
          </p:cNvPr>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t="11006" r="32162" b="17373"/>
          <a:stretch/>
        </p:blipFill>
        <p:spPr>
          <a:xfrm>
            <a:off x="2749683" y="0"/>
            <a:ext cx="9442317" cy="6857991"/>
          </a:xfrm>
        </p:spPr>
      </p:pic>
      <p:sp>
        <p:nvSpPr>
          <p:cNvPr id="2" name="Title 1"/>
          <p:cNvSpPr>
            <a:spLocks noGrp="1"/>
          </p:cNvSpPr>
          <p:nvPr>
            <p:ph type="title"/>
          </p:nvPr>
        </p:nvSpPr>
        <p:spPr>
          <a:xfrm>
            <a:off x="838200" y="894539"/>
            <a:ext cx="4448818" cy="1365694"/>
          </a:xfrm>
        </p:spPr>
        <p:txBody>
          <a:bodyPr/>
          <a:lstStyle/>
          <a:p>
            <a:r>
              <a:rPr lang="fr-FR" dirty="0">
                <a:solidFill>
                  <a:srgbClr val="0067AB"/>
                </a:solidFill>
                <a:latin typeface="Trebuchet MS"/>
              </a:rPr>
              <a:t>Le réseau mondial de visibilité et d'analyse de la planification familiale (GFPVAN) et les pays</a:t>
            </a:r>
            <a:endParaRPr lang="en-US" dirty="0"/>
          </a:p>
        </p:txBody>
      </p:sp>
      <p:grpSp>
        <p:nvGrpSpPr>
          <p:cNvPr id="58" name="Group 57">
            <a:extLst>
              <a:ext uri="{FF2B5EF4-FFF2-40B4-BE49-F238E27FC236}">
                <a16:creationId xmlns:a16="http://schemas.microsoft.com/office/drawing/2014/main" id="{F78E9C8F-796D-4013-BE6C-569F47985BC3}"/>
              </a:ext>
            </a:extLst>
          </p:cNvPr>
          <p:cNvGrpSpPr/>
          <p:nvPr/>
        </p:nvGrpSpPr>
        <p:grpSpPr>
          <a:xfrm>
            <a:off x="748148" y="4061731"/>
            <a:ext cx="10821897" cy="1901730"/>
            <a:chOff x="771198" y="4422870"/>
            <a:chExt cx="10821897" cy="1901730"/>
          </a:xfrm>
        </p:grpSpPr>
        <p:sp>
          <p:nvSpPr>
            <p:cNvPr id="45" name="Oval 44">
              <a:extLst>
                <a:ext uri="{FF2B5EF4-FFF2-40B4-BE49-F238E27FC236}">
                  <a16:creationId xmlns:a16="http://schemas.microsoft.com/office/drawing/2014/main" id="{08494652-F9D9-4858-85DA-E17BAA5BE106}"/>
                </a:ext>
              </a:extLst>
            </p:cNvPr>
            <p:cNvSpPr/>
            <p:nvPr/>
          </p:nvSpPr>
          <p:spPr>
            <a:xfrm>
              <a:off x="3974757"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rane outline">
              <a:extLst>
                <a:ext uri="{FF2B5EF4-FFF2-40B4-BE49-F238E27FC236}">
                  <a16:creationId xmlns:a16="http://schemas.microsoft.com/office/drawing/2014/main" id="{A6EE1FE1-2E09-4587-B9EC-6E7D128FB6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1358" y="5284611"/>
              <a:ext cx="914400" cy="914400"/>
            </a:xfrm>
            <a:prstGeom prst="rect">
              <a:avLst/>
            </a:prstGeom>
          </p:spPr>
        </p:pic>
        <p:sp>
          <p:nvSpPr>
            <p:cNvPr id="28" name="Oval 27">
              <a:extLst>
                <a:ext uri="{FF2B5EF4-FFF2-40B4-BE49-F238E27FC236}">
                  <a16:creationId xmlns:a16="http://schemas.microsoft.com/office/drawing/2014/main" id="{D0999D5A-E64A-4493-A7E6-49D3532A55CC}"/>
                </a:ext>
              </a:extLst>
            </p:cNvPr>
            <p:cNvSpPr/>
            <p:nvPr/>
          </p:nvSpPr>
          <p:spPr>
            <a:xfrm>
              <a:off x="2400017"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B92D9D8-CD45-4059-851D-DCEA1A8F0FC2}"/>
                </a:ext>
              </a:extLst>
            </p:cNvPr>
            <p:cNvCxnSpPr/>
            <p:nvPr/>
          </p:nvCxnSpPr>
          <p:spPr>
            <a:xfrm>
              <a:off x="851647" y="4958901"/>
              <a:ext cx="10488706"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AD689D6-E674-471F-91B9-81869DE5BBD6}"/>
                </a:ext>
              </a:extLst>
            </p:cNvPr>
            <p:cNvSpPr/>
            <p:nvPr/>
          </p:nvSpPr>
          <p:spPr>
            <a:xfrm>
              <a:off x="825276"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Factory outline">
              <a:extLst>
                <a:ext uri="{FF2B5EF4-FFF2-40B4-BE49-F238E27FC236}">
                  <a16:creationId xmlns:a16="http://schemas.microsoft.com/office/drawing/2014/main" id="{4896B45A-782C-4920-A07D-F671015AFBC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4120" y="5257800"/>
              <a:ext cx="914400" cy="914400"/>
            </a:xfrm>
            <a:prstGeom prst="rect">
              <a:avLst/>
            </a:prstGeom>
          </p:spPr>
        </p:pic>
        <p:sp>
          <p:nvSpPr>
            <p:cNvPr id="46" name="Oval 45">
              <a:extLst>
                <a:ext uri="{FF2B5EF4-FFF2-40B4-BE49-F238E27FC236}">
                  <a16:creationId xmlns:a16="http://schemas.microsoft.com/office/drawing/2014/main" id="{EFBE3B69-6AAA-4119-A595-03F869026F5A}"/>
                </a:ext>
              </a:extLst>
            </p:cNvPr>
            <p:cNvSpPr/>
            <p:nvPr/>
          </p:nvSpPr>
          <p:spPr>
            <a:xfrm>
              <a:off x="5549497"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47" name="Oval 46">
              <a:extLst>
                <a:ext uri="{FF2B5EF4-FFF2-40B4-BE49-F238E27FC236}">
                  <a16:creationId xmlns:a16="http://schemas.microsoft.com/office/drawing/2014/main" id="{69B06C82-9C82-4EA2-968C-4B008B46D28E}"/>
                </a:ext>
              </a:extLst>
            </p:cNvPr>
            <p:cNvSpPr/>
            <p:nvPr/>
          </p:nvSpPr>
          <p:spPr>
            <a:xfrm>
              <a:off x="7124237"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36CB34A-EC60-4C2A-A52A-9C01EBFE0A09}"/>
                </a:ext>
              </a:extLst>
            </p:cNvPr>
            <p:cNvSpPr/>
            <p:nvPr/>
          </p:nvSpPr>
          <p:spPr>
            <a:xfrm>
              <a:off x="8698977"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17B078A-CCDB-4C6D-9BFC-0A65E7F811C0}"/>
                </a:ext>
              </a:extLst>
            </p:cNvPr>
            <p:cNvSpPr/>
            <p:nvPr/>
          </p:nvSpPr>
          <p:spPr>
            <a:xfrm>
              <a:off x="10273719" y="5105400"/>
              <a:ext cx="1219200" cy="1219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Freight outline">
              <a:extLst>
                <a:ext uri="{FF2B5EF4-FFF2-40B4-BE49-F238E27FC236}">
                  <a16:creationId xmlns:a16="http://schemas.microsoft.com/office/drawing/2014/main" id="{261E35B1-C793-4045-8A55-4BD9D72A8B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0243" y="5284642"/>
              <a:ext cx="914400" cy="914400"/>
            </a:xfrm>
            <a:prstGeom prst="rect">
              <a:avLst/>
            </a:prstGeom>
          </p:spPr>
        </p:pic>
        <p:pic>
          <p:nvPicPr>
            <p:cNvPr id="22" name="Graphic 21" descr="Store outline">
              <a:extLst>
                <a:ext uri="{FF2B5EF4-FFF2-40B4-BE49-F238E27FC236}">
                  <a16:creationId xmlns:a16="http://schemas.microsoft.com/office/drawing/2014/main" id="{FF798BBB-D2D1-4692-83E6-7A8401BBB4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8019" y="5268136"/>
              <a:ext cx="914400" cy="914400"/>
            </a:xfrm>
            <a:prstGeom prst="rect">
              <a:avLst/>
            </a:prstGeom>
          </p:spPr>
        </p:pic>
        <p:pic>
          <p:nvPicPr>
            <p:cNvPr id="20" name="Graphic 19" descr="Warehouse outline">
              <a:extLst>
                <a:ext uri="{FF2B5EF4-FFF2-40B4-BE49-F238E27FC236}">
                  <a16:creationId xmlns:a16="http://schemas.microsoft.com/office/drawing/2014/main" id="{1479CDB0-A0FC-4219-A23D-221D19B1BF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276637" y="5219027"/>
              <a:ext cx="914400" cy="914400"/>
            </a:xfrm>
            <a:prstGeom prst="rect">
              <a:avLst/>
            </a:prstGeom>
          </p:spPr>
        </p:pic>
        <p:pic>
          <p:nvPicPr>
            <p:cNvPr id="24" name="Graphic 23" descr="Hospital outline">
              <a:extLst>
                <a:ext uri="{FF2B5EF4-FFF2-40B4-BE49-F238E27FC236}">
                  <a16:creationId xmlns:a16="http://schemas.microsoft.com/office/drawing/2014/main" id="{A6D9E4A0-A5E2-46AF-A0DD-505705EF317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60778" y="5268136"/>
              <a:ext cx="914400" cy="914400"/>
            </a:xfrm>
            <a:prstGeom prst="rect">
              <a:avLst/>
            </a:prstGeom>
          </p:spPr>
        </p:pic>
        <p:pic>
          <p:nvPicPr>
            <p:cNvPr id="26" name="Graphic 25" descr="Woman with baby outline">
              <a:extLst>
                <a:ext uri="{FF2B5EF4-FFF2-40B4-BE49-F238E27FC236}">
                  <a16:creationId xmlns:a16="http://schemas.microsoft.com/office/drawing/2014/main" id="{126E51D1-D71F-4CF6-9724-A16AF23AFF8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58284" y="5257800"/>
              <a:ext cx="914400" cy="914400"/>
            </a:xfrm>
            <a:prstGeom prst="rect">
              <a:avLst/>
            </a:prstGeom>
          </p:spPr>
        </p:pic>
        <p:sp>
          <p:nvSpPr>
            <p:cNvPr id="51" name="Content Placeholder 5">
              <a:extLst>
                <a:ext uri="{FF2B5EF4-FFF2-40B4-BE49-F238E27FC236}">
                  <a16:creationId xmlns:a16="http://schemas.microsoft.com/office/drawing/2014/main" id="{01181AC5-5894-4A6D-9284-900D695B4FC3}"/>
                </a:ext>
              </a:extLst>
            </p:cNvPr>
            <p:cNvSpPr txBox="1">
              <a:spLocks/>
            </p:cNvSpPr>
            <p:nvPr/>
          </p:nvSpPr>
          <p:spPr>
            <a:xfrm>
              <a:off x="771198" y="4422870"/>
              <a:ext cx="1419552" cy="41450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FABRICANTS ET FOURNISSEURS</a:t>
              </a:r>
            </a:p>
          </p:txBody>
        </p:sp>
        <p:sp>
          <p:nvSpPr>
            <p:cNvPr id="52" name="Content Placeholder 5">
              <a:extLst>
                <a:ext uri="{FF2B5EF4-FFF2-40B4-BE49-F238E27FC236}">
                  <a16:creationId xmlns:a16="http://schemas.microsoft.com/office/drawing/2014/main" id="{8BAD4E1A-657A-450B-989D-1912C5F1D569}"/>
                </a:ext>
              </a:extLst>
            </p:cNvPr>
            <p:cNvSpPr txBox="1">
              <a:spLocks/>
            </p:cNvSpPr>
            <p:nvPr/>
          </p:nvSpPr>
          <p:spPr>
            <a:xfrm>
              <a:off x="2299841" y="4422870"/>
              <a:ext cx="1419552"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TRANSPORTEURS</a:t>
              </a:r>
            </a:p>
          </p:txBody>
        </p:sp>
        <p:sp>
          <p:nvSpPr>
            <p:cNvPr id="53" name="Content Placeholder 5">
              <a:extLst>
                <a:ext uri="{FF2B5EF4-FFF2-40B4-BE49-F238E27FC236}">
                  <a16:creationId xmlns:a16="http://schemas.microsoft.com/office/drawing/2014/main" id="{7DE1ED3B-E1BB-4923-9390-8BC0DF2C9ABF}"/>
                </a:ext>
              </a:extLst>
            </p:cNvPr>
            <p:cNvSpPr txBox="1">
              <a:spLocks/>
            </p:cNvSpPr>
            <p:nvPr/>
          </p:nvSpPr>
          <p:spPr>
            <a:xfrm>
              <a:off x="3890516" y="4422870"/>
              <a:ext cx="1419552"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PORTS ET DOUANES</a:t>
              </a:r>
            </a:p>
          </p:txBody>
        </p:sp>
        <p:sp>
          <p:nvSpPr>
            <p:cNvPr id="54" name="Content Placeholder 5">
              <a:extLst>
                <a:ext uri="{FF2B5EF4-FFF2-40B4-BE49-F238E27FC236}">
                  <a16:creationId xmlns:a16="http://schemas.microsoft.com/office/drawing/2014/main" id="{991B5C54-580F-4546-A174-26A51983ABB7}"/>
                </a:ext>
              </a:extLst>
            </p:cNvPr>
            <p:cNvSpPr txBox="1">
              <a:spLocks/>
            </p:cNvSpPr>
            <p:nvPr/>
          </p:nvSpPr>
          <p:spPr>
            <a:xfrm>
              <a:off x="5325040" y="4422870"/>
              <a:ext cx="1647450"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MAGASIN CENTRAL MÉDICAL</a:t>
              </a:r>
            </a:p>
          </p:txBody>
        </p:sp>
        <p:sp>
          <p:nvSpPr>
            <p:cNvPr id="55" name="Content Placeholder 5">
              <a:extLst>
                <a:ext uri="{FF2B5EF4-FFF2-40B4-BE49-F238E27FC236}">
                  <a16:creationId xmlns:a16="http://schemas.microsoft.com/office/drawing/2014/main" id="{8A179D44-0CD3-4FF4-AAF8-2964DEA1B131}"/>
                </a:ext>
              </a:extLst>
            </p:cNvPr>
            <p:cNvSpPr txBox="1">
              <a:spLocks/>
            </p:cNvSpPr>
            <p:nvPr/>
          </p:nvSpPr>
          <p:spPr>
            <a:xfrm>
              <a:off x="7028313" y="4422870"/>
              <a:ext cx="1419552"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ENTREPÔT RÉGIONAL</a:t>
              </a:r>
            </a:p>
          </p:txBody>
        </p:sp>
        <p:sp>
          <p:nvSpPr>
            <p:cNvPr id="56" name="Content Placeholder 5">
              <a:extLst>
                <a:ext uri="{FF2B5EF4-FFF2-40B4-BE49-F238E27FC236}">
                  <a16:creationId xmlns:a16="http://schemas.microsoft.com/office/drawing/2014/main" id="{F3775887-FFEA-46D5-87BF-9A9A17A84978}"/>
                </a:ext>
              </a:extLst>
            </p:cNvPr>
            <p:cNvSpPr txBox="1">
              <a:spLocks/>
            </p:cNvSpPr>
            <p:nvPr/>
          </p:nvSpPr>
          <p:spPr>
            <a:xfrm>
              <a:off x="8328595" y="4422870"/>
              <a:ext cx="1978766"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050" b="1" dirty="0">
                  <a:solidFill>
                    <a:schemeClr val="accent1"/>
                  </a:solidFill>
                </a:rPr>
                <a:t>ÉTABLISSEMENT DE SANTÉ / CLINIQUE HOSPITAL</a:t>
              </a:r>
            </a:p>
          </p:txBody>
        </p:sp>
        <p:sp>
          <p:nvSpPr>
            <p:cNvPr id="57" name="Content Placeholder 5">
              <a:extLst>
                <a:ext uri="{FF2B5EF4-FFF2-40B4-BE49-F238E27FC236}">
                  <a16:creationId xmlns:a16="http://schemas.microsoft.com/office/drawing/2014/main" id="{689AB852-77CB-48ED-ADDD-3D590B6C2D69}"/>
                </a:ext>
              </a:extLst>
            </p:cNvPr>
            <p:cNvSpPr txBox="1">
              <a:spLocks/>
            </p:cNvSpPr>
            <p:nvPr/>
          </p:nvSpPr>
          <p:spPr>
            <a:xfrm>
              <a:off x="10173543" y="4422870"/>
              <a:ext cx="1419552" cy="414504"/>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050" b="1" dirty="0">
                  <a:solidFill>
                    <a:schemeClr val="accent1"/>
                  </a:solidFill>
                </a:rPr>
                <a:t>CLIENT</a:t>
              </a:r>
            </a:p>
          </p:txBody>
        </p:sp>
      </p:grpSp>
      <p:sp>
        <p:nvSpPr>
          <p:cNvPr id="61" name="Oval 60">
            <a:extLst>
              <a:ext uri="{FF2B5EF4-FFF2-40B4-BE49-F238E27FC236}">
                <a16:creationId xmlns:a16="http://schemas.microsoft.com/office/drawing/2014/main" id="{51826100-5006-4915-A6E3-75AC8B92DD11}"/>
              </a:ext>
            </a:extLst>
          </p:cNvPr>
          <p:cNvSpPr/>
          <p:nvPr/>
        </p:nvSpPr>
        <p:spPr>
          <a:xfrm>
            <a:off x="5308463" y="1400358"/>
            <a:ext cx="1634504" cy="1634504"/>
          </a:xfrm>
          <a:prstGeom prst="ellipse">
            <a:avLst/>
          </a:prstGeom>
          <a:solidFill>
            <a:schemeClr val="bg2"/>
          </a:solidFill>
          <a:ln w="28575">
            <a:no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oogle Shape;279;p4">
            <a:extLst>
              <a:ext uri="{FF2B5EF4-FFF2-40B4-BE49-F238E27FC236}">
                <a16:creationId xmlns:a16="http://schemas.microsoft.com/office/drawing/2014/main" id="{5C832D12-DD51-4C29-BFEF-E7E2A79F98FA}"/>
              </a:ext>
            </a:extLst>
          </p:cNvPr>
          <p:cNvPicPr preferRelativeResize="0"/>
          <p:nvPr/>
        </p:nvPicPr>
        <p:blipFill rotWithShape="1">
          <a:blip r:embed="rId18">
            <a:alphaModFix/>
          </a:blip>
          <a:srcRect/>
          <a:stretch/>
        </p:blipFill>
        <p:spPr>
          <a:xfrm>
            <a:off x="5509735" y="1920430"/>
            <a:ext cx="1252624" cy="797504"/>
          </a:xfrm>
          <a:prstGeom prst="rect">
            <a:avLst/>
          </a:prstGeom>
          <a:noFill/>
          <a:ln>
            <a:noFill/>
          </a:ln>
        </p:spPr>
      </p:pic>
      <p:cxnSp>
        <p:nvCxnSpPr>
          <p:cNvPr id="62" name="Straight Connector 61">
            <a:extLst>
              <a:ext uri="{FF2B5EF4-FFF2-40B4-BE49-F238E27FC236}">
                <a16:creationId xmlns:a16="http://schemas.microsoft.com/office/drawing/2014/main" id="{63E608E7-F687-4ED9-BAB8-D8F4A7133BA2}"/>
              </a:ext>
            </a:extLst>
          </p:cNvPr>
          <p:cNvCxnSpPr>
            <a:cxnSpLocks/>
          </p:cNvCxnSpPr>
          <p:nvPr/>
        </p:nvCxnSpPr>
        <p:spPr>
          <a:xfrm flipH="1" flipV="1">
            <a:off x="6136047" y="3078956"/>
            <a:ext cx="1" cy="909527"/>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CE37CA5-1AC1-4AD5-B355-F7A1C59925DF}"/>
              </a:ext>
            </a:extLst>
          </p:cNvPr>
          <p:cNvSpPr/>
          <p:nvPr/>
        </p:nvSpPr>
        <p:spPr>
          <a:xfrm>
            <a:off x="5443277" y="3986216"/>
            <a:ext cx="1364876" cy="208597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99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EE0F-8F01-4BC9-BA94-57B1F39E55A7}"/>
              </a:ext>
            </a:extLst>
          </p:cNvPr>
          <p:cNvSpPr>
            <a:spLocks noGrp="1"/>
          </p:cNvSpPr>
          <p:nvPr>
            <p:ph type="title"/>
          </p:nvPr>
        </p:nvSpPr>
        <p:spPr>
          <a:xfrm>
            <a:off x="4257977" y="2199939"/>
            <a:ext cx="3238198" cy="2458122"/>
          </a:xfrm>
        </p:spPr>
        <p:txBody>
          <a:bodyPr/>
          <a:lstStyle/>
          <a:p>
            <a:r>
              <a:rPr lang="fr-FR" dirty="0"/>
              <a:t>Qu'est-ce que le Global FP VAN ?</a:t>
            </a:r>
            <a:endParaRPr lang="en-US" dirty="0"/>
          </a:p>
        </p:txBody>
      </p:sp>
    </p:spTree>
    <p:extLst>
      <p:ext uri="{BB962C8B-B14F-4D97-AF65-F5344CB8AC3E}">
        <p14:creationId xmlns:p14="http://schemas.microsoft.com/office/powerpoint/2010/main" val="195903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862165" y="2504241"/>
            <a:ext cx="7380110" cy="1626695"/>
          </a:xfrm>
        </p:spPr>
        <p:txBody>
          <a:bodyPr>
            <a:normAutofit/>
          </a:bodyPr>
          <a:lstStyle/>
          <a:p>
            <a:pPr marL="0" marR="0" lvl="0" indent="0" algn="l" rtl="0">
              <a:lnSpc>
                <a:spcPct val="100000"/>
              </a:lnSpc>
              <a:spcBef>
                <a:spcPts val="1000"/>
              </a:spcBef>
              <a:spcAft>
                <a:spcPts val="0"/>
              </a:spcAft>
              <a:buClr>
                <a:srgbClr val="000000"/>
              </a:buClr>
              <a:buSzPts val="2400"/>
              <a:buFont typeface="Arial"/>
              <a:buNone/>
            </a:pPr>
            <a:r>
              <a:rPr lang="fr-FR" sz="2400" b="1" u="none" strike="noStrike" cap="none" dirty="0">
                <a:solidFill>
                  <a:srgbClr val="747779"/>
                </a:solidFill>
                <a:latin typeface="Trebuchet MS"/>
                <a:ea typeface="Trebuchet MS"/>
                <a:cs typeface="Trebuchet MS"/>
                <a:sym typeface="Trebuchet MS"/>
              </a:rPr>
              <a:t>Le VAN est une plateforme de visibilité des données de la chaîne d'approvisionnement où l'ensemble des fournisseurs de produits de santé de la reproduction  peuvent : </a:t>
            </a:r>
          </a:p>
        </p:txBody>
      </p:sp>
      <p:sp>
        <p:nvSpPr>
          <p:cNvPr id="4" name="Title 3"/>
          <p:cNvSpPr>
            <a:spLocks noGrp="1"/>
          </p:cNvSpPr>
          <p:nvPr>
            <p:ph type="title"/>
          </p:nvPr>
        </p:nvSpPr>
        <p:spPr>
          <a:xfrm>
            <a:off x="838200" y="894539"/>
            <a:ext cx="8499437" cy="1041837"/>
          </a:xfrm>
        </p:spPr>
        <p:txBody>
          <a:bodyPr/>
          <a:lstStyle/>
          <a:p>
            <a:r>
              <a:rPr lang="fr-FR" dirty="0"/>
              <a:t>Le réseau mondial de visibilité et d'analyse de la planification familiale (VAN)</a:t>
            </a:r>
            <a:br>
              <a:rPr lang="fr-FR" dirty="0"/>
            </a:br>
            <a:endParaRPr lang="en-US" dirty="0"/>
          </a:p>
        </p:txBody>
      </p:sp>
      <p:pic>
        <p:nvPicPr>
          <p:cNvPr id="7" name="Google Shape;279;p4">
            <a:extLst>
              <a:ext uri="{FF2B5EF4-FFF2-40B4-BE49-F238E27FC236}">
                <a16:creationId xmlns:a16="http://schemas.microsoft.com/office/drawing/2014/main" id="{91F553F1-268B-4F6D-8DA8-C773AE12C3BC}"/>
              </a:ext>
            </a:extLst>
          </p:cNvPr>
          <p:cNvPicPr preferRelativeResize="0">
            <a:picLocks noGrp="1"/>
          </p:cNvPicPr>
          <p:nvPr>
            <p:ph sz="quarter" idx="11"/>
          </p:nvPr>
        </p:nvPicPr>
        <p:blipFill rotWithShape="1">
          <a:blip r:embed="rId3">
            <a:alphaModFix/>
          </a:blip>
          <a:srcRect/>
          <a:stretch/>
        </p:blipFill>
        <p:spPr>
          <a:xfrm>
            <a:off x="8724752" y="2567911"/>
            <a:ext cx="1866329" cy="1188229"/>
          </a:xfrm>
          <a:prstGeom prst="rect">
            <a:avLst/>
          </a:prstGeom>
          <a:noFill/>
          <a:ln>
            <a:noFill/>
          </a:ln>
        </p:spPr>
      </p:pic>
      <p:sp>
        <p:nvSpPr>
          <p:cNvPr id="9" name="Arrow: Pentagon 8">
            <a:extLst>
              <a:ext uri="{FF2B5EF4-FFF2-40B4-BE49-F238E27FC236}">
                <a16:creationId xmlns:a16="http://schemas.microsoft.com/office/drawing/2014/main" id="{399163EF-9F4A-4ECF-8C91-2ACA69838E0D}"/>
              </a:ext>
            </a:extLst>
          </p:cNvPr>
          <p:cNvSpPr/>
          <p:nvPr/>
        </p:nvSpPr>
        <p:spPr>
          <a:xfrm>
            <a:off x="1074777" y="4489095"/>
            <a:ext cx="2864871" cy="14743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algn="ctr" rtl="0">
              <a:lnSpc>
                <a:spcPct val="100000"/>
              </a:lnSpc>
              <a:spcBef>
                <a:spcPts val="1000"/>
              </a:spcBef>
              <a:spcAft>
                <a:spcPts val="0"/>
              </a:spcAft>
              <a:buClr>
                <a:srgbClr val="5C9CB6"/>
              </a:buClr>
              <a:buSzPts val="1400"/>
            </a:pPr>
            <a:r>
              <a:rPr lang="en-US" b="1" i="0" u="none" strike="noStrike" cap="none" dirty="0" err="1">
                <a:solidFill>
                  <a:schemeClr val="bg1"/>
                </a:solidFill>
                <a:latin typeface="Trebuchet MS"/>
                <a:ea typeface="Trebuchet MS"/>
                <a:cs typeface="Trebuchet MS"/>
                <a:sym typeface="Trebuchet MS"/>
              </a:rPr>
              <a:t>Évaluer</a:t>
            </a:r>
            <a:r>
              <a:rPr lang="en-US" b="1" i="0" u="none" strike="noStrike" cap="none" dirty="0">
                <a:solidFill>
                  <a:schemeClr val="bg1"/>
                </a:solidFill>
                <a:latin typeface="Trebuchet MS"/>
                <a:ea typeface="Trebuchet MS"/>
                <a:cs typeface="Trebuchet MS"/>
                <a:sym typeface="Trebuchet MS"/>
              </a:rPr>
              <a:t> les </a:t>
            </a:r>
            <a:r>
              <a:rPr lang="en-US" b="1" i="0" u="none" strike="noStrike" cap="none" dirty="0" err="1">
                <a:solidFill>
                  <a:schemeClr val="bg1"/>
                </a:solidFill>
                <a:latin typeface="Trebuchet MS"/>
                <a:ea typeface="Trebuchet MS"/>
                <a:cs typeface="Trebuchet MS"/>
                <a:sym typeface="Trebuchet MS"/>
              </a:rPr>
              <a:t>besoins</a:t>
            </a:r>
            <a:r>
              <a:rPr lang="en-US" b="1" i="0" u="none" strike="noStrike" cap="none" dirty="0">
                <a:solidFill>
                  <a:schemeClr val="bg1"/>
                </a:solidFill>
                <a:latin typeface="Trebuchet MS"/>
                <a:ea typeface="Trebuchet MS"/>
                <a:cs typeface="Trebuchet MS"/>
                <a:sym typeface="Trebuchet MS"/>
              </a:rPr>
              <a:t> </a:t>
            </a:r>
            <a:r>
              <a:rPr lang="en-US" b="1" i="0" u="none" strike="noStrike" cap="none" dirty="0" err="1">
                <a:solidFill>
                  <a:schemeClr val="bg1"/>
                </a:solidFill>
                <a:latin typeface="Trebuchet MS"/>
                <a:ea typeface="Trebuchet MS"/>
                <a:cs typeface="Trebuchet MS"/>
                <a:sym typeface="Trebuchet MS"/>
              </a:rPr>
              <a:t>d'approvisionnement</a:t>
            </a:r>
            <a:endParaRPr lang="en-US" b="1" i="0" u="none" strike="noStrike" cap="none" dirty="0">
              <a:solidFill>
                <a:schemeClr val="bg1"/>
              </a:solidFill>
              <a:latin typeface="Trebuchet MS"/>
              <a:ea typeface="Trebuchet MS"/>
              <a:cs typeface="Trebuchet MS"/>
              <a:sym typeface="Trebuchet MS"/>
            </a:endParaRPr>
          </a:p>
        </p:txBody>
      </p:sp>
      <p:sp>
        <p:nvSpPr>
          <p:cNvPr id="11" name="Arrow: Pentagon 10">
            <a:extLst>
              <a:ext uri="{FF2B5EF4-FFF2-40B4-BE49-F238E27FC236}">
                <a16:creationId xmlns:a16="http://schemas.microsoft.com/office/drawing/2014/main" id="{BDB2E665-99C7-4873-BDDA-0E4D1801A52D}"/>
              </a:ext>
            </a:extLst>
          </p:cNvPr>
          <p:cNvSpPr/>
          <p:nvPr/>
        </p:nvSpPr>
        <p:spPr>
          <a:xfrm>
            <a:off x="4580204" y="4489095"/>
            <a:ext cx="2864871" cy="14743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algn="ctr" rtl="0">
              <a:lnSpc>
                <a:spcPct val="100000"/>
              </a:lnSpc>
              <a:spcBef>
                <a:spcPts val="1000"/>
              </a:spcBef>
              <a:spcAft>
                <a:spcPts val="0"/>
              </a:spcAft>
              <a:buClr>
                <a:srgbClr val="5C9CB6"/>
              </a:buClr>
              <a:buSzPts val="1400"/>
            </a:pPr>
            <a:r>
              <a:rPr lang="en-US" b="1" i="0" u="none" strike="noStrike" cap="none" dirty="0" err="1">
                <a:solidFill>
                  <a:schemeClr val="bg1"/>
                </a:solidFill>
                <a:latin typeface="Trebuchet MS"/>
                <a:ea typeface="Trebuchet MS"/>
                <a:cs typeface="Trebuchet MS"/>
                <a:sym typeface="Trebuchet MS"/>
              </a:rPr>
              <a:t>Prioriser</a:t>
            </a:r>
            <a:r>
              <a:rPr lang="en-US" b="1" i="0" u="none" strike="noStrike" cap="none" dirty="0">
                <a:solidFill>
                  <a:schemeClr val="bg1"/>
                </a:solidFill>
                <a:latin typeface="Trebuchet MS"/>
                <a:ea typeface="Trebuchet MS"/>
                <a:cs typeface="Trebuchet MS"/>
                <a:sym typeface="Trebuchet MS"/>
              </a:rPr>
              <a:t> </a:t>
            </a:r>
            <a:r>
              <a:rPr lang="en-US" b="1" i="0" u="none" strike="noStrike" cap="none" dirty="0" err="1">
                <a:solidFill>
                  <a:schemeClr val="bg1"/>
                </a:solidFill>
                <a:latin typeface="Trebuchet MS"/>
                <a:ea typeface="Trebuchet MS"/>
                <a:cs typeface="Trebuchet MS"/>
                <a:sym typeface="Trebuchet MS"/>
              </a:rPr>
              <a:t>ces</a:t>
            </a:r>
            <a:r>
              <a:rPr lang="en-US" b="1" i="0" u="none" strike="noStrike" cap="none" dirty="0">
                <a:solidFill>
                  <a:schemeClr val="bg1"/>
                </a:solidFill>
                <a:latin typeface="Trebuchet MS"/>
                <a:ea typeface="Trebuchet MS"/>
                <a:cs typeface="Trebuchet MS"/>
                <a:sym typeface="Trebuchet MS"/>
              </a:rPr>
              <a:t> </a:t>
            </a:r>
            <a:r>
              <a:rPr lang="en-US" b="1" i="0" u="none" strike="noStrike" cap="none" dirty="0" err="1">
                <a:solidFill>
                  <a:schemeClr val="bg1"/>
                </a:solidFill>
                <a:latin typeface="Trebuchet MS"/>
                <a:ea typeface="Trebuchet MS"/>
                <a:cs typeface="Trebuchet MS"/>
                <a:sym typeface="Trebuchet MS"/>
              </a:rPr>
              <a:t>besoins</a:t>
            </a:r>
            <a:endParaRPr lang="en-US" b="1" i="0" u="none" strike="noStrike" cap="none" dirty="0">
              <a:solidFill>
                <a:schemeClr val="bg1"/>
              </a:solidFill>
              <a:latin typeface="Trebuchet MS"/>
              <a:ea typeface="Trebuchet MS"/>
              <a:cs typeface="Trebuchet MS"/>
              <a:sym typeface="Trebuchet MS"/>
            </a:endParaRPr>
          </a:p>
        </p:txBody>
      </p:sp>
      <p:sp>
        <p:nvSpPr>
          <p:cNvPr id="12" name="Arrow: Pentagon 11">
            <a:extLst>
              <a:ext uri="{FF2B5EF4-FFF2-40B4-BE49-F238E27FC236}">
                <a16:creationId xmlns:a16="http://schemas.microsoft.com/office/drawing/2014/main" id="{BBF21F9B-41F0-4533-82B1-8E6FD89A5753}"/>
              </a:ext>
            </a:extLst>
          </p:cNvPr>
          <p:cNvSpPr/>
          <p:nvPr/>
        </p:nvSpPr>
        <p:spPr>
          <a:xfrm>
            <a:off x="8085632" y="4489095"/>
            <a:ext cx="2864871" cy="14743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marR="0" lvl="0" algn="ctr" rtl="0">
              <a:lnSpc>
                <a:spcPct val="100000"/>
              </a:lnSpc>
              <a:spcBef>
                <a:spcPts val="1000"/>
              </a:spcBef>
              <a:spcAft>
                <a:spcPts val="0"/>
              </a:spcAft>
              <a:buClr>
                <a:srgbClr val="5C9CB6"/>
              </a:buClr>
              <a:buSzPts val="1400"/>
            </a:pPr>
            <a:r>
              <a:rPr lang="fr-FR" b="1" i="0" u="none" strike="noStrike" cap="none" dirty="0">
                <a:solidFill>
                  <a:schemeClr val="bg1"/>
                </a:solidFill>
                <a:latin typeface="Trebuchet MS"/>
                <a:ea typeface="Trebuchet MS"/>
                <a:cs typeface="Trebuchet MS"/>
                <a:sym typeface="Trebuchet MS"/>
              </a:rPr>
              <a:t>Prendre les actions requises pour rééquilibrer les stocks. </a:t>
            </a:r>
          </a:p>
        </p:txBody>
      </p:sp>
    </p:spTree>
    <p:extLst>
      <p:ext uri="{BB962C8B-B14F-4D97-AF65-F5344CB8AC3E}">
        <p14:creationId xmlns:p14="http://schemas.microsoft.com/office/powerpoint/2010/main" val="408206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Graphical user interface, text&#10;&#10;Description automatically generated">
            <a:extLst>
              <a:ext uri="{FF2B5EF4-FFF2-40B4-BE49-F238E27FC236}">
                <a16:creationId xmlns:a16="http://schemas.microsoft.com/office/drawing/2014/main" id="{C9DA913D-9B2B-4E10-B49B-B02DD0A58532}"/>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282928" y="2022437"/>
            <a:ext cx="4593515" cy="1237722"/>
          </a:xfrm>
        </p:spPr>
      </p:pic>
      <p:sp>
        <p:nvSpPr>
          <p:cNvPr id="3" name="Content Placeholder 2">
            <a:extLst>
              <a:ext uri="{FF2B5EF4-FFF2-40B4-BE49-F238E27FC236}">
                <a16:creationId xmlns:a16="http://schemas.microsoft.com/office/drawing/2014/main" id="{57535F04-6093-4AB7-8E45-ADF1DDFCE510}"/>
              </a:ext>
            </a:extLst>
          </p:cNvPr>
          <p:cNvSpPr>
            <a:spLocks noGrp="1"/>
          </p:cNvSpPr>
          <p:nvPr>
            <p:ph sz="quarter" idx="12"/>
          </p:nvPr>
        </p:nvSpPr>
        <p:spPr>
          <a:xfrm>
            <a:off x="838199" y="2216074"/>
            <a:ext cx="6530789" cy="4292302"/>
          </a:xfrm>
        </p:spPr>
        <p:txBody>
          <a:bodyPr>
            <a:noAutofit/>
          </a:bodyPr>
          <a:lstStyle/>
          <a:p>
            <a:r>
              <a:rPr lang="fr-FR" sz="2400" b="1" dirty="0"/>
              <a:t>La Reproductive Health Supplies Coalition (« RHSC »), est le plus grand réseau mondial d'organisations en approvisionnement des produits de santé de la reproduction .</a:t>
            </a:r>
          </a:p>
          <a:p>
            <a:endParaRPr lang="en-US" dirty="0"/>
          </a:p>
          <a:p>
            <a:r>
              <a:rPr lang="fr-FR" dirty="0"/>
              <a:t>Créée en 2004, il s'agit d'un partenariat de 500 organismes publics, entreprises privées et ONG qui travaillent pour que tous les citoyens des pays à faible et moyen revenu (</a:t>
            </a:r>
            <a:r>
              <a:rPr lang="fr-FR" dirty="0" err="1"/>
              <a:t>LMICs</a:t>
            </a:r>
            <a:r>
              <a:rPr lang="fr-FR" dirty="0"/>
              <a:t>) puissent avoir accès à des produits de santé reproductive à des prix abordables et de bonne qualité.</a:t>
            </a:r>
          </a:p>
        </p:txBody>
      </p:sp>
      <p:sp>
        <p:nvSpPr>
          <p:cNvPr id="4" name="Title 3">
            <a:extLst>
              <a:ext uri="{FF2B5EF4-FFF2-40B4-BE49-F238E27FC236}">
                <a16:creationId xmlns:a16="http://schemas.microsoft.com/office/drawing/2014/main" id="{BA6481FA-93FD-44DF-ABB6-0FFE76A54604}"/>
              </a:ext>
            </a:extLst>
          </p:cNvPr>
          <p:cNvSpPr>
            <a:spLocks noGrp="1"/>
          </p:cNvSpPr>
          <p:nvPr>
            <p:ph type="title"/>
          </p:nvPr>
        </p:nvSpPr>
        <p:spPr/>
        <p:txBody>
          <a:bodyPr/>
          <a:lstStyle/>
          <a:p>
            <a:r>
              <a:rPr lang="en-US" dirty="0"/>
              <a:t>Reproductive Health Supplies Coalition (RHSC)</a:t>
            </a:r>
          </a:p>
        </p:txBody>
      </p:sp>
    </p:spTree>
    <p:extLst>
      <p:ext uri="{BB962C8B-B14F-4D97-AF65-F5344CB8AC3E}">
        <p14:creationId xmlns:p14="http://schemas.microsoft.com/office/powerpoint/2010/main" val="310903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822816-74E4-46F2-B36B-E8A675270458}"/>
              </a:ext>
            </a:extLst>
          </p:cNvPr>
          <p:cNvSpPr>
            <a:spLocks noGrp="1"/>
          </p:cNvSpPr>
          <p:nvPr>
            <p:ph sz="quarter" idx="11"/>
          </p:nvPr>
        </p:nvSpPr>
        <p:spPr>
          <a:xfrm>
            <a:off x="838199" y="2432366"/>
            <a:ext cx="4594413" cy="2333272"/>
          </a:xfrm>
        </p:spPr>
        <p:txBody>
          <a:bodyPr>
            <a:normAutofit/>
          </a:bodyPr>
          <a:lstStyle/>
          <a:p>
            <a:r>
              <a:rPr lang="fr-FR" sz="2400" b="1" dirty="0"/>
              <a:t>Les membres du VAN ont plus de visibilité qu'auparavant sur leur gamme de produits de santé de la reproduction.</a:t>
            </a:r>
          </a:p>
        </p:txBody>
      </p:sp>
      <p:sp>
        <p:nvSpPr>
          <p:cNvPr id="3" name="Content Placeholder 2">
            <a:extLst>
              <a:ext uri="{FF2B5EF4-FFF2-40B4-BE49-F238E27FC236}">
                <a16:creationId xmlns:a16="http://schemas.microsoft.com/office/drawing/2014/main" id="{B124787F-926E-4B57-87C6-B809BA01FE3F}"/>
              </a:ext>
            </a:extLst>
          </p:cNvPr>
          <p:cNvSpPr>
            <a:spLocks noGrp="1"/>
          </p:cNvSpPr>
          <p:nvPr>
            <p:ph sz="quarter" idx="12"/>
          </p:nvPr>
        </p:nvSpPr>
        <p:spPr>
          <a:xfrm>
            <a:off x="6096000" y="2432366"/>
            <a:ext cx="4941346" cy="3710024"/>
          </a:xfrm>
          <a:solidFill>
            <a:schemeClr val="accent4">
              <a:lumMod val="20000"/>
              <a:lumOff val="80000"/>
            </a:schemeClr>
          </a:solidFill>
        </p:spPr>
        <p:txBody>
          <a:bodyPr lIns="274320" tIns="274320" rIns="274320" bIns="274320">
            <a:normAutofit fontScale="92500" lnSpcReduction="20000"/>
          </a:bodyPr>
          <a:lstStyle/>
          <a:p>
            <a:pPr marL="0" lvl="0" indent="0" algn="l" rtl="0">
              <a:lnSpc>
                <a:spcPct val="100000"/>
              </a:lnSpc>
              <a:spcBef>
                <a:spcPts val="1000"/>
              </a:spcBef>
              <a:spcAft>
                <a:spcPts val="0"/>
              </a:spcAft>
              <a:buClr>
                <a:srgbClr val="747779"/>
              </a:buClr>
              <a:buSzPts val="2000"/>
              <a:buNone/>
            </a:pPr>
            <a:r>
              <a:rPr lang="fr-FR" dirty="0"/>
              <a:t>Avec le temps, l'utilisation de la plateforme devrait faciliter les choses </a:t>
            </a:r>
          </a:p>
          <a:p>
            <a:pPr marL="457200" lvl="0" indent="-317500" algn="l" rtl="0">
              <a:lnSpc>
                <a:spcPct val="100000"/>
              </a:lnSpc>
              <a:spcBef>
                <a:spcPts val="1000"/>
              </a:spcBef>
              <a:spcAft>
                <a:spcPts val="0"/>
              </a:spcAft>
              <a:buSzPts val="1400"/>
              <a:buChar char="●"/>
            </a:pPr>
            <a:r>
              <a:rPr lang="fr-FR" b="0" i="0" dirty="0"/>
              <a:t>Une livraison plus rapide et plus rentable des produits aux pays,</a:t>
            </a:r>
          </a:p>
          <a:p>
            <a:pPr marL="457200" lvl="0" indent="-317500" algn="l" rtl="0">
              <a:lnSpc>
                <a:spcPct val="100000"/>
              </a:lnSpc>
              <a:spcBef>
                <a:spcPts val="1000"/>
              </a:spcBef>
              <a:spcAft>
                <a:spcPts val="0"/>
              </a:spcAft>
              <a:buSzPts val="1400"/>
              <a:buChar char="●"/>
            </a:pPr>
            <a:r>
              <a:rPr lang="fr-FR" b="0" i="0" dirty="0"/>
              <a:t>Davantage de femmes et d'hommes ont accès au bon produit au bon moment, et  </a:t>
            </a:r>
          </a:p>
          <a:p>
            <a:pPr marL="457200" lvl="0" indent="-317500" algn="l" rtl="0">
              <a:lnSpc>
                <a:spcPct val="100000"/>
              </a:lnSpc>
              <a:spcBef>
                <a:spcPts val="1000"/>
              </a:spcBef>
              <a:spcAft>
                <a:spcPts val="0"/>
              </a:spcAft>
              <a:buSzPts val="1400"/>
              <a:buChar char="●"/>
            </a:pPr>
            <a:r>
              <a:rPr lang="fr-FR" b="0" i="0" dirty="0"/>
              <a:t>Une meilleure coordination dans l'allocation des ressources limitées en matière de santé, l'élaboration de plans stratégiques et la résolution des problèmes.</a:t>
            </a:r>
          </a:p>
        </p:txBody>
      </p:sp>
      <p:sp>
        <p:nvSpPr>
          <p:cNvPr id="4" name="Title 3">
            <a:extLst>
              <a:ext uri="{FF2B5EF4-FFF2-40B4-BE49-F238E27FC236}">
                <a16:creationId xmlns:a16="http://schemas.microsoft.com/office/drawing/2014/main" id="{54BE20C1-46F2-44EB-8195-66B1C799F382}"/>
              </a:ext>
            </a:extLst>
          </p:cNvPr>
          <p:cNvSpPr>
            <a:spLocks noGrp="1"/>
          </p:cNvSpPr>
          <p:nvPr>
            <p:ph type="title"/>
          </p:nvPr>
        </p:nvSpPr>
        <p:spPr/>
        <p:txBody>
          <a:bodyPr/>
          <a:lstStyle/>
          <a:p>
            <a:r>
              <a:rPr lang="fr-FR" dirty="0"/>
              <a:t>Exploiter la visibilité des données pour améliorer l'accès aux produits de santé de la reproduction</a:t>
            </a:r>
            <a:endParaRPr lang="en-US" dirty="0"/>
          </a:p>
        </p:txBody>
      </p:sp>
      <p:grpSp>
        <p:nvGrpSpPr>
          <p:cNvPr id="8" name="Group 7">
            <a:extLst>
              <a:ext uri="{FF2B5EF4-FFF2-40B4-BE49-F238E27FC236}">
                <a16:creationId xmlns:a16="http://schemas.microsoft.com/office/drawing/2014/main" id="{15A7E196-91B6-46A8-86A5-E78B8F8D8ACA}"/>
              </a:ext>
            </a:extLst>
          </p:cNvPr>
          <p:cNvGrpSpPr/>
          <p:nvPr/>
        </p:nvGrpSpPr>
        <p:grpSpPr>
          <a:xfrm>
            <a:off x="10622467" y="2017487"/>
            <a:ext cx="829758" cy="829758"/>
            <a:chOff x="2802442" y="4985561"/>
            <a:chExt cx="977900" cy="977900"/>
          </a:xfrm>
        </p:grpSpPr>
        <p:sp>
          <p:nvSpPr>
            <p:cNvPr id="7" name="Oval 6">
              <a:extLst>
                <a:ext uri="{FF2B5EF4-FFF2-40B4-BE49-F238E27FC236}">
                  <a16:creationId xmlns:a16="http://schemas.microsoft.com/office/drawing/2014/main" id="{371C53C0-9B49-482F-AEC8-88EBD8AAA0FE}"/>
                </a:ext>
              </a:extLst>
            </p:cNvPr>
            <p:cNvSpPr/>
            <p:nvPr/>
          </p:nvSpPr>
          <p:spPr>
            <a:xfrm>
              <a:off x="2802442" y="4985561"/>
              <a:ext cx="977900" cy="977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ights On outline">
              <a:extLst>
                <a:ext uri="{FF2B5EF4-FFF2-40B4-BE49-F238E27FC236}">
                  <a16:creationId xmlns:a16="http://schemas.microsoft.com/office/drawing/2014/main" id="{EC4BC1C9-545E-4E3D-A7AD-E64120184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5184" y="5108303"/>
              <a:ext cx="732416" cy="732416"/>
            </a:xfrm>
            <a:prstGeom prst="rect">
              <a:avLst/>
            </a:prstGeom>
          </p:spPr>
        </p:pic>
      </p:grpSp>
    </p:spTree>
    <p:extLst>
      <p:ext uri="{BB962C8B-B14F-4D97-AF65-F5344CB8AC3E}">
        <p14:creationId xmlns:p14="http://schemas.microsoft.com/office/powerpoint/2010/main" val="407601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EBC7-5346-4AEB-8DCD-B6AC36AE69C3}"/>
              </a:ext>
            </a:extLst>
          </p:cNvPr>
          <p:cNvSpPr>
            <a:spLocks noGrp="1"/>
          </p:cNvSpPr>
          <p:nvPr>
            <p:ph type="title"/>
          </p:nvPr>
        </p:nvSpPr>
        <p:spPr>
          <a:xfrm>
            <a:off x="4280332" y="1957892"/>
            <a:ext cx="3193488" cy="3166558"/>
          </a:xfrm>
        </p:spPr>
        <p:txBody>
          <a:bodyPr/>
          <a:lstStyle/>
          <a:p>
            <a:r>
              <a:rPr lang="fr-FR" sz="3200" dirty="0"/>
              <a:t>Collaboration à travers le VAN</a:t>
            </a:r>
            <a:endParaRPr lang="en-US" dirty="0"/>
          </a:p>
        </p:txBody>
      </p:sp>
    </p:spTree>
    <p:extLst>
      <p:ext uri="{BB962C8B-B14F-4D97-AF65-F5344CB8AC3E}">
        <p14:creationId xmlns:p14="http://schemas.microsoft.com/office/powerpoint/2010/main" val="404831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F50BD187-6A49-4119-9DA6-E4C6FDFCA9C2}"/>
              </a:ext>
            </a:extLst>
          </p:cNvPr>
          <p:cNvSpPr txBox="1">
            <a:spLocks/>
          </p:cNvSpPr>
          <p:nvPr/>
        </p:nvSpPr>
        <p:spPr>
          <a:xfrm>
            <a:off x="7446489" y="1572393"/>
            <a:ext cx="4178449" cy="4235425"/>
          </a:xfrm>
          <a:prstGeom prst="rect">
            <a:avLst/>
          </a:prstGeom>
          <a:solidFill>
            <a:schemeClr val="accent4">
              <a:lumMod val="20000"/>
              <a:lumOff val="80000"/>
            </a:schemeClr>
          </a:solidFill>
          <a:ln>
            <a:noFill/>
          </a:ln>
        </p:spPr>
        <p:txBody>
          <a:bodyPr vert="horz" lIns="274320" tIns="274320" rIns="274320" bIns="2743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4">
                    <a:lumMod val="7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solidFill>
                <a:srgbClr val="000000"/>
              </a:solidFill>
              <a:latin typeface="Calibri"/>
              <a:ea typeface="Calibri"/>
              <a:cs typeface="Calibri"/>
              <a:sym typeface="Calibri"/>
            </a:endParaRPr>
          </a:p>
        </p:txBody>
      </p:sp>
      <p:sp>
        <p:nvSpPr>
          <p:cNvPr id="2" name="Content Placeholder 1">
            <a:extLst>
              <a:ext uri="{FF2B5EF4-FFF2-40B4-BE49-F238E27FC236}">
                <a16:creationId xmlns:a16="http://schemas.microsoft.com/office/drawing/2014/main" id="{A194BAFC-1AA7-4160-89B7-32D965FBC71A}"/>
              </a:ext>
            </a:extLst>
          </p:cNvPr>
          <p:cNvSpPr>
            <a:spLocks noGrp="1"/>
          </p:cNvSpPr>
          <p:nvPr>
            <p:ph sz="quarter" idx="11"/>
          </p:nvPr>
        </p:nvSpPr>
        <p:spPr>
          <a:xfrm>
            <a:off x="969488" y="1572393"/>
            <a:ext cx="6638366" cy="4235425"/>
          </a:xfrm>
          <a:solidFill>
            <a:schemeClr val="accent4">
              <a:lumMod val="20000"/>
              <a:lumOff val="80000"/>
            </a:schemeClr>
          </a:solidFill>
          <a:ln>
            <a:noFill/>
          </a:ln>
        </p:spPr>
        <p:txBody>
          <a:bodyPr lIns="274320" tIns="274320" rIns="274320" bIns="274320">
            <a:normAutofit fontScale="92500" lnSpcReduction="20000"/>
          </a:bodyPr>
          <a:lstStyle/>
          <a:p>
            <a:r>
              <a:rPr lang="fr-FR" sz="2100" b="1" dirty="0">
                <a:solidFill>
                  <a:srgbClr val="356885"/>
                </a:solidFill>
                <a:ea typeface="Trebuchet MS"/>
                <a:cs typeface="Trebuchet MS"/>
                <a:sym typeface="Trebuchet MS"/>
              </a:rPr>
              <a:t>Mieux </a:t>
            </a:r>
            <a:r>
              <a:rPr lang="fr-FR" sz="2100" b="1" dirty="0">
                <a:solidFill>
                  <a:srgbClr val="5C9CB6"/>
                </a:solidFill>
                <a:ea typeface="Trebuchet MS"/>
                <a:cs typeface="Trebuchet MS"/>
                <a:sym typeface="Trebuchet MS"/>
              </a:rPr>
              <a:t>consolider</a:t>
            </a:r>
            <a:r>
              <a:rPr lang="fr-FR" i="0" u="none" strike="noStrike" cap="none" dirty="0">
                <a:solidFill>
                  <a:srgbClr val="747779"/>
                </a:solidFill>
                <a:latin typeface="Trebuchet MS"/>
                <a:ea typeface="Trebuchet MS"/>
                <a:cs typeface="Trebuchet MS"/>
                <a:sym typeface="Trebuchet MS"/>
              </a:rPr>
              <a:t>, </a:t>
            </a:r>
            <a:r>
              <a:rPr lang="fr-FR" sz="2100" b="1" dirty="0">
                <a:solidFill>
                  <a:srgbClr val="FFC000"/>
                </a:solidFill>
                <a:ea typeface="Trebuchet MS"/>
                <a:cs typeface="Trebuchet MS"/>
                <a:sym typeface="Trebuchet MS"/>
              </a:rPr>
              <a:t>partager </a:t>
            </a:r>
            <a:r>
              <a:rPr lang="fr-FR" i="0" u="none" strike="noStrike" cap="none" dirty="0">
                <a:solidFill>
                  <a:srgbClr val="747779"/>
                </a:solidFill>
                <a:latin typeface="Trebuchet MS"/>
                <a:ea typeface="Trebuchet MS"/>
                <a:cs typeface="Trebuchet MS"/>
                <a:sym typeface="Trebuchet MS"/>
              </a:rPr>
              <a:t>et </a:t>
            </a:r>
            <a:r>
              <a:rPr lang="fr-FR" sz="2100" b="1" dirty="0">
                <a:solidFill>
                  <a:srgbClr val="747779"/>
                </a:solidFill>
                <a:ea typeface="Trebuchet MS"/>
                <a:cs typeface="Trebuchet MS"/>
                <a:sym typeface="Trebuchet MS"/>
              </a:rPr>
              <a:t>harmoniser </a:t>
            </a:r>
            <a:r>
              <a:rPr lang="fr-FR" i="0" u="none" strike="noStrike" cap="none" dirty="0">
                <a:solidFill>
                  <a:srgbClr val="747779"/>
                </a:solidFill>
                <a:latin typeface="Trebuchet MS"/>
                <a:ea typeface="Trebuchet MS"/>
                <a:cs typeface="Trebuchet MS"/>
                <a:sym typeface="Trebuchet MS"/>
              </a:rPr>
              <a:t>les données sur la demande des pays avec la production, l'achat et le financement, afin de prévenir les ruptures de stocks et d'optimiser l'utilisation des ressources limitées pour garantir la disponibilité et le choix continus des produits de planification familiale dans les pays en développement.</a:t>
            </a:r>
          </a:p>
          <a:p>
            <a:endParaRPr lang="en-US" i="0" u="none" strike="noStrike" cap="none" dirty="0">
              <a:solidFill>
                <a:srgbClr val="747779"/>
              </a:solidFill>
              <a:latin typeface="Trebuchet MS"/>
              <a:ea typeface="Trebuchet MS"/>
              <a:cs typeface="Trebuchet MS"/>
              <a:sym typeface="Trebuchet MS"/>
            </a:endParaRPr>
          </a:p>
          <a:p>
            <a:r>
              <a:rPr lang="fr-FR" sz="2100" b="1" dirty="0">
                <a:solidFill>
                  <a:srgbClr val="356885"/>
                </a:solidFill>
                <a:ea typeface="Trebuchet MS"/>
                <a:cs typeface="Trebuchet MS"/>
                <a:sym typeface="Trebuchet MS"/>
              </a:rPr>
              <a:t>Mieux </a:t>
            </a:r>
            <a:r>
              <a:rPr lang="fr-FR" b="1" i="0" u="none" strike="noStrike" cap="none" dirty="0">
                <a:solidFill>
                  <a:srgbClr val="747779"/>
                </a:solidFill>
                <a:latin typeface="Trebuchet MS"/>
                <a:ea typeface="Trebuchet MS"/>
                <a:cs typeface="Trebuchet MS"/>
                <a:sym typeface="Trebuchet MS"/>
              </a:rPr>
              <a:t>= technologie</a:t>
            </a:r>
          </a:p>
          <a:p>
            <a:r>
              <a:rPr lang="fr-FR" sz="2100" b="1" dirty="0">
                <a:solidFill>
                  <a:srgbClr val="5C9CB6"/>
                </a:solidFill>
                <a:ea typeface="Trebuchet MS"/>
                <a:cs typeface="Trebuchet MS"/>
                <a:sym typeface="Trebuchet MS"/>
              </a:rPr>
              <a:t>Consolider</a:t>
            </a:r>
            <a:r>
              <a:rPr lang="fr-FR" b="1" dirty="0">
                <a:solidFill>
                  <a:schemeClr val="accent1"/>
                </a:solidFill>
                <a:ea typeface="Trebuchet MS"/>
                <a:cs typeface="Trebuchet MS"/>
                <a:sym typeface="Trebuchet MS"/>
              </a:rPr>
              <a:t> </a:t>
            </a:r>
            <a:r>
              <a:rPr lang="fr-FR" b="1" i="0" u="none" strike="noStrike" cap="none" dirty="0">
                <a:solidFill>
                  <a:srgbClr val="747779"/>
                </a:solidFill>
                <a:latin typeface="Trebuchet MS"/>
                <a:ea typeface="Trebuchet MS"/>
                <a:cs typeface="Trebuchet MS"/>
                <a:sym typeface="Trebuchet MS"/>
              </a:rPr>
              <a:t>= processus</a:t>
            </a:r>
          </a:p>
          <a:p>
            <a:r>
              <a:rPr lang="fr-FR" sz="2100" b="1" dirty="0">
                <a:solidFill>
                  <a:srgbClr val="FFC000"/>
                </a:solidFill>
                <a:ea typeface="Trebuchet MS"/>
                <a:cs typeface="Trebuchet MS"/>
                <a:sym typeface="Trebuchet MS"/>
              </a:rPr>
              <a:t>Partager</a:t>
            </a:r>
            <a:r>
              <a:rPr lang="fr-FR" b="1" i="0" u="none" strike="noStrike" cap="none" dirty="0">
                <a:solidFill>
                  <a:schemeClr val="accent3"/>
                </a:solidFill>
                <a:latin typeface="Trebuchet MS"/>
                <a:ea typeface="Trebuchet MS"/>
                <a:cs typeface="Trebuchet MS"/>
                <a:sym typeface="Trebuchet MS"/>
              </a:rPr>
              <a:t> </a:t>
            </a:r>
            <a:r>
              <a:rPr lang="fr-FR" b="1" i="0" u="none" strike="noStrike" cap="none" dirty="0">
                <a:solidFill>
                  <a:srgbClr val="747779"/>
                </a:solidFill>
                <a:latin typeface="Trebuchet MS"/>
                <a:ea typeface="Trebuchet MS"/>
                <a:cs typeface="Trebuchet MS"/>
                <a:sym typeface="Trebuchet MS"/>
              </a:rPr>
              <a:t>= directive</a:t>
            </a:r>
          </a:p>
          <a:p>
            <a:r>
              <a:rPr lang="fr-FR" b="1" i="0" u="none" strike="noStrike" cap="none" dirty="0">
                <a:solidFill>
                  <a:srgbClr val="747779"/>
                </a:solidFill>
                <a:latin typeface="Trebuchet MS"/>
                <a:ea typeface="Trebuchet MS"/>
                <a:cs typeface="Trebuchet MS"/>
                <a:sym typeface="Trebuchet MS"/>
              </a:rPr>
              <a:t>Harmoniser = personnes</a:t>
            </a:r>
          </a:p>
        </p:txBody>
      </p:sp>
      <p:pic>
        <p:nvPicPr>
          <p:cNvPr id="5" name="Google Shape;311;p8">
            <a:extLst>
              <a:ext uri="{FF2B5EF4-FFF2-40B4-BE49-F238E27FC236}">
                <a16:creationId xmlns:a16="http://schemas.microsoft.com/office/drawing/2014/main" id="{79FE1B3B-3F51-48E1-9BFA-14DFF7E4ED3E}"/>
              </a:ext>
            </a:extLst>
          </p:cNvPr>
          <p:cNvPicPr preferRelativeResize="0">
            <a:picLocks noGrp="1"/>
          </p:cNvPicPr>
          <p:nvPr>
            <p:ph sz="quarter" idx="12"/>
          </p:nvPr>
        </p:nvPicPr>
        <p:blipFill rotWithShape="1">
          <a:blip r:embed="rId3">
            <a:alphaModFix/>
          </a:blip>
          <a:srcRect/>
          <a:stretch/>
        </p:blipFill>
        <p:spPr>
          <a:xfrm>
            <a:off x="7912359" y="1916637"/>
            <a:ext cx="3400605" cy="3462187"/>
          </a:xfrm>
          <a:prstGeom prst="rect">
            <a:avLst/>
          </a:prstGeom>
          <a:noFill/>
          <a:ln>
            <a:noFill/>
          </a:ln>
        </p:spPr>
      </p:pic>
      <p:sp>
        <p:nvSpPr>
          <p:cNvPr id="13" name="Title 3">
            <a:extLst>
              <a:ext uri="{FF2B5EF4-FFF2-40B4-BE49-F238E27FC236}">
                <a16:creationId xmlns:a16="http://schemas.microsoft.com/office/drawing/2014/main" id="{568EE8D5-A484-4D95-B4B3-E08247D145F8}"/>
              </a:ext>
            </a:extLst>
          </p:cNvPr>
          <p:cNvSpPr txBox="1">
            <a:spLocks/>
          </p:cNvSpPr>
          <p:nvPr/>
        </p:nvSpPr>
        <p:spPr>
          <a:xfrm>
            <a:off x="3797448" y="383899"/>
            <a:ext cx="7360515" cy="4145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67AB"/>
                </a:solidFill>
                <a:effectLst/>
                <a:uLnTx/>
                <a:uFillTx/>
                <a:latin typeface="Trebuchet MS"/>
                <a:ea typeface="+mj-ea"/>
                <a:cs typeface="+mj-cs"/>
              </a:rPr>
              <a:t>Les </a:t>
            </a:r>
            <a:r>
              <a:rPr kumimoji="0" lang="fr-FR" sz="3200" b="0" i="0" u="none" strike="noStrike" kern="1200" cap="none" spc="0" normalizeH="0" baseline="0" dirty="0">
                <a:ln>
                  <a:noFill/>
                </a:ln>
                <a:solidFill>
                  <a:srgbClr val="0067AB"/>
                </a:solidFill>
                <a:effectLst/>
                <a:uLnTx/>
                <a:uFillTx/>
                <a:latin typeface="Trebuchet MS"/>
                <a:ea typeface="+mj-ea"/>
                <a:cs typeface="+mj-cs"/>
              </a:rPr>
              <a:t>objectifs</a:t>
            </a:r>
            <a:r>
              <a:rPr kumimoji="0" lang="en-US" sz="3200" b="0" i="0" u="none" strike="noStrike" kern="1200" cap="none" spc="0" normalizeH="0" baseline="0" noProof="0" dirty="0">
                <a:ln>
                  <a:noFill/>
                </a:ln>
                <a:solidFill>
                  <a:srgbClr val="0067AB"/>
                </a:solidFill>
                <a:effectLst/>
                <a:uLnTx/>
                <a:uFillTx/>
                <a:latin typeface="Trebuchet MS"/>
                <a:ea typeface="+mj-ea"/>
                <a:cs typeface="+mj-cs"/>
              </a:rPr>
              <a:t> du VAN</a:t>
            </a:r>
          </a:p>
        </p:txBody>
      </p:sp>
      <p:sp>
        <p:nvSpPr>
          <p:cNvPr id="15" name="Arrow: Pentagon 14">
            <a:extLst>
              <a:ext uri="{FF2B5EF4-FFF2-40B4-BE49-F238E27FC236}">
                <a16:creationId xmlns:a16="http://schemas.microsoft.com/office/drawing/2014/main" id="{96EAE65A-D128-43BF-AF3D-8E20A29031C8}"/>
              </a:ext>
            </a:extLst>
          </p:cNvPr>
          <p:cNvSpPr/>
          <p:nvPr/>
        </p:nvSpPr>
        <p:spPr>
          <a:xfrm>
            <a:off x="969488" y="383900"/>
            <a:ext cx="2494474" cy="414511"/>
          </a:xfrm>
          <a:prstGeom prst="homePlat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3"/>
                </a:solidFill>
              </a:rPr>
              <a:t>CE QUE NOUS FAISONS</a:t>
            </a:r>
          </a:p>
        </p:txBody>
      </p:sp>
    </p:spTree>
    <p:extLst>
      <p:ext uri="{BB962C8B-B14F-4D97-AF65-F5344CB8AC3E}">
        <p14:creationId xmlns:p14="http://schemas.microsoft.com/office/powerpoint/2010/main" val="4144698093"/>
      </p:ext>
    </p:extLst>
  </p:cSld>
  <p:clrMapOvr>
    <a:masterClrMapping/>
  </p:clrMapOvr>
</p:sld>
</file>

<file path=ppt/theme/theme1.xml><?xml version="1.0" encoding="utf-8"?>
<a:theme xmlns:a="http://schemas.openxmlformats.org/drawingml/2006/main" name="Office Theme">
  <a:themeElements>
    <a:clrScheme name="RHSC">
      <a:dk1>
        <a:srgbClr val="000000"/>
      </a:dk1>
      <a:lt1>
        <a:sysClr val="window" lastClr="FFFFFF"/>
      </a:lt1>
      <a:dk2>
        <a:srgbClr val="4D4F51"/>
      </a:dk2>
      <a:lt2>
        <a:srgbClr val="FFFFFF"/>
      </a:lt2>
      <a:accent1>
        <a:srgbClr val="0067AB"/>
      </a:accent1>
      <a:accent2>
        <a:srgbClr val="5C9CB6"/>
      </a:accent2>
      <a:accent3>
        <a:srgbClr val="FFCD00"/>
      </a:accent3>
      <a:accent4>
        <a:srgbClr val="9D9FA1"/>
      </a:accent4>
      <a:accent5>
        <a:srgbClr val="F16521"/>
      </a:accent5>
      <a:accent6>
        <a:srgbClr val="8A5D3B"/>
      </a:accent6>
      <a:hlink>
        <a:srgbClr val="5C9CB6"/>
      </a:hlink>
      <a:folHlink>
        <a:srgbClr val="9D9FA1"/>
      </a:folHlink>
    </a:clrScheme>
    <a:fontScheme name="RHS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3860</Words>
  <Application>Microsoft Office PowerPoint</Application>
  <PresentationFormat>Widescreen</PresentationFormat>
  <Paragraphs>295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Office Theme</vt:lpstr>
      <vt:lpstr>Vous ne pouvez pas gérer ce que vous ne pouvez pas voir</vt:lpstr>
      <vt:lpstr>PowerPoint Presentation</vt:lpstr>
      <vt:lpstr>Le réseau mondial de visibilité et d'analyse de la planification familiale (GFPVAN) et les pays</vt:lpstr>
      <vt:lpstr>Qu'est-ce que le Global FP VAN ?</vt:lpstr>
      <vt:lpstr>Le réseau mondial de visibilité et d'analyse de la planification familiale (VAN) </vt:lpstr>
      <vt:lpstr>Reproductive Health Supplies Coalition (RHSC)</vt:lpstr>
      <vt:lpstr>Exploiter la visibilité des données pour améliorer l'accès aux produits de santé de la reproduction</vt:lpstr>
      <vt:lpstr>Collaboration à travers le VAN</vt:lpstr>
      <vt:lpstr>PowerPoint Presentation</vt:lpstr>
      <vt:lpstr>Faciliter des connexions efficaces</vt:lpstr>
      <vt:lpstr>PowerPoint Presentation</vt:lpstr>
      <vt:lpstr>Opérationnalisation du VAN: progrès réalisés à ce jour</vt:lpstr>
      <vt:lpstr>Échantillon des organisations membres actuelles</vt:lpstr>
      <vt:lpstr>Gouvernance Central</vt:lpstr>
      <vt:lpstr>Le VAN Aujourd’hui: Statistiques</vt:lpstr>
      <vt:lpstr>Le VAN Aujourd’hui: : Prise de décision</vt:lpstr>
      <vt:lpstr>Exemples d'optimisation des pratiques de gestion de la chaîne d'approvisionnement via le VAN</vt:lpstr>
      <vt:lpstr>Devenir membre du VAN</vt:lpstr>
      <vt:lpstr>Point d'entrée : adhésion au Basic Viewer</vt:lpstr>
      <vt:lpstr>Je suis intéressé par l'adhésion, que dois-je faire ensuite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Alexe, Lucian</dc:creator>
  <cp:lastModifiedBy>Alexe, Lucian</cp:lastModifiedBy>
  <cp:revision>109</cp:revision>
  <dcterms:created xsi:type="dcterms:W3CDTF">2015-03-17T14:41:02Z</dcterms:created>
  <dcterms:modified xsi:type="dcterms:W3CDTF">2021-02-03T13:02:06Z</dcterms:modified>
</cp:coreProperties>
</file>