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89" r:id="rId4"/>
    <p:sldId id="265" r:id="rId5"/>
    <p:sldId id="270" r:id="rId6"/>
    <p:sldId id="495" r:id="rId7"/>
    <p:sldId id="496" r:id="rId8"/>
    <p:sldId id="494" r:id="rId9"/>
    <p:sldId id="497" r:id="rId10"/>
    <p:sldId id="498" r:id="rId11"/>
    <p:sldId id="499" r:id="rId12"/>
    <p:sldId id="261" r:id="rId13"/>
    <p:sldId id="263" r:id="rId14"/>
    <p:sldId id="274" r:id="rId15"/>
    <p:sldId id="275" r:id="rId16"/>
    <p:sldId id="276" r:id="rId17"/>
    <p:sldId id="493" r:id="rId18"/>
    <p:sldId id="277" r:id="rId19"/>
    <p:sldId id="264" r:id="rId20"/>
    <p:sldId id="266" r:id="rId21"/>
    <p:sldId id="283" r:id="rId22"/>
    <p:sldId id="284" r:id="rId23"/>
    <p:sldId id="267" r:id="rId24"/>
    <p:sldId id="268" r:id="rId25"/>
    <p:sldId id="285" r:id="rId26"/>
    <p:sldId id="286" r:id="rId27"/>
    <p:sldId id="287" r:id="rId28"/>
    <p:sldId id="288" r:id="rId29"/>
    <p:sldId id="272" r:id="rId30"/>
    <p:sldId id="273" r:id="rId31"/>
    <p:sldId id="507" r:id="rId32"/>
    <p:sldId id="290" r:id="rId33"/>
    <p:sldId id="291" r:id="rId34"/>
    <p:sldId id="282" r:id="rId35"/>
    <p:sldId id="271"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83" autoAdjust="0"/>
  </p:normalViewPr>
  <p:slideViewPr>
    <p:cSldViewPr>
      <p:cViewPr varScale="1">
        <p:scale>
          <a:sx n="104" d="100"/>
          <a:sy n="104" d="100"/>
        </p:scale>
        <p:origin x="174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A3C38-9271-4B79-964A-403AA97EA0B8}" type="datetimeFigureOut">
              <a:rPr lang="en-IN" smtClean="0"/>
              <a:t>26-04-2022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1D0E0-72E1-4476-998D-DE99EF526CE8}" type="slidenum">
              <a:rPr lang="en-IN" smtClean="0"/>
              <a:t>‹#›</a:t>
            </a:fld>
            <a:endParaRPr lang="en-IN"/>
          </a:p>
        </p:txBody>
      </p:sp>
    </p:spTree>
    <p:extLst>
      <p:ext uri="{BB962C8B-B14F-4D97-AF65-F5344CB8AC3E}">
        <p14:creationId xmlns:p14="http://schemas.microsoft.com/office/powerpoint/2010/main" val="238846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7F9256-F22E-4DB2-B82E-4CBBFFED6780}"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183879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F9256-F22E-4DB2-B82E-4CBBFFED6780}"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374951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F9256-F22E-4DB2-B82E-4CBBFFED6780}"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103694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10138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9842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26197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3485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32637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945374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8247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7468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7F9256-F22E-4DB2-B82E-4CBBFFED6780}"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3886279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05284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558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F9256-F22E-4DB2-B82E-4CBBFFED6780}" type="datetimeFigureOut">
              <a:rPr lang="en-US" smtClean="0"/>
              <a:pPr/>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372263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7F9256-F22E-4DB2-B82E-4CBBFFED6780}"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395059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7F9256-F22E-4DB2-B82E-4CBBFFED6780}" type="datetimeFigureOut">
              <a:rPr lang="en-US" smtClean="0"/>
              <a:pPr/>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88967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7F9256-F22E-4DB2-B82E-4CBBFFED6780}" type="datetimeFigureOut">
              <a:rPr lang="en-US" smtClean="0"/>
              <a:pPr/>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402622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F9256-F22E-4DB2-B82E-4CBBFFED6780}" type="datetimeFigureOut">
              <a:rPr lang="en-US" smtClean="0"/>
              <a:pPr/>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213686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F9256-F22E-4DB2-B82E-4CBBFFED6780}"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377271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F9256-F22E-4DB2-B82E-4CBBFFED6780}" type="datetimeFigureOut">
              <a:rPr lang="en-US" smtClean="0"/>
              <a:pPr/>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2B1D6-106B-443C-ADFF-90F67D5E8355}" type="slidenum">
              <a:rPr lang="en-US" smtClean="0"/>
              <a:pPr/>
              <a:t>‹#›</a:t>
            </a:fld>
            <a:endParaRPr lang="en-US"/>
          </a:p>
        </p:txBody>
      </p:sp>
    </p:spTree>
    <p:extLst>
      <p:ext uri="{BB962C8B-B14F-4D97-AF65-F5344CB8AC3E}">
        <p14:creationId xmlns:p14="http://schemas.microsoft.com/office/powerpoint/2010/main" val="51972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F9256-F22E-4DB2-B82E-4CBBFFED6780}" type="datetimeFigureOut">
              <a:rPr lang="en-US" smtClean="0"/>
              <a:pPr/>
              <a:t>4/26/2022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B1D6-106B-443C-ADFF-90F67D5E8355}" type="slidenum">
              <a:rPr lang="en-US" smtClean="0"/>
              <a:pPr/>
              <a:t>‹#›</a:t>
            </a:fld>
            <a:endParaRPr lang="en-US"/>
          </a:p>
        </p:txBody>
      </p:sp>
    </p:spTree>
    <p:extLst>
      <p:ext uri="{BB962C8B-B14F-4D97-AF65-F5344CB8AC3E}">
        <p14:creationId xmlns:p14="http://schemas.microsoft.com/office/powerpoint/2010/main" val="399196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7204610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sz="5300" dirty="0"/>
              <a:t>Menstrual &amp; Hygiene Waste Management </a:t>
            </a:r>
            <a:br>
              <a:rPr lang="en-US" sz="5300" dirty="0"/>
            </a:br>
            <a:br>
              <a:rPr lang="en-US" dirty="0"/>
            </a:br>
            <a:endParaRPr lang="en-US" dirty="0"/>
          </a:p>
        </p:txBody>
      </p:sp>
      <p:sp>
        <p:nvSpPr>
          <p:cNvPr id="3" name="Subtitle 2"/>
          <p:cNvSpPr>
            <a:spLocks noGrp="1"/>
          </p:cNvSpPr>
          <p:nvPr>
            <p:ph type="subTitle" idx="1"/>
          </p:nvPr>
        </p:nvSpPr>
        <p:spPr>
          <a:xfrm>
            <a:off x="1371600" y="4495800"/>
            <a:ext cx="6400800" cy="1828800"/>
          </a:xfrm>
        </p:spPr>
        <p:txBody>
          <a:bodyPr>
            <a:normAutofit/>
          </a:bodyPr>
          <a:lstStyle/>
          <a:p>
            <a:r>
              <a:rPr lang="en-US" dirty="0"/>
              <a:t>Dr. Shyamala Mani,</a:t>
            </a:r>
          </a:p>
          <a:p>
            <a:r>
              <a:rPr lang="en-US" dirty="0" err="1"/>
              <a:t>Sr.Advisor</a:t>
            </a:r>
            <a:r>
              <a:rPr lang="en-US" dirty="0"/>
              <a:t>, CEH, PHFI and </a:t>
            </a:r>
          </a:p>
          <a:p>
            <a:r>
              <a:rPr lang="en-US" dirty="0"/>
              <a:t>Visiting Faculty, BBA FHM, DSEU</a:t>
            </a:r>
          </a:p>
          <a:p>
            <a:endParaRPr lang="en-US" dirty="0"/>
          </a:p>
        </p:txBody>
      </p:sp>
    </p:spTree>
    <p:extLst>
      <p:ext uri="{BB962C8B-B14F-4D97-AF65-F5344CB8AC3E}">
        <p14:creationId xmlns:p14="http://schemas.microsoft.com/office/powerpoint/2010/main" val="278946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896D-D39C-4B41-8483-0E76EAFDEC08}"/>
              </a:ext>
            </a:extLst>
          </p:cNvPr>
          <p:cNvSpPr>
            <a:spLocks noGrp="1"/>
          </p:cNvSpPr>
          <p:nvPr>
            <p:ph type="title"/>
          </p:nvPr>
        </p:nvSpPr>
        <p:spPr>
          <a:xfrm>
            <a:off x="152400" y="76200"/>
            <a:ext cx="8915400" cy="1341438"/>
          </a:xfrm>
        </p:spPr>
        <p:txBody>
          <a:bodyPr>
            <a:noAutofit/>
          </a:bodyPr>
          <a:lstStyle/>
          <a:p>
            <a:r>
              <a:rPr lang="en-US" sz="3200" dirty="0"/>
              <a:t>Duty of manufacturers or brand owners of disposable products and sanitary napkins and diapers</a:t>
            </a:r>
            <a:endParaRPr lang="en-IN" sz="3200" dirty="0"/>
          </a:p>
        </p:txBody>
      </p:sp>
      <p:sp>
        <p:nvSpPr>
          <p:cNvPr id="3" name="Content Placeholder 2">
            <a:extLst>
              <a:ext uri="{FF2B5EF4-FFF2-40B4-BE49-F238E27FC236}">
                <a16:creationId xmlns:a16="http://schemas.microsoft.com/office/drawing/2014/main" id="{945C5152-C3B9-42D5-90B5-D84E3017DFF3}"/>
              </a:ext>
            </a:extLst>
          </p:cNvPr>
          <p:cNvSpPr>
            <a:spLocks noGrp="1"/>
          </p:cNvSpPr>
          <p:nvPr>
            <p:ph idx="1"/>
          </p:nvPr>
        </p:nvSpPr>
        <p:spPr/>
        <p:txBody>
          <a:bodyPr>
            <a:normAutofit fontScale="92500" lnSpcReduction="10000"/>
          </a:bodyPr>
          <a:lstStyle/>
          <a:p>
            <a:r>
              <a:rPr lang="en-US" sz="2400" dirty="0"/>
              <a:t>Manufacturers or brand owners or marketing companies of </a:t>
            </a:r>
            <a:r>
              <a:rPr lang="en-US" sz="2400" dirty="0">
                <a:highlight>
                  <a:srgbClr val="FFFF00"/>
                </a:highlight>
              </a:rPr>
              <a:t>sanitary napkins and diapers shall </a:t>
            </a:r>
            <a:r>
              <a:rPr lang="en-US" sz="2400" dirty="0"/>
              <a:t>explore the possibility of using all recyclable materials in their products or they shall </a:t>
            </a:r>
            <a:r>
              <a:rPr lang="en-US" sz="2400" dirty="0">
                <a:highlight>
                  <a:srgbClr val="FFFF00"/>
                </a:highlight>
              </a:rPr>
              <a:t>provide a pouch or wrapper for disposal of each napkin or diapers</a:t>
            </a:r>
            <a:r>
              <a:rPr lang="en-US" sz="2400" dirty="0"/>
              <a:t> along with the packet of their </a:t>
            </a:r>
            <a:r>
              <a:rPr lang="en-US" sz="2400" dirty="0">
                <a:highlight>
                  <a:srgbClr val="FFFF00"/>
                </a:highlight>
              </a:rPr>
              <a:t>sanitary products</a:t>
            </a:r>
            <a:r>
              <a:rPr lang="en-US" sz="2400" dirty="0"/>
              <a:t>. </a:t>
            </a:r>
          </a:p>
          <a:p>
            <a:endParaRPr lang="en-US" sz="2400" dirty="0"/>
          </a:p>
          <a:p>
            <a:r>
              <a:rPr lang="en-US" sz="2400" dirty="0"/>
              <a:t>The </a:t>
            </a:r>
            <a:r>
              <a:rPr lang="en-US" sz="2400" dirty="0">
                <a:highlight>
                  <a:srgbClr val="FFFF00"/>
                </a:highlight>
              </a:rPr>
              <a:t>biomedical waste shall be disposed of in accordance with the Bio-medical Waste Management Rules, 2016, as amended from time to time </a:t>
            </a:r>
            <a:r>
              <a:rPr lang="en-US" sz="2400" dirty="0"/>
              <a:t>. The hazardous waste shall be managed in accordance with the Hazardous and Other Wastes (Management and Transboundary Movement) Rules, 2016, as amended from time to time. The </a:t>
            </a:r>
            <a:r>
              <a:rPr lang="en-US" sz="2400" dirty="0" err="1"/>
              <a:t>Ewaste</a:t>
            </a:r>
            <a:r>
              <a:rPr lang="en-US" sz="2400" dirty="0"/>
              <a:t> shall be managed in accordance with the e-Waste (Management ) Rules, 2016 as amended from time to time. </a:t>
            </a:r>
          </a:p>
          <a:p>
            <a:endParaRPr lang="en-US" sz="2400" dirty="0"/>
          </a:p>
          <a:p>
            <a:endParaRPr lang="en-US" sz="2400" dirty="0"/>
          </a:p>
          <a:p>
            <a:endParaRPr lang="en-US" sz="2400" dirty="0"/>
          </a:p>
          <a:p>
            <a:endParaRPr lang="en-IN" sz="2400" dirty="0"/>
          </a:p>
        </p:txBody>
      </p:sp>
    </p:spTree>
    <p:extLst>
      <p:ext uri="{BB962C8B-B14F-4D97-AF65-F5344CB8AC3E}">
        <p14:creationId xmlns:p14="http://schemas.microsoft.com/office/powerpoint/2010/main" val="424399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Managers’ woes</a:t>
            </a:r>
          </a:p>
        </p:txBody>
      </p:sp>
      <p:sp>
        <p:nvSpPr>
          <p:cNvPr id="3" name="Content Placeholder 2"/>
          <p:cNvSpPr>
            <a:spLocks noGrp="1"/>
          </p:cNvSpPr>
          <p:nvPr>
            <p:ph idx="1"/>
          </p:nvPr>
        </p:nvSpPr>
        <p:spPr>
          <a:xfrm>
            <a:off x="457200" y="1295400"/>
            <a:ext cx="8229600" cy="5257800"/>
          </a:xfrm>
        </p:spPr>
        <p:txBody>
          <a:bodyPr>
            <a:normAutofit fontScale="92500"/>
          </a:bodyPr>
          <a:lstStyle/>
          <a:p>
            <a:r>
              <a:rPr lang="en-US" dirty="0"/>
              <a:t>12 billion pads or some say 432 million soiled pads (at 12% usage) of mixed </a:t>
            </a:r>
            <a:r>
              <a:rPr lang="en-US" dirty="0" err="1"/>
              <a:t>cotton+wood</a:t>
            </a:r>
            <a:r>
              <a:rPr lang="en-US" dirty="0"/>
              <a:t> pulp </a:t>
            </a:r>
            <a:r>
              <a:rPr lang="en-US" dirty="0" err="1"/>
              <a:t>fibre</a:t>
            </a:r>
            <a:r>
              <a:rPr lang="en-US" dirty="0"/>
              <a:t>/plastic to be safely disposed of every month  </a:t>
            </a:r>
          </a:p>
          <a:p>
            <a:endParaRPr lang="en-US" dirty="0"/>
          </a:p>
          <a:p>
            <a:r>
              <a:rPr lang="en-US" dirty="0"/>
              <a:t>Contamination of  water bodies, blocking sewer lines, adding more non-biodegradable waste to landfills </a:t>
            </a:r>
          </a:p>
          <a:p>
            <a:endParaRPr lang="en-US" dirty="0"/>
          </a:p>
          <a:p>
            <a:r>
              <a:rPr lang="en-US" dirty="0"/>
              <a:t>Posing an occupational hazard to those who handle solid waste, often with bare hands</a:t>
            </a:r>
          </a:p>
          <a:p>
            <a:endParaRPr lang="en-US" dirty="0"/>
          </a:p>
        </p:txBody>
      </p:sp>
    </p:spTree>
    <p:extLst>
      <p:ext uri="{BB962C8B-B14F-4D97-AF65-F5344CB8AC3E}">
        <p14:creationId xmlns:p14="http://schemas.microsoft.com/office/powerpoint/2010/main" val="310143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a:t>
            </a:r>
          </a:p>
        </p:txBody>
      </p:sp>
      <p:sp>
        <p:nvSpPr>
          <p:cNvPr id="3" name="Content Placeholder 2"/>
          <p:cNvSpPr>
            <a:spLocks noGrp="1"/>
          </p:cNvSpPr>
          <p:nvPr>
            <p:ph idx="1"/>
          </p:nvPr>
        </p:nvSpPr>
        <p:spPr>
          <a:xfrm>
            <a:off x="457200" y="1295400"/>
            <a:ext cx="8229600" cy="4830763"/>
          </a:xfrm>
        </p:spPr>
        <p:txBody>
          <a:bodyPr/>
          <a:lstStyle/>
          <a:p>
            <a:r>
              <a:rPr lang="en-US" dirty="0"/>
              <a:t>Washable cloth pads require water and soap – not always easily available</a:t>
            </a:r>
          </a:p>
          <a:p>
            <a:endParaRPr lang="en-US" dirty="0"/>
          </a:p>
          <a:p>
            <a:r>
              <a:rPr lang="en-US" dirty="0"/>
              <a:t>Since most of the washing in low income settlements takes place at a communal tap or hand pump, it is unlikely that women will wash their used cloth pads there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031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6" name="Rectangle 5"/>
          <p:cNvSpPr/>
          <p:nvPr/>
        </p:nvSpPr>
        <p:spPr>
          <a:xfrm>
            <a:off x="1242929" y="1787436"/>
            <a:ext cx="1936428" cy="925318"/>
          </a:xfrm>
          <a:prstGeom prst="rect">
            <a:avLst/>
          </a:prstGeom>
        </p:spPr>
        <p:txBody>
          <a:bodyPr wrap="none">
            <a:spAutoFit/>
          </a:bodyPr>
          <a:lstStyle/>
          <a:p>
            <a:pPr algn="ctr">
              <a:lnSpc>
                <a:spcPts val="3359"/>
              </a:lnSpc>
            </a:pPr>
            <a:r>
              <a:rPr lang="en-IN" sz="1600" b="1" dirty="0">
                <a:solidFill>
                  <a:srgbClr val="AB4095"/>
                </a:solidFill>
                <a:latin typeface="Cambria" panose="02040503050406030204" pitchFamily="18" charset="0"/>
                <a:ea typeface="Cambria" panose="02040503050406030204" pitchFamily="18" charset="0"/>
                <a:cs typeface="Arial"/>
                <a:sym typeface="Arial"/>
              </a:rPr>
              <a:t>Reusable Products</a:t>
            </a:r>
          </a:p>
          <a:p>
            <a:pPr algn="ctr">
              <a:lnSpc>
                <a:spcPts val="3359"/>
              </a:lnSpc>
            </a:pPr>
            <a:endParaRPr lang="en-US" sz="2400" b="1" dirty="0">
              <a:solidFill>
                <a:srgbClr val="AB4095"/>
              </a:solidFill>
              <a:latin typeface="Cambria" panose="02040503050406030204" pitchFamily="18" charset="0"/>
              <a:ea typeface="Cambria" panose="02040503050406030204" pitchFamily="18" charset="0"/>
              <a:cs typeface="Arial"/>
              <a:sym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2" y="2284794"/>
            <a:ext cx="2162601" cy="143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8159" y="2284794"/>
            <a:ext cx="1915481" cy="143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3308" y="3911427"/>
            <a:ext cx="1895675" cy="1518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2563" y="2284794"/>
            <a:ext cx="2078898" cy="138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5027" y="2289144"/>
            <a:ext cx="2072361" cy="137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5027" y="4106647"/>
            <a:ext cx="1533809" cy="114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0096" y="4140440"/>
            <a:ext cx="2473070" cy="101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407605" y="1822135"/>
            <a:ext cx="3118546" cy="925318"/>
          </a:xfrm>
          <a:prstGeom prst="rect">
            <a:avLst/>
          </a:prstGeom>
        </p:spPr>
        <p:txBody>
          <a:bodyPr wrap="none">
            <a:spAutoFit/>
          </a:bodyPr>
          <a:lstStyle/>
          <a:p>
            <a:pPr algn="ctr">
              <a:lnSpc>
                <a:spcPts val="3359"/>
              </a:lnSpc>
            </a:pPr>
            <a:r>
              <a:rPr lang="en-IN" sz="1600" b="1" dirty="0">
                <a:solidFill>
                  <a:srgbClr val="AB4095"/>
                </a:solidFill>
                <a:latin typeface="Cambria" panose="02040503050406030204" pitchFamily="18" charset="0"/>
                <a:ea typeface="Cambria" panose="02040503050406030204" pitchFamily="18" charset="0"/>
                <a:cs typeface="Arial"/>
                <a:sym typeface="Arial"/>
              </a:rPr>
              <a:t>Single Use Disposable Products</a:t>
            </a:r>
          </a:p>
          <a:p>
            <a:pPr algn="ctr">
              <a:lnSpc>
                <a:spcPts val="3359"/>
              </a:lnSpc>
            </a:pPr>
            <a:endParaRPr lang="en-US" sz="2400" b="1" dirty="0">
              <a:solidFill>
                <a:srgbClr val="AB4095"/>
              </a:solidFill>
              <a:latin typeface="Cambria" panose="02040503050406030204" pitchFamily="18" charset="0"/>
              <a:ea typeface="Cambria" panose="02040503050406030204" pitchFamily="18" charset="0"/>
              <a:cs typeface="Arial"/>
              <a:sym typeface="Arial"/>
            </a:endParaRPr>
          </a:p>
        </p:txBody>
      </p:sp>
      <p:sp>
        <p:nvSpPr>
          <p:cNvPr id="11" name="Rectangle 10"/>
          <p:cNvSpPr/>
          <p:nvPr/>
        </p:nvSpPr>
        <p:spPr>
          <a:xfrm>
            <a:off x="2345963" y="1038225"/>
            <a:ext cx="4125168" cy="925318"/>
          </a:xfrm>
          <a:prstGeom prst="rect">
            <a:avLst/>
          </a:prstGeom>
        </p:spPr>
        <p:txBody>
          <a:bodyPr wrap="none">
            <a:spAutoFit/>
          </a:bodyPr>
          <a:lstStyle/>
          <a:p>
            <a:pPr algn="ctr">
              <a:lnSpc>
                <a:spcPts val="3359"/>
              </a:lnSpc>
            </a:pPr>
            <a:r>
              <a:rPr lang="en-IN" sz="2400" b="1" dirty="0">
                <a:solidFill>
                  <a:srgbClr val="AB4095"/>
                </a:solidFill>
                <a:latin typeface="Cambria" panose="02040503050406030204" pitchFamily="18" charset="0"/>
                <a:ea typeface="Cambria" panose="02040503050406030204" pitchFamily="18" charset="0"/>
                <a:cs typeface="Arial"/>
                <a:sym typeface="Arial"/>
              </a:rPr>
              <a:t>Menstrual Products in India</a:t>
            </a:r>
          </a:p>
          <a:p>
            <a:pPr algn="ctr">
              <a:lnSpc>
                <a:spcPts val="3359"/>
              </a:lnSpc>
            </a:pPr>
            <a:endParaRPr lang="en-US" sz="2400" b="1" dirty="0">
              <a:solidFill>
                <a:srgbClr val="AB4095"/>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41113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11" name="Rectangle 10"/>
          <p:cNvSpPr/>
          <p:nvPr/>
        </p:nvSpPr>
        <p:spPr>
          <a:xfrm>
            <a:off x="908806" y="1038225"/>
            <a:ext cx="6999480" cy="925318"/>
          </a:xfrm>
          <a:prstGeom prst="rect">
            <a:avLst/>
          </a:prstGeom>
        </p:spPr>
        <p:txBody>
          <a:bodyPr wrap="none">
            <a:spAutoFit/>
          </a:bodyPr>
          <a:lstStyle/>
          <a:p>
            <a:pPr algn="ctr">
              <a:lnSpc>
                <a:spcPts val="3359"/>
              </a:lnSpc>
            </a:pPr>
            <a:r>
              <a:rPr lang="en-IN" sz="2400" b="1" dirty="0">
                <a:solidFill>
                  <a:srgbClr val="AB4095"/>
                </a:solidFill>
                <a:latin typeface="Cambria" panose="02040503050406030204" pitchFamily="18" charset="0"/>
                <a:ea typeface="Cambria" panose="02040503050406030204" pitchFamily="18" charset="0"/>
                <a:cs typeface="Arial"/>
                <a:sym typeface="Arial"/>
              </a:rPr>
              <a:t>Single Use Disposable Sanitary Products in India</a:t>
            </a:r>
          </a:p>
          <a:p>
            <a:pPr algn="ctr">
              <a:lnSpc>
                <a:spcPts val="3359"/>
              </a:lnSpc>
            </a:pPr>
            <a:endParaRPr lang="en-US" sz="2400" b="1" dirty="0">
              <a:solidFill>
                <a:srgbClr val="AB4095"/>
              </a:solidFill>
              <a:latin typeface="Cambria" panose="02040503050406030204" pitchFamily="18" charset="0"/>
              <a:ea typeface="Cambria" panose="02040503050406030204" pitchFamily="18" charset="0"/>
              <a:cs typeface="Arial"/>
              <a:sym typeface="Arial"/>
            </a:endParaRPr>
          </a:p>
        </p:txBody>
      </p:sp>
      <p:graphicFrame>
        <p:nvGraphicFramePr>
          <p:cNvPr id="5" name="Table 4"/>
          <p:cNvGraphicFramePr>
            <a:graphicFrameLocks noGrp="1"/>
          </p:cNvGraphicFramePr>
          <p:nvPr/>
        </p:nvGraphicFramePr>
        <p:xfrm>
          <a:off x="219075" y="1687131"/>
          <a:ext cx="8696324" cy="3871472"/>
        </p:xfrm>
        <a:graphic>
          <a:graphicData uri="http://schemas.openxmlformats.org/drawingml/2006/table">
            <a:tbl>
              <a:tblPr firstRow="1" bandRow="1">
                <a:tableStyleId>{F5AB1C69-6EDB-4FF4-983F-18BD219EF322}</a:tableStyleId>
              </a:tblPr>
              <a:tblGrid>
                <a:gridCol w="895350">
                  <a:extLst>
                    <a:ext uri="{9D8B030D-6E8A-4147-A177-3AD203B41FA5}">
                      <a16:colId xmlns:a16="http://schemas.microsoft.com/office/drawing/2014/main" val="20000"/>
                    </a:ext>
                  </a:extLst>
                </a:gridCol>
                <a:gridCol w="832310">
                  <a:extLst>
                    <a:ext uri="{9D8B030D-6E8A-4147-A177-3AD203B41FA5}">
                      <a16:colId xmlns:a16="http://schemas.microsoft.com/office/drawing/2014/main" val="20001"/>
                    </a:ext>
                  </a:extLst>
                </a:gridCol>
                <a:gridCol w="1114474">
                  <a:extLst>
                    <a:ext uri="{9D8B030D-6E8A-4147-A177-3AD203B41FA5}">
                      <a16:colId xmlns:a16="http://schemas.microsoft.com/office/drawing/2014/main" val="20002"/>
                    </a:ext>
                  </a:extLst>
                </a:gridCol>
                <a:gridCol w="1159170">
                  <a:extLst>
                    <a:ext uri="{9D8B030D-6E8A-4147-A177-3AD203B41FA5}">
                      <a16:colId xmlns:a16="http://schemas.microsoft.com/office/drawing/2014/main" val="20003"/>
                    </a:ext>
                  </a:extLst>
                </a:gridCol>
                <a:gridCol w="1489910">
                  <a:extLst>
                    <a:ext uri="{9D8B030D-6E8A-4147-A177-3AD203B41FA5}">
                      <a16:colId xmlns:a16="http://schemas.microsoft.com/office/drawing/2014/main" val="20004"/>
                    </a:ext>
                  </a:extLst>
                </a:gridCol>
                <a:gridCol w="1100280">
                  <a:extLst>
                    <a:ext uri="{9D8B030D-6E8A-4147-A177-3AD203B41FA5}">
                      <a16:colId xmlns:a16="http://schemas.microsoft.com/office/drawing/2014/main" val="20005"/>
                    </a:ext>
                  </a:extLst>
                </a:gridCol>
                <a:gridCol w="876106">
                  <a:extLst>
                    <a:ext uri="{9D8B030D-6E8A-4147-A177-3AD203B41FA5}">
                      <a16:colId xmlns:a16="http://schemas.microsoft.com/office/drawing/2014/main" val="20006"/>
                    </a:ext>
                  </a:extLst>
                </a:gridCol>
                <a:gridCol w="1228724">
                  <a:extLst>
                    <a:ext uri="{9D8B030D-6E8A-4147-A177-3AD203B41FA5}">
                      <a16:colId xmlns:a16="http://schemas.microsoft.com/office/drawing/2014/main" val="20007"/>
                    </a:ext>
                  </a:extLst>
                </a:gridCol>
              </a:tblGrid>
              <a:tr h="370840">
                <a:tc>
                  <a:txBody>
                    <a:bodyPr/>
                    <a:lstStyle/>
                    <a:p>
                      <a:endParaRPr lang="en-IN" sz="1000"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Cotton Napkin</a:t>
                      </a:r>
                    </a:p>
                  </a:txBody>
                  <a:tcPr/>
                </a:tc>
                <a:tc>
                  <a:txBody>
                    <a:bodyPr/>
                    <a:lstStyle/>
                    <a:p>
                      <a:r>
                        <a:rPr lang="en-IN" sz="1000" dirty="0">
                          <a:latin typeface="Calibri" panose="020F0502020204030204" pitchFamily="34" charset="0"/>
                          <a:cs typeface="Calibri" panose="020F0502020204030204" pitchFamily="34" charset="0"/>
                        </a:rPr>
                        <a:t>Commercial Sanitary Napkin</a:t>
                      </a:r>
                    </a:p>
                  </a:txBody>
                  <a:tcPr/>
                </a:tc>
                <a:tc>
                  <a:txBody>
                    <a:bodyPr/>
                    <a:lstStyle/>
                    <a:p>
                      <a:r>
                        <a:rPr lang="en-IN" sz="1000" dirty="0">
                          <a:latin typeface="Calibri" panose="020F0502020204030204" pitchFamily="34" charset="0"/>
                          <a:cs typeface="Calibri" panose="020F0502020204030204" pitchFamily="34" charset="0"/>
                        </a:rPr>
                        <a:t>Compostable Sanitary</a:t>
                      </a:r>
                      <a:r>
                        <a:rPr lang="en-IN" sz="1000" baseline="0" dirty="0">
                          <a:latin typeface="Calibri" panose="020F0502020204030204" pitchFamily="34" charset="0"/>
                          <a:cs typeface="Calibri" panose="020F0502020204030204" pitchFamily="34" charset="0"/>
                        </a:rPr>
                        <a:t> Napkin</a:t>
                      </a:r>
                      <a:endParaRPr lang="en-IN" sz="1000"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Biodegradable Sanitary Napkin</a:t>
                      </a:r>
                    </a:p>
                  </a:txBody>
                  <a:tcPr/>
                </a:tc>
                <a:tc>
                  <a:txBody>
                    <a:bodyPr/>
                    <a:lstStyle/>
                    <a:p>
                      <a:r>
                        <a:rPr lang="en-IN" sz="1000" dirty="0">
                          <a:latin typeface="Calibri" panose="020F0502020204030204" pitchFamily="34" charset="0"/>
                          <a:cs typeface="Calibri" panose="020F0502020204030204" pitchFamily="34" charset="0"/>
                        </a:rPr>
                        <a:t>Oxy-degradable Sanitary Napkin</a:t>
                      </a:r>
                    </a:p>
                  </a:txBody>
                  <a:tcPr/>
                </a:tc>
                <a:tc>
                  <a:txBody>
                    <a:bodyPr/>
                    <a:lstStyle/>
                    <a:p>
                      <a:r>
                        <a:rPr lang="en-IN" sz="1000" dirty="0">
                          <a:latin typeface="Calibri" panose="020F0502020204030204" pitchFamily="34" charset="0"/>
                          <a:cs typeface="Calibri" panose="020F0502020204030204" pitchFamily="34" charset="0"/>
                        </a:rPr>
                        <a:t>Commercial Tampon</a:t>
                      </a:r>
                    </a:p>
                  </a:txBody>
                  <a:tcPr/>
                </a:tc>
                <a:tc>
                  <a:txBody>
                    <a:bodyPr/>
                    <a:lstStyle/>
                    <a:p>
                      <a:r>
                        <a:rPr lang="en-IN" sz="1000" dirty="0">
                          <a:latin typeface="Calibri" panose="020F0502020204030204" pitchFamily="34" charset="0"/>
                          <a:cs typeface="Calibri" panose="020F0502020204030204" pitchFamily="34" charset="0"/>
                        </a:rPr>
                        <a:t>Organic Cotton Tampon</a:t>
                      </a:r>
                    </a:p>
                  </a:txBody>
                  <a:tcPr/>
                </a:tc>
                <a:extLst>
                  <a:ext uri="{0D108BD9-81ED-4DB2-BD59-A6C34878D82A}">
                    <a16:rowId xmlns:a16="http://schemas.microsoft.com/office/drawing/2014/main" val="10000"/>
                  </a:ext>
                </a:extLst>
              </a:tr>
              <a:tr h="370840">
                <a:tc>
                  <a:txBody>
                    <a:bodyPr/>
                    <a:lstStyle/>
                    <a:p>
                      <a:r>
                        <a:rPr lang="en-IN" sz="1000" dirty="0">
                          <a:latin typeface="Calibri" panose="020F0502020204030204" pitchFamily="34" charset="0"/>
                          <a:cs typeface="Calibri" panose="020F0502020204030204" pitchFamily="34" charset="0"/>
                        </a:rPr>
                        <a:t>Type of Product</a:t>
                      </a:r>
                      <a:endParaRPr lang="en-IN" sz="1000" b="1"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Absorbent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Absorbent</a:t>
                      </a:r>
                    </a:p>
                    <a:p>
                      <a:endParaRPr lang="en-IN"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914912">
                <a:tc>
                  <a:txBody>
                    <a:bodyPr/>
                    <a:lstStyle/>
                    <a:p>
                      <a:r>
                        <a:rPr lang="en-IN" sz="1000" dirty="0">
                          <a:latin typeface="Calibri" panose="020F0502020204030204" pitchFamily="34" charset="0"/>
                          <a:cs typeface="Calibri" panose="020F0502020204030204" pitchFamily="34" charset="0"/>
                        </a:rPr>
                        <a:t>Content</a:t>
                      </a:r>
                      <a:endParaRPr lang="en-IN" sz="1000" b="1"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Cotton</a:t>
                      </a:r>
                    </a:p>
                  </a:txBody>
                  <a:tcPr/>
                </a:tc>
                <a:tc>
                  <a:txBody>
                    <a:bodyPr/>
                    <a:lstStyle/>
                    <a:p>
                      <a:r>
                        <a:rPr lang="en-IN" sz="1000" dirty="0">
                          <a:latin typeface="Calibri" panose="020F0502020204030204" pitchFamily="34" charset="0"/>
                          <a:cs typeface="Calibri" panose="020F0502020204030204" pitchFamily="34" charset="0"/>
                        </a:rPr>
                        <a:t>Cellulose, Super Absorbent Polymer, cotton, </a:t>
                      </a:r>
                      <a:r>
                        <a:rPr lang="en-IN" sz="1000" dirty="0" err="1">
                          <a:latin typeface="Calibri" panose="020F0502020204030204" pitchFamily="34" charset="0"/>
                          <a:cs typeface="Calibri" panose="020F0502020204030204" pitchFamily="34" charset="0"/>
                        </a:rPr>
                        <a:t>spunlace</a:t>
                      </a:r>
                      <a:r>
                        <a:rPr lang="en-IN" sz="1000" dirty="0">
                          <a:latin typeface="Calibri" panose="020F0502020204030204" pitchFamily="34" charset="0"/>
                          <a:cs typeface="Calibri" panose="020F0502020204030204" pitchFamily="34" charset="0"/>
                        </a:rPr>
                        <a:t>, polyethylene</a:t>
                      </a:r>
                    </a:p>
                  </a:txBody>
                  <a:tcPr/>
                </a:tc>
                <a:tc>
                  <a:txBody>
                    <a:bodyPr/>
                    <a:lstStyle/>
                    <a:p>
                      <a:r>
                        <a:rPr lang="en-IN" sz="1000" dirty="0">
                          <a:latin typeface="Calibri" panose="020F0502020204030204" pitchFamily="34" charset="0"/>
                          <a:cs typeface="Calibri" panose="020F0502020204030204" pitchFamily="34" charset="0"/>
                        </a:rPr>
                        <a:t>Bioplastic with bio-SAP</a:t>
                      </a:r>
                    </a:p>
                  </a:txBody>
                  <a:tcPr/>
                </a:tc>
                <a:tc>
                  <a:txBody>
                    <a:bodyPr/>
                    <a:lstStyle/>
                    <a:p>
                      <a:r>
                        <a:rPr lang="en-IN" sz="1000" dirty="0">
                          <a:latin typeface="Calibri" panose="020F0502020204030204" pitchFamily="34" charset="0"/>
                          <a:cs typeface="Calibri" panose="020F0502020204030204" pitchFamily="34" charset="0"/>
                        </a:rPr>
                        <a:t>Banana fibre/bamboo fibre/ water-hyacinth based napkins</a:t>
                      </a:r>
                    </a:p>
                  </a:txBody>
                  <a:tcPr/>
                </a:tc>
                <a:tc>
                  <a:txBody>
                    <a:bodyPr/>
                    <a:lstStyle/>
                    <a:p>
                      <a:r>
                        <a:rPr lang="en-IN" sz="1000" dirty="0">
                          <a:latin typeface="Calibri" panose="020F0502020204030204" pitchFamily="34" charset="0"/>
                          <a:cs typeface="Calibri" panose="020F0502020204030204" pitchFamily="34" charset="0"/>
                        </a:rPr>
                        <a:t>Biodegradable additive, cellulose, </a:t>
                      </a:r>
                      <a:r>
                        <a:rPr lang="en-IN" sz="1000" dirty="0" err="1">
                          <a:latin typeface="Calibri" panose="020F0502020204030204" pitchFamily="34" charset="0"/>
                          <a:cs typeface="Calibri" panose="020F0502020204030204" pitchFamily="34" charset="0"/>
                        </a:rPr>
                        <a:t>spunlace</a:t>
                      </a:r>
                      <a:r>
                        <a:rPr lang="en-IN" sz="1000" dirty="0">
                          <a:latin typeface="Calibri" panose="020F0502020204030204" pitchFamily="34" charset="0"/>
                          <a:cs typeface="Calibri" panose="020F0502020204030204" pitchFamily="34" charset="0"/>
                        </a:rPr>
                        <a:t>, polyethylene</a:t>
                      </a:r>
                    </a:p>
                  </a:txBody>
                  <a:tcPr/>
                </a:tc>
                <a:tc>
                  <a:txBody>
                    <a:bodyPr/>
                    <a:lstStyle/>
                    <a:p>
                      <a:r>
                        <a:rPr lang="en-IN" sz="1000" dirty="0">
                          <a:latin typeface="Calibri" panose="020F0502020204030204" pitchFamily="34" charset="0"/>
                          <a:cs typeface="Calibri" panose="020F0502020204030204" pitchFamily="34" charset="0"/>
                        </a:rPr>
                        <a:t>Cotton, Rayon, </a:t>
                      </a:r>
                      <a:r>
                        <a:rPr lang="en-IN" sz="1000" dirty="0" err="1">
                          <a:latin typeface="Calibri" panose="020F0502020204030204" pitchFamily="34" charset="0"/>
                          <a:cs typeface="Calibri" panose="020F0502020204030204" pitchFamily="34" charset="0"/>
                        </a:rPr>
                        <a:t>Polyethylene,Polypropylene</a:t>
                      </a:r>
                      <a:endParaRPr lang="en-IN" sz="1000"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Organic Cotton</a:t>
                      </a:r>
                    </a:p>
                  </a:txBody>
                  <a:tcPr/>
                </a:tc>
                <a:extLst>
                  <a:ext uri="{0D108BD9-81ED-4DB2-BD59-A6C34878D82A}">
                    <a16:rowId xmlns:a16="http://schemas.microsoft.com/office/drawing/2014/main" val="10002"/>
                  </a:ext>
                </a:extLst>
              </a:tr>
              <a:tr h="994922">
                <a:tc>
                  <a:txBody>
                    <a:bodyPr/>
                    <a:lstStyle/>
                    <a:p>
                      <a:r>
                        <a:rPr lang="en-IN" sz="1000" dirty="0">
                          <a:latin typeface="Calibri" panose="020F0502020204030204" pitchFamily="34" charset="0"/>
                          <a:cs typeface="Calibri" panose="020F0502020204030204" pitchFamily="34" charset="0"/>
                        </a:rPr>
                        <a:t>Disposal by User</a:t>
                      </a:r>
                      <a:endParaRPr lang="en-IN" sz="1000" b="1"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Wrap in newspaper or its pouch and give in Dry waste Bin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Wrap in newspaper or its pouch and give in Dry waste Bin</a:t>
                      </a:r>
                    </a:p>
                    <a:p>
                      <a:endParaRPr lang="en-IN"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IN" sz="1000" dirty="0">
                          <a:latin typeface="Calibri" panose="020F0502020204030204" pitchFamily="34" charset="0"/>
                          <a:cs typeface="Calibri" panose="020F0502020204030204" pitchFamily="34" charset="0"/>
                        </a:rPr>
                        <a:t>Management as per Sanitary Waste Management rules 2016</a:t>
                      </a:r>
                      <a:endParaRPr lang="en-IN" sz="1000" b="1" dirty="0">
                        <a:latin typeface="Calibri" panose="020F0502020204030204" pitchFamily="34" charset="0"/>
                        <a:cs typeface="Calibri" panose="020F0502020204030204" pitchFamily="34" charset="0"/>
                      </a:endParaRPr>
                    </a:p>
                  </a:txBody>
                  <a:tcPr/>
                </a:tc>
                <a:tc>
                  <a:txBody>
                    <a:bodyPr/>
                    <a:lstStyle/>
                    <a:p>
                      <a:r>
                        <a:rPr lang="en-IN" sz="1000" dirty="0">
                          <a:latin typeface="Calibri" panose="020F0502020204030204" pitchFamily="34" charset="0"/>
                          <a:cs typeface="Calibri" panose="020F0502020204030204" pitchFamily="34" charset="0"/>
                        </a:rPr>
                        <a:t>Deep Burial/Incineration</a:t>
                      </a:r>
                    </a:p>
                  </a:txBody>
                  <a:tcPr/>
                </a:tc>
                <a:tc>
                  <a:txBody>
                    <a:bodyPr/>
                    <a:lstStyle/>
                    <a:p>
                      <a:r>
                        <a:rPr lang="en-IN" sz="1000" dirty="0">
                          <a:latin typeface="Calibri" panose="020F0502020204030204" pitchFamily="34" charset="0"/>
                          <a:cs typeface="Calibri" panose="020F0502020204030204" pitchFamily="34" charset="0"/>
                        </a:rPr>
                        <a:t>Incineration</a:t>
                      </a:r>
                    </a:p>
                  </a:txBody>
                  <a:tcPr/>
                </a:tc>
                <a:tc>
                  <a:txBody>
                    <a:bodyPr/>
                    <a:lstStyle/>
                    <a:p>
                      <a:r>
                        <a:rPr lang="en-IN" sz="1000" dirty="0">
                          <a:latin typeface="Calibri" panose="020F0502020204030204" pitchFamily="34" charset="0"/>
                          <a:cs typeface="Calibri" panose="020F0502020204030204" pitchFamily="34" charset="0"/>
                        </a:rPr>
                        <a:t>Composting/Deep Burial</a:t>
                      </a:r>
                    </a:p>
                  </a:txBody>
                  <a:tcPr/>
                </a:tc>
                <a:tc>
                  <a:txBody>
                    <a:bodyPr/>
                    <a:lstStyle/>
                    <a:p>
                      <a:r>
                        <a:rPr lang="en-IN" sz="1000" dirty="0">
                          <a:latin typeface="Calibri" panose="020F0502020204030204" pitchFamily="34" charset="0"/>
                          <a:cs typeface="Calibri" panose="020F0502020204030204" pitchFamily="34" charset="0"/>
                        </a:rPr>
                        <a:t>Deep Burial</a:t>
                      </a:r>
                    </a:p>
                  </a:txBody>
                  <a:tcPr/>
                </a:tc>
                <a:tc>
                  <a:txBody>
                    <a:bodyPr/>
                    <a:lstStyle/>
                    <a:p>
                      <a:r>
                        <a:rPr lang="en-IN" sz="1000" dirty="0">
                          <a:latin typeface="Calibri" panose="020F0502020204030204" pitchFamily="34" charset="0"/>
                          <a:cs typeface="Calibri" panose="020F0502020204030204" pitchFamily="34" charset="0"/>
                        </a:rPr>
                        <a:t>Incineration*</a:t>
                      </a:r>
                    </a:p>
                  </a:txBody>
                  <a:tcPr/>
                </a:tc>
                <a:tc>
                  <a:txBody>
                    <a:bodyPr/>
                    <a:lstStyle/>
                    <a:p>
                      <a:r>
                        <a:rPr lang="en-IN" sz="1000" dirty="0">
                          <a:latin typeface="Calibri" panose="020F0502020204030204" pitchFamily="34" charset="0"/>
                          <a:cs typeface="Calibri" panose="020F0502020204030204" pitchFamily="34" charset="0"/>
                        </a:rPr>
                        <a:t>Incineration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000" dirty="0">
                          <a:latin typeface="Calibri" panose="020F0502020204030204" pitchFamily="34" charset="0"/>
                          <a:cs typeface="Calibri" panose="020F0502020204030204" pitchFamily="34" charset="0"/>
                        </a:rPr>
                        <a:t>Deep Burial/Incineration</a:t>
                      </a:r>
                    </a:p>
                    <a:p>
                      <a:endParaRPr lang="en-IN" sz="1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219076" y="5575929"/>
            <a:ext cx="8582025" cy="253916"/>
          </a:xfrm>
          <a:prstGeom prst="rect">
            <a:avLst/>
          </a:prstGeom>
        </p:spPr>
        <p:txBody>
          <a:bodyPr wrap="square">
            <a:spAutoFit/>
          </a:bodyPr>
          <a:lstStyle/>
          <a:p>
            <a:pPr>
              <a:buClr>
                <a:srgbClr val="000000"/>
              </a:buClr>
            </a:pPr>
            <a:r>
              <a:rPr lang="en-IN" sz="1050" kern="0" dirty="0">
                <a:solidFill>
                  <a:srgbClr val="000000"/>
                </a:solidFill>
                <a:latin typeface="Calibri" panose="020F0502020204030204" pitchFamily="34" charset="0"/>
                <a:cs typeface="Calibri" panose="020F0502020204030204" pitchFamily="34" charset="0"/>
                <a:sym typeface="Arial"/>
              </a:rPr>
              <a:t>*For these products, disposal is not mentioned in the Sanitary Waste Management 2016 Rules, but the said method is recommended by the manufacturer</a:t>
            </a:r>
          </a:p>
        </p:txBody>
      </p:sp>
    </p:spTree>
    <p:extLst>
      <p:ext uri="{BB962C8B-B14F-4D97-AF65-F5344CB8AC3E}">
        <p14:creationId xmlns:p14="http://schemas.microsoft.com/office/powerpoint/2010/main" val="185264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graphicFrame>
        <p:nvGraphicFramePr>
          <p:cNvPr id="3" name="Table 2"/>
          <p:cNvGraphicFramePr>
            <a:graphicFrameLocks noGrp="1"/>
          </p:cNvGraphicFramePr>
          <p:nvPr/>
        </p:nvGraphicFramePr>
        <p:xfrm>
          <a:off x="580663" y="2103775"/>
          <a:ext cx="7884367" cy="2580640"/>
        </p:xfrm>
        <a:graphic>
          <a:graphicData uri="http://schemas.openxmlformats.org/drawingml/2006/table">
            <a:tbl>
              <a:tblPr firstRow="1" bandRow="1">
                <a:tableStyleId>{F5AB1C69-6EDB-4FF4-983F-18BD219EF322}</a:tableStyleId>
              </a:tblPr>
              <a:tblGrid>
                <a:gridCol w="1724100">
                  <a:extLst>
                    <a:ext uri="{9D8B030D-6E8A-4147-A177-3AD203B41FA5}">
                      <a16:colId xmlns:a16="http://schemas.microsoft.com/office/drawing/2014/main" val="20000"/>
                    </a:ext>
                  </a:extLst>
                </a:gridCol>
                <a:gridCol w="1336342">
                  <a:extLst>
                    <a:ext uri="{9D8B030D-6E8A-4147-A177-3AD203B41FA5}">
                      <a16:colId xmlns:a16="http://schemas.microsoft.com/office/drawing/2014/main" val="20001"/>
                    </a:ext>
                  </a:extLst>
                </a:gridCol>
                <a:gridCol w="1567543">
                  <a:extLst>
                    <a:ext uri="{9D8B030D-6E8A-4147-A177-3AD203B41FA5}">
                      <a16:colId xmlns:a16="http://schemas.microsoft.com/office/drawing/2014/main" val="20002"/>
                    </a:ext>
                  </a:extLst>
                </a:gridCol>
                <a:gridCol w="1408922">
                  <a:extLst>
                    <a:ext uri="{9D8B030D-6E8A-4147-A177-3AD203B41FA5}">
                      <a16:colId xmlns:a16="http://schemas.microsoft.com/office/drawing/2014/main" val="20003"/>
                    </a:ext>
                  </a:extLst>
                </a:gridCol>
                <a:gridCol w="1847460">
                  <a:extLst>
                    <a:ext uri="{9D8B030D-6E8A-4147-A177-3AD203B41FA5}">
                      <a16:colId xmlns:a16="http://schemas.microsoft.com/office/drawing/2014/main" val="20004"/>
                    </a:ext>
                  </a:extLst>
                </a:gridCol>
              </a:tblGrid>
              <a:tr h="370840">
                <a:tc>
                  <a:txBody>
                    <a:bodyPr/>
                    <a:lstStyle/>
                    <a:p>
                      <a:endParaRPr lang="en-IN" sz="1100"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Cotton Cloth Pad</a:t>
                      </a:r>
                    </a:p>
                  </a:txBody>
                  <a:tcPr/>
                </a:tc>
                <a:tc>
                  <a:txBody>
                    <a:bodyPr/>
                    <a:lstStyle/>
                    <a:p>
                      <a:r>
                        <a:rPr lang="en-IN" sz="1100" dirty="0">
                          <a:latin typeface="Calibri" panose="020F0502020204030204" pitchFamily="34" charset="0"/>
                          <a:cs typeface="Calibri" panose="020F0502020204030204" pitchFamily="34" charset="0"/>
                        </a:rPr>
                        <a:t>Layered Cloth Pad</a:t>
                      </a:r>
                    </a:p>
                  </a:txBody>
                  <a:tcPr/>
                </a:tc>
                <a:tc>
                  <a:txBody>
                    <a:bodyPr/>
                    <a:lstStyle/>
                    <a:p>
                      <a:r>
                        <a:rPr lang="en-IN" sz="1100" dirty="0">
                          <a:latin typeface="Calibri" panose="020F0502020204030204" pitchFamily="34" charset="0"/>
                          <a:cs typeface="Calibri" panose="020F0502020204030204" pitchFamily="34" charset="0"/>
                        </a:rPr>
                        <a:t>Period Panty</a:t>
                      </a:r>
                    </a:p>
                  </a:txBody>
                  <a:tcPr/>
                </a:tc>
                <a:tc>
                  <a:txBody>
                    <a:bodyPr/>
                    <a:lstStyle/>
                    <a:p>
                      <a:r>
                        <a:rPr lang="en-IN" sz="1100" dirty="0">
                          <a:latin typeface="Calibri" panose="020F0502020204030204" pitchFamily="34" charset="0"/>
                          <a:cs typeface="Calibri" panose="020F0502020204030204" pitchFamily="34" charset="0"/>
                        </a:rPr>
                        <a:t>Menstrual Cup</a:t>
                      </a:r>
                    </a:p>
                  </a:txBody>
                  <a:tcPr/>
                </a:tc>
                <a:extLst>
                  <a:ext uri="{0D108BD9-81ED-4DB2-BD59-A6C34878D82A}">
                    <a16:rowId xmlns:a16="http://schemas.microsoft.com/office/drawing/2014/main" val="10000"/>
                  </a:ext>
                </a:extLst>
              </a:tr>
              <a:tr h="370840">
                <a:tc>
                  <a:txBody>
                    <a:bodyPr/>
                    <a:lstStyle/>
                    <a:p>
                      <a:r>
                        <a:rPr lang="en-IN" sz="1100" dirty="0">
                          <a:latin typeface="Calibri" panose="020F0502020204030204" pitchFamily="34" charset="0"/>
                          <a:cs typeface="Calibri" panose="020F0502020204030204" pitchFamily="34" charset="0"/>
                        </a:rPr>
                        <a:t>Type of Product</a:t>
                      </a:r>
                      <a:endParaRPr lang="en-IN" sz="1100" b="1"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Absorbent</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Absorbent</a:t>
                      </a:r>
                    </a:p>
                    <a:p>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Absorbent</a:t>
                      </a:r>
                    </a:p>
                    <a:p>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Receptacle</a:t>
                      </a:r>
                    </a:p>
                    <a:p>
                      <a:endParaRPr lang="en-IN"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IN" sz="1100" dirty="0">
                          <a:latin typeface="Calibri" panose="020F0502020204030204" pitchFamily="34" charset="0"/>
                          <a:cs typeface="Calibri" panose="020F0502020204030204" pitchFamily="34" charset="0"/>
                        </a:rPr>
                        <a:t>Content</a:t>
                      </a:r>
                      <a:endParaRPr lang="en-IN" sz="1100" b="1"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Cotton</a:t>
                      </a:r>
                    </a:p>
                  </a:txBody>
                  <a:tcPr/>
                </a:tc>
                <a:tc>
                  <a:txBody>
                    <a:bodyPr/>
                    <a:lstStyle/>
                    <a:p>
                      <a:r>
                        <a:rPr lang="en-IN" sz="1100" dirty="0">
                          <a:latin typeface="Calibri" panose="020F0502020204030204" pitchFamily="34" charset="0"/>
                          <a:cs typeface="Calibri" panose="020F0502020204030204" pitchFamily="34" charset="0"/>
                        </a:rPr>
                        <a:t>Cotton with  Polyurethane laminate</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Cotton with spandex</a:t>
                      </a:r>
                    </a:p>
                    <a:p>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Medical Grade Silicon</a:t>
                      </a:r>
                    </a:p>
                    <a:p>
                      <a:endParaRPr lang="en-IN"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IN" sz="1100" dirty="0">
                          <a:latin typeface="Calibri" panose="020F0502020204030204" pitchFamily="34" charset="0"/>
                          <a:cs typeface="Calibri" panose="020F0502020204030204" pitchFamily="34" charset="0"/>
                        </a:rPr>
                        <a:t>Disposal by User</a:t>
                      </a:r>
                      <a:endParaRPr lang="en-IN" sz="1100" b="1"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Domestic</a:t>
                      </a:r>
                      <a:r>
                        <a:rPr lang="en-IN" sz="1100" baseline="0" dirty="0">
                          <a:latin typeface="Calibri" panose="020F0502020204030204" pitchFamily="34" charset="0"/>
                          <a:cs typeface="Calibri" panose="020F0502020204030204" pitchFamily="34" charset="0"/>
                        </a:rPr>
                        <a:t> Hazardous Waste Bin</a:t>
                      </a:r>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Domestic</a:t>
                      </a:r>
                      <a:r>
                        <a:rPr lang="en-IN" sz="1100" baseline="0" dirty="0">
                          <a:latin typeface="Calibri" panose="020F0502020204030204" pitchFamily="34" charset="0"/>
                          <a:cs typeface="Calibri" panose="020F0502020204030204" pitchFamily="34" charset="0"/>
                        </a:rPr>
                        <a:t> Hazardous Waste Bin</a:t>
                      </a:r>
                      <a:endParaRPr lang="en-IN" sz="1100" dirty="0">
                        <a:latin typeface="Calibri" panose="020F0502020204030204" pitchFamily="34" charset="0"/>
                        <a:cs typeface="Calibri" panose="020F0502020204030204" pitchFamily="34" charset="0"/>
                      </a:endParaRPr>
                    </a:p>
                    <a:p>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Domestic</a:t>
                      </a:r>
                      <a:r>
                        <a:rPr lang="en-IN" sz="1100" baseline="0" dirty="0">
                          <a:latin typeface="Calibri" panose="020F0502020204030204" pitchFamily="34" charset="0"/>
                          <a:cs typeface="Calibri" panose="020F0502020204030204" pitchFamily="34" charset="0"/>
                        </a:rPr>
                        <a:t> Hazardous Waste Bin</a:t>
                      </a:r>
                      <a:endParaRPr lang="en-IN" sz="1100" dirty="0">
                        <a:latin typeface="Calibri" panose="020F0502020204030204" pitchFamily="34" charset="0"/>
                        <a:cs typeface="Calibri" panose="020F0502020204030204" pitchFamily="34" charset="0"/>
                      </a:endParaRPr>
                    </a:p>
                    <a:p>
                      <a:endParaRPr lang="en-IN" sz="11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100" dirty="0">
                          <a:latin typeface="Calibri" panose="020F0502020204030204" pitchFamily="34" charset="0"/>
                          <a:cs typeface="Calibri" panose="020F0502020204030204" pitchFamily="34" charset="0"/>
                        </a:rPr>
                        <a:t>Domestic</a:t>
                      </a:r>
                      <a:r>
                        <a:rPr lang="en-IN" sz="1100" baseline="0" dirty="0">
                          <a:latin typeface="Calibri" panose="020F0502020204030204" pitchFamily="34" charset="0"/>
                          <a:cs typeface="Calibri" panose="020F0502020204030204" pitchFamily="34" charset="0"/>
                        </a:rPr>
                        <a:t> Hazardous Waste Bin</a:t>
                      </a:r>
                      <a:endParaRPr lang="en-IN" sz="1100" dirty="0">
                        <a:latin typeface="Calibri" panose="020F0502020204030204" pitchFamily="34" charset="0"/>
                        <a:cs typeface="Calibri" panose="020F0502020204030204" pitchFamily="34" charset="0"/>
                      </a:endParaRPr>
                    </a:p>
                    <a:p>
                      <a:endParaRPr lang="en-IN"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IN" sz="1100" dirty="0">
                          <a:latin typeface="Calibri" panose="020F0502020204030204" pitchFamily="34" charset="0"/>
                          <a:cs typeface="Calibri" panose="020F0502020204030204" pitchFamily="34" charset="0"/>
                        </a:rPr>
                        <a:t>Management as per Sanitary Waste Management rules 2016</a:t>
                      </a:r>
                      <a:endParaRPr lang="en-IN" sz="1100" b="1"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Deep Burial/Incineration</a:t>
                      </a:r>
                    </a:p>
                  </a:txBody>
                  <a:tcPr/>
                </a:tc>
                <a:tc>
                  <a:txBody>
                    <a:bodyPr/>
                    <a:lstStyle/>
                    <a:p>
                      <a:r>
                        <a:rPr lang="en-IN" sz="1100" dirty="0">
                          <a:latin typeface="Calibri" panose="020F0502020204030204" pitchFamily="34" charset="0"/>
                          <a:cs typeface="Calibri" panose="020F0502020204030204" pitchFamily="34" charset="0"/>
                        </a:rPr>
                        <a:t>Deep Burial/Incineration after removal of plastic layer*</a:t>
                      </a:r>
                    </a:p>
                  </a:txBody>
                  <a:tcPr/>
                </a:tc>
                <a:tc>
                  <a:txBody>
                    <a:bodyPr/>
                    <a:lstStyle/>
                    <a:p>
                      <a:r>
                        <a:rPr lang="en-IN" sz="1100" dirty="0">
                          <a:latin typeface="Calibri" panose="020F0502020204030204" pitchFamily="34" charset="0"/>
                          <a:cs typeface="Calibri" panose="020F0502020204030204" pitchFamily="34" charset="0"/>
                        </a:rPr>
                        <a:t>Deep</a:t>
                      </a:r>
                      <a:r>
                        <a:rPr lang="en-IN" sz="1100" baseline="0" dirty="0">
                          <a:latin typeface="Calibri" panose="020F0502020204030204" pitchFamily="34" charset="0"/>
                          <a:cs typeface="Calibri" panose="020F0502020204030204" pitchFamily="34" charset="0"/>
                        </a:rPr>
                        <a:t> Burial/ Incineration*</a:t>
                      </a:r>
                      <a:endParaRPr lang="en-IN" sz="1100" dirty="0">
                        <a:latin typeface="Calibri" panose="020F0502020204030204" pitchFamily="34" charset="0"/>
                        <a:cs typeface="Calibri" panose="020F0502020204030204" pitchFamily="34" charset="0"/>
                      </a:endParaRPr>
                    </a:p>
                  </a:txBody>
                  <a:tcPr/>
                </a:tc>
                <a:tc>
                  <a:txBody>
                    <a:bodyPr/>
                    <a:lstStyle/>
                    <a:p>
                      <a:r>
                        <a:rPr lang="en-IN" sz="1100" dirty="0">
                          <a:latin typeface="Calibri" panose="020F0502020204030204" pitchFamily="34" charset="0"/>
                          <a:cs typeface="Calibri" panose="020F0502020204030204" pitchFamily="34" charset="0"/>
                        </a:rPr>
                        <a:t>Incineration*</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1794594" y="1038225"/>
            <a:ext cx="5227906" cy="925318"/>
          </a:xfrm>
          <a:prstGeom prst="rect">
            <a:avLst/>
          </a:prstGeom>
        </p:spPr>
        <p:txBody>
          <a:bodyPr wrap="none">
            <a:spAutoFit/>
          </a:bodyPr>
          <a:lstStyle/>
          <a:p>
            <a:pPr algn="ctr">
              <a:lnSpc>
                <a:spcPts val="3359"/>
              </a:lnSpc>
            </a:pPr>
            <a:r>
              <a:rPr lang="en-IN" sz="2400" b="1" dirty="0">
                <a:solidFill>
                  <a:srgbClr val="AB4095"/>
                </a:solidFill>
                <a:latin typeface="Cambria" panose="02040503050406030204" pitchFamily="18" charset="0"/>
                <a:ea typeface="Cambria" panose="02040503050406030204" pitchFamily="18" charset="0"/>
                <a:cs typeface="Arial"/>
                <a:sym typeface="Arial"/>
              </a:rPr>
              <a:t>Reusable Sanitary Products in India</a:t>
            </a:r>
          </a:p>
          <a:p>
            <a:pPr algn="ctr">
              <a:lnSpc>
                <a:spcPts val="3359"/>
              </a:lnSpc>
            </a:pPr>
            <a:endParaRPr lang="en-US" sz="2400" b="1" dirty="0">
              <a:solidFill>
                <a:srgbClr val="AB4095"/>
              </a:solidFill>
              <a:latin typeface="Cambria" panose="02040503050406030204" pitchFamily="18" charset="0"/>
              <a:ea typeface="Cambria" panose="02040503050406030204" pitchFamily="18" charset="0"/>
              <a:cs typeface="Arial"/>
              <a:sym typeface="Arial"/>
            </a:endParaRPr>
          </a:p>
        </p:txBody>
      </p:sp>
      <p:sp>
        <p:nvSpPr>
          <p:cNvPr id="9" name="Rectangle 8"/>
          <p:cNvSpPr/>
          <p:nvPr/>
        </p:nvSpPr>
        <p:spPr>
          <a:xfrm>
            <a:off x="219076" y="5363917"/>
            <a:ext cx="8582025" cy="253916"/>
          </a:xfrm>
          <a:prstGeom prst="rect">
            <a:avLst/>
          </a:prstGeom>
        </p:spPr>
        <p:txBody>
          <a:bodyPr wrap="square">
            <a:spAutoFit/>
          </a:bodyPr>
          <a:lstStyle/>
          <a:p>
            <a:pPr>
              <a:buClr>
                <a:srgbClr val="000000"/>
              </a:buClr>
            </a:pPr>
            <a:r>
              <a:rPr lang="en-IN" sz="1050" kern="0" dirty="0">
                <a:solidFill>
                  <a:srgbClr val="000000"/>
                </a:solidFill>
                <a:latin typeface="Calibri" panose="020F0502020204030204" pitchFamily="34" charset="0"/>
                <a:cs typeface="Calibri" panose="020F0502020204030204" pitchFamily="34" charset="0"/>
                <a:sym typeface="Arial"/>
              </a:rPr>
              <a:t>*For these products, disposal is not mentioned in the Sanitary Waste Management 2016 Rules, but the said method is recommended by the manufacturer</a:t>
            </a:r>
          </a:p>
        </p:txBody>
      </p:sp>
    </p:spTree>
    <p:extLst>
      <p:ext uri="{BB962C8B-B14F-4D97-AF65-F5344CB8AC3E}">
        <p14:creationId xmlns:p14="http://schemas.microsoft.com/office/powerpoint/2010/main" val="234887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684" y="1070932"/>
            <a:ext cx="8567671" cy="4635215"/>
          </a:xfrm>
          <a:prstGeom prst="rect">
            <a:avLst/>
          </a:prstGeom>
        </p:spPr>
      </p:pic>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BCA8D61-DBB7-4F7E-B756-F42D152D4B5D}" type="datetime1">
              <a:rPr kumimoji="0" lang="en-US" sz="1050" b="0" i="0" u="none" strike="noStrike" kern="1200" cap="none" spc="0" normalizeH="0" baseline="0" noProof="0">
                <a:ln>
                  <a:noFill/>
                </a:ln>
                <a:solidFill>
                  <a:srgbClr val="696464"/>
                </a:solidFill>
                <a:effectLst/>
                <a:uLnTx/>
                <a:uFillTx/>
                <a:latin typeface="Perpetua"/>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4/26/2022</a:t>
            </a:fld>
            <a:endParaRPr kumimoji="0" lang="en-US" sz="1050" b="0" i="0" u="none" strike="noStrike" kern="1200" cap="none" spc="0" normalizeH="0" baseline="0" noProof="0">
              <a:ln>
                <a:noFill/>
              </a:ln>
              <a:solidFill>
                <a:srgbClr val="696464"/>
              </a:solidFill>
              <a:effectLst/>
              <a:uLnTx/>
              <a:uFillTx/>
              <a:latin typeface="Perpetu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fld id="{382AECDA-94F9-4D86-8725-4DB4E520F668}" type="slidenum">
              <a:rPr kumimoji="0" lang="en-US" altLang="en-US" sz="105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pPr marL="0" marR="0" lvl="0" indent="0" algn="ctr" defTabSz="342900" rtl="0" eaLnBrk="1" fontAlgn="auto" latinLnBrk="0" hangingPunct="1">
                <a:lnSpc>
                  <a:spcPct val="100000"/>
                </a:lnSpc>
                <a:spcBef>
                  <a:spcPts val="0"/>
                </a:spcBef>
                <a:spcAft>
                  <a:spcPts val="0"/>
                </a:spcAft>
                <a:buClrTx/>
                <a:buSzTx/>
                <a:buFontTx/>
                <a:buNone/>
                <a:tabLst/>
                <a:defRPr/>
              </a:pPr>
              <a:t>16</a:t>
            </a:fld>
            <a:endParaRPr kumimoji="0" lang="en-US" altLang="en-US" sz="105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69224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6B46-8F68-4985-B3D7-97DD9513CA69}"/>
              </a:ext>
            </a:extLst>
          </p:cNvPr>
          <p:cNvSpPr>
            <a:spLocks noGrp="1"/>
          </p:cNvSpPr>
          <p:nvPr>
            <p:ph type="title"/>
          </p:nvPr>
        </p:nvSpPr>
        <p:spPr>
          <a:xfrm>
            <a:off x="311700" y="76200"/>
            <a:ext cx="8520600" cy="1280767"/>
          </a:xfrm>
        </p:spPr>
        <p:txBody>
          <a:bodyPr/>
          <a:lstStyle/>
          <a:p>
            <a:r>
              <a:rPr lang="en-US" sz="1600" dirty="0"/>
              <a:t>Wrap securely the used sanitary waste like diapers, sanitary pads etc., in the pouches provided by the manufacturers or brand owners of these products or in a suitable wrapping material as instructed by the local authorities and shall place the same in the bin meant for</a:t>
            </a:r>
            <a:r>
              <a:rPr lang="en-US" sz="1400" dirty="0"/>
              <a:t> </a:t>
            </a:r>
            <a:r>
              <a:rPr lang="en-US" sz="1600" dirty="0"/>
              <a:t>dry waste or non- bio-degradable waste</a:t>
            </a:r>
            <a:r>
              <a:rPr lang="en-US" sz="1400" dirty="0"/>
              <a:t>; </a:t>
            </a:r>
            <a:endParaRPr lang="en-IN" sz="1400" dirty="0"/>
          </a:p>
        </p:txBody>
      </p:sp>
      <p:sp>
        <p:nvSpPr>
          <p:cNvPr id="4" name="Text Placeholder 3">
            <a:extLst>
              <a:ext uri="{FF2B5EF4-FFF2-40B4-BE49-F238E27FC236}">
                <a16:creationId xmlns:a16="http://schemas.microsoft.com/office/drawing/2014/main" id="{BAEAC4F7-8D62-4808-9488-6EA3A78D4293}"/>
              </a:ext>
            </a:extLst>
          </p:cNvPr>
          <p:cNvSpPr>
            <a:spLocks noGrp="1"/>
          </p:cNvSpPr>
          <p:nvPr>
            <p:ph type="body" idx="1"/>
          </p:nvPr>
        </p:nvSpPr>
        <p:spPr/>
        <p:txBody>
          <a:bodyPr/>
          <a:lstStyle/>
          <a:p>
            <a:endParaRPr lang="en-IN"/>
          </a:p>
        </p:txBody>
      </p:sp>
      <p:sp>
        <p:nvSpPr>
          <p:cNvPr id="5" name="Text Placeholder 4">
            <a:extLst>
              <a:ext uri="{FF2B5EF4-FFF2-40B4-BE49-F238E27FC236}">
                <a16:creationId xmlns:a16="http://schemas.microsoft.com/office/drawing/2014/main" id="{7D7522B5-EADB-47B4-A584-25F2F2924B1A}"/>
              </a:ext>
            </a:extLst>
          </p:cNvPr>
          <p:cNvSpPr>
            <a:spLocks noGrp="1"/>
          </p:cNvSpPr>
          <p:nvPr>
            <p:ph type="body" idx="2"/>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34" y="1536632"/>
            <a:ext cx="7679267" cy="509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4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a:t>Non-degradability</a:t>
            </a:r>
          </a:p>
        </p:txBody>
      </p:sp>
      <p:sp>
        <p:nvSpPr>
          <p:cNvPr id="3" name="Content Placeholder 2"/>
          <p:cNvSpPr>
            <a:spLocks noGrp="1"/>
          </p:cNvSpPr>
          <p:nvPr>
            <p:ph idx="1"/>
          </p:nvPr>
        </p:nvSpPr>
        <p:spPr>
          <a:xfrm>
            <a:off x="0" y="914400"/>
            <a:ext cx="9144000" cy="6172200"/>
          </a:xfrm>
        </p:spPr>
        <p:txBody>
          <a:bodyPr>
            <a:normAutofit fontScale="77500" lnSpcReduction="20000"/>
          </a:bodyPr>
          <a:lstStyle/>
          <a:p>
            <a:r>
              <a:rPr lang="en-US" dirty="0"/>
              <a:t>Absorbent core – chlorine bleached wood or cotton pulp</a:t>
            </a:r>
          </a:p>
          <a:p>
            <a:endParaRPr lang="en-US" dirty="0"/>
          </a:p>
          <a:p>
            <a:r>
              <a:rPr lang="en-US" dirty="0" err="1"/>
              <a:t>Polyacrylate</a:t>
            </a:r>
            <a:r>
              <a:rPr lang="en-US" dirty="0"/>
              <a:t> gel which soaks up the liquid quickly and holds in a suspension</a:t>
            </a:r>
          </a:p>
          <a:p>
            <a:endParaRPr lang="en-US" dirty="0"/>
          </a:p>
          <a:p>
            <a:r>
              <a:rPr lang="en-US" dirty="0"/>
              <a:t>The cover stock used is polypropylene non-woven, with the leak-proof barrier made from polyethylene film. </a:t>
            </a:r>
          </a:p>
          <a:p>
            <a:endParaRPr lang="en-US" dirty="0"/>
          </a:p>
          <a:p>
            <a:r>
              <a:rPr lang="en-US" dirty="0"/>
              <a:t>Over 90% of a sanitary pad is made of crude oil plastic; the rest is made from chlorine-bleached wood/cotton pulp. </a:t>
            </a:r>
          </a:p>
          <a:p>
            <a:endParaRPr lang="en-US" dirty="0"/>
          </a:p>
          <a:p>
            <a:r>
              <a:rPr lang="en-US" dirty="0"/>
              <a:t>We are rightly concerned about the billions of plastic shopping bags given away daily, but by using plastic-laden feminine hygiene products </a:t>
            </a:r>
          </a:p>
          <a:p>
            <a:endParaRPr lang="en-US" dirty="0"/>
          </a:p>
          <a:p>
            <a:r>
              <a:rPr lang="en-US" dirty="0"/>
              <a:t>Each year we add the equivalent of hundreds of billion plastic bags to our waste stream</a:t>
            </a:r>
          </a:p>
        </p:txBody>
      </p:sp>
    </p:spTree>
    <p:extLst>
      <p:ext uri="{BB962C8B-B14F-4D97-AF65-F5344CB8AC3E}">
        <p14:creationId xmlns:p14="http://schemas.microsoft.com/office/powerpoint/2010/main" val="1776779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burning issue</a:t>
            </a:r>
          </a:p>
        </p:txBody>
      </p:sp>
      <p:sp>
        <p:nvSpPr>
          <p:cNvPr id="3" name="Content Placeholder 2"/>
          <p:cNvSpPr>
            <a:spLocks noGrp="1"/>
          </p:cNvSpPr>
          <p:nvPr>
            <p:ph idx="1"/>
          </p:nvPr>
        </p:nvSpPr>
        <p:spPr/>
        <p:txBody>
          <a:bodyPr>
            <a:normAutofit fontScale="92500" lnSpcReduction="20000"/>
          </a:bodyPr>
          <a:lstStyle/>
          <a:p>
            <a:r>
              <a:rPr lang="en-US" dirty="0"/>
              <a:t>The government schemes mention the installation of dedicated incinerators etc. in schools and communities </a:t>
            </a:r>
          </a:p>
          <a:p>
            <a:endParaRPr lang="en-US" dirty="0"/>
          </a:p>
          <a:p>
            <a:r>
              <a:rPr lang="en-US" dirty="0"/>
              <a:t>Given the poor track-record that we have in India of maintaining technology in effective working condition, small incinerators will be dangerous </a:t>
            </a:r>
          </a:p>
          <a:p>
            <a:endParaRPr lang="en-US" dirty="0"/>
          </a:p>
          <a:p>
            <a:r>
              <a:rPr lang="en-US" dirty="0"/>
              <a:t>It is safe to say that most of the sanitary napkins used will continue to find their way, in increasing numbers, into the solid waste collection system</a:t>
            </a:r>
          </a:p>
        </p:txBody>
      </p:sp>
    </p:spTree>
    <p:extLst>
      <p:ext uri="{BB962C8B-B14F-4D97-AF65-F5344CB8AC3E}">
        <p14:creationId xmlns:p14="http://schemas.microsoft.com/office/powerpoint/2010/main" val="205935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13A3-AE1B-4DAC-9B5F-AE6F5EFBEC2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53740BA-0006-4EB0-AEFF-A8650308EB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5978"/>
            <a:ext cx="8229600" cy="5851525"/>
          </a:xfrm>
        </p:spPr>
      </p:pic>
      <p:pic>
        <p:nvPicPr>
          <p:cNvPr id="4" name="Graphic 3" descr="Sad face with solid fill">
            <a:extLst>
              <a:ext uri="{FF2B5EF4-FFF2-40B4-BE49-F238E27FC236}">
                <a16:creationId xmlns:a16="http://schemas.microsoft.com/office/drawing/2014/main" id="{FF61B817-82F8-4237-BBCC-4622810074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9400" y="3962400"/>
            <a:ext cx="304800" cy="304800"/>
          </a:xfrm>
          <a:prstGeom prst="rect">
            <a:avLst/>
          </a:prstGeom>
        </p:spPr>
      </p:pic>
      <p:pic>
        <p:nvPicPr>
          <p:cNvPr id="8" name="Graphic 7" descr="Recycle">
            <a:extLst>
              <a:ext uri="{FF2B5EF4-FFF2-40B4-BE49-F238E27FC236}">
                <a16:creationId xmlns:a16="http://schemas.microsoft.com/office/drawing/2014/main" id="{E9B9EB13-007B-4055-A53A-C09A811ED3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0626" y="5338947"/>
            <a:ext cx="381026" cy="381026"/>
          </a:xfrm>
          <a:prstGeom prst="rect">
            <a:avLst/>
          </a:prstGeom>
        </p:spPr>
      </p:pic>
      <p:pic>
        <p:nvPicPr>
          <p:cNvPr id="10" name="Graphic 9" descr="Head with gears">
            <a:extLst>
              <a:ext uri="{FF2B5EF4-FFF2-40B4-BE49-F238E27FC236}">
                <a16:creationId xmlns:a16="http://schemas.microsoft.com/office/drawing/2014/main" id="{750654DD-4559-410A-B570-D6AF68A624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3426" y="5262773"/>
            <a:ext cx="457200" cy="457200"/>
          </a:xfrm>
          <a:prstGeom prst="rect">
            <a:avLst/>
          </a:prstGeom>
        </p:spPr>
      </p:pic>
    </p:spTree>
    <p:extLst>
      <p:ext uri="{BB962C8B-B14F-4D97-AF65-F5344CB8AC3E}">
        <p14:creationId xmlns:p14="http://schemas.microsoft.com/office/powerpoint/2010/main" val="112765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E2DF-BFE9-47A3-918E-2ECB55DDBEB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FE1E125-0C0D-4C7A-8B15-D62CF120324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609600"/>
            <a:ext cx="7772399" cy="5516563"/>
          </a:xfrm>
        </p:spPr>
      </p:pic>
    </p:spTree>
    <p:extLst>
      <p:ext uri="{BB962C8B-B14F-4D97-AF65-F5344CB8AC3E}">
        <p14:creationId xmlns:p14="http://schemas.microsoft.com/office/powerpoint/2010/main" val="1454710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3E97-40FE-4D4C-BD5F-70292003FDA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5A8626D9-BC0A-467E-A1ED-A31EC06C79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274638"/>
            <a:ext cx="7924799" cy="5851525"/>
          </a:xfrm>
        </p:spPr>
      </p:pic>
    </p:spTree>
    <p:extLst>
      <p:ext uri="{BB962C8B-B14F-4D97-AF65-F5344CB8AC3E}">
        <p14:creationId xmlns:p14="http://schemas.microsoft.com/office/powerpoint/2010/main" val="2224249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issues of waste workers</a:t>
            </a:r>
          </a:p>
        </p:txBody>
      </p:sp>
      <p:sp>
        <p:nvSpPr>
          <p:cNvPr id="3" name="Content Placeholder 2"/>
          <p:cNvSpPr>
            <a:spLocks noGrp="1"/>
          </p:cNvSpPr>
          <p:nvPr>
            <p:ph idx="1"/>
          </p:nvPr>
        </p:nvSpPr>
        <p:spPr/>
        <p:txBody>
          <a:bodyPr>
            <a:normAutofit fontScale="92500" lnSpcReduction="10000"/>
          </a:bodyPr>
          <a:lstStyle/>
          <a:p>
            <a:r>
              <a:rPr lang="en-US" dirty="0"/>
              <a:t>Waste pickers often cut themselves on broken glass and sharp pieces of metal that have been disposed in the general waste and have open wounds on their hands. </a:t>
            </a:r>
          </a:p>
          <a:p>
            <a:endParaRPr lang="en-US" dirty="0"/>
          </a:p>
          <a:p>
            <a:r>
              <a:rPr lang="en-US" dirty="0"/>
              <a:t>In this situation, soiled sanitary napkins and diapers are not just offensive to handle, but can actually be dangerous to the health –infection with Hepatitis/ Tetanus/ HIV/ </a:t>
            </a:r>
            <a:r>
              <a:rPr lang="en-US" dirty="0" err="1"/>
              <a:t>E.coli</a:t>
            </a:r>
            <a:r>
              <a:rPr lang="en-US" dirty="0"/>
              <a:t>/ Salmonella/ </a:t>
            </a:r>
            <a:r>
              <a:rPr lang="en-US" dirty="0" err="1"/>
              <a:t>Staphyllococus</a:t>
            </a:r>
            <a:r>
              <a:rPr lang="en-US" dirty="0"/>
              <a:t>, would be a very real possibility.</a:t>
            </a:r>
          </a:p>
        </p:txBody>
      </p:sp>
    </p:spTree>
    <p:extLst>
      <p:ext uri="{BB962C8B-B14F-4D97-AF65-F5344CB8AC3E}">
        <p14:creationId xmlns:p14="http://schemas.microsoft.com/office/powerpoint/2010/main" val="374523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issues</a:t>
            </a: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dirty="0"/>
              <a:t>Newspaper bags for used diapers and napkins but how are they ultimately disposed</a:t>
            </a:r>
          </a:p>
          <a:p>
            <a:endParaRPr lang="en-US" dirty="0"/>
          </a:p>
          <a:p>
            <a:r>
              <a:rPr lang="en-US" dirty="0"/>
              <a:t>Cloth napkins which are washable – not everyone </a:t>
            </a:r>
          </a:p>
          <a:p>
            <a:endParaRPr lang="en-US" dirty="0"/>
          </a:p>
          <a:p>
            <a:r>
              <a:rPr lang="en-US" dirty="0"/>
              <a:t>The producers are required to finance, and organize a system for environmentally sound management of waste generated from their products. </a:t>
            </a:r>
          </a:p>
          <a:p>
            <a:endParaRPr lang="en-US" dirty="0"/>
          </a:p>
          <a:p>
            <a:r>
              <a:rPr lang="en-US" dirty="0"/>
              <a:t>The concept of EPR has been adopted as being </a:t>
            </a:r>
            <a:r>
              <a:rPr lang="en-US" dirty="0" err="1"/>
              <a:t>practised</a:t>
            </a:r>
            <a:r>
              <a:rPr lang="en-US" dirty="0"/>
              <a:t> in various countries, requiring the producers to take responsibility for the end of life of their products and to ensure that the waste from such products is </a:t>
            </a:r>
            <a:r>
              <a:rPr lang="en-US" dirty="0" err="1"/>
              <a:t>channelised</a:t>
            </a:r>
            <a:r>
              <a:rPr lang="en-US" dirty="0"/>
              <a:t> for safe handling</a:t>
            </a:r>
          </a:p>
        </p:txBody>
      </p:sp>
    </p:spTree>
    <p:extLst>
      <p:ext uri="{BB962C8B-B14F-4D97-AF65-F5344CB8AC3E}">
        <p14:creationId xmlns:p14="http://schemas.microsoft.com/office/powerpoint/2010/main" val="90044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38493-C459-45C1-BE21-8D936954CB3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88342B4-13B6-4D59-9C52-ED7DF77860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81000"/>
            <a:ext cx="8305800" cy="5745163"/>
          </a:xfrm>
        </p:spPr>
      </p:pic>
    </p:spTree>
    <p:extLst>
      <p:ext uri="{BB962C8B-B14F-4D97-AF65-F5344CB8AC3E}">
        <p14:creationId xmlns:p14="http://schemas.microsoft.com/office/powerpoint/2010/main" val="53886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C0E-8561-4AEC-8687-5BBF2137FD1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86D01E7-6129-4B6B-BE77-97CD867222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4638"/>
            <a:ext cx="8229600" cy="5851525"/>
          </a:xfrm>
        </p:spPr>
      </p:pic>
    </p:spTree>
    <p:extLst>
      <p:ext uri="{BB962C8B-B14F-4D97-AF65-F5344CB8AC3E}">
        <p14:creationId xmlns:p14="http://schemas.microsoft.com/office/powerpoint/2010/main" val="96754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BA61-7EC7-4A28-9747-C097D33AB87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BA3DF7F-C1C2-46E0-A398-3CDE8A9DF4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4472" y="274638"/>
            <a:ext cx="8322328" cy="5851525"/>
          </a:xfrm>
        </p:spPr>
      </p:pic>
    </p:spTree>
    <p:extLst>
      <p:ext uri="{BB962C8B-B14F-4D97-AF65-F5344CB8AC3E}">
        <p14:creationId xmlns:p14="http://schemas.microsoft.com/office/powerpoint/2010/main" val="161083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6504-2A75-4B1E-94E5-2A7BF9830DF9}"/>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83AFAB2-29B4-45FF-8228-FAAEC12DD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4638"/>
            <a:ext cx="8229600" cy="5851525"/>
          </a:xfrm>
        </p:spPr>
      </p:pic>
    </p:spTree>
    <p:extLst>
      <p:ext uri="{BB962C8B-B14F-4D97-AF65-F5344CB8AC3E}">
        <p14:creationId xmlns:p14="http://schemas.microsoft.com/office/powerpoint/2010/main" val="90326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IN" sz="3600" b="1" dirty="0"/>
              <a:t>In rural and urban areas especially Class II, III, IV and census towns we recommend </a:t>
            </a:r>
          </a:p>
        </p:txBody>
      </p:sp>
      <p:sp>
        <p:nvSpPr>
          <p:cNvPr id="6" name="Content Placeholder 5"/>
          <p:cNvSpPr>
            <a:spLocks noGrp="1"/>
          </p:cNvSpPr>
          <p:nvPr>
            <p:ph idx="1"/>
          </p:nvPr>
        </p:nvSpPr>
        <p:spPr>
          <a:xfrm>
            <a:off x="457200" y="1600200"/>
            <a:ext cx="8229600" cy="5029200"/>
          </a:xfrm>
        </p:spPr>
        <p:txBody>
          <a:bodyPr>
            <a:normAutofit fontScale="92500" lnSpcReduction="20000"/>
          </a:bodyPr>
          <a:lstStyle/>
          <a:p>
            <a:r>
              <a:rPr lang="en-IN" dirty="0"/>
              <a:t>Manufacture and distribution of STs which are totally degradable including all its components</a:t>
            </a:r>
          </a:p>
          <a:p>
            <a:pPr>
              <a:buNone/>
            </a:pPr>
            <a:r>
              <a:rPr lang="en-IN" dirty="0"/>
              <a:t>  </a:t>
            </a:r>
          </a:p>
          <a:p>
            <a:r>
              <a:rPr lang="en-IN" dirty="0"/>
              <a:t>Identification of land and construction of deep burial pits with proper specs as per BMWM Rules 1998 and its implementation guidelines</a:t>
            </a:r>
          </a:p>
          <a:p>
            <a:endParaRPr lang="en-IN" dirty="0"/>
          </a:p>
          <a:p>
            <a:r>
              <a:rPr lang="en-IN" dirty="0"/>
              <a:t>Deep burial of used degradable STs, diapers etc. and proper maintenance of pits/ constructed structures (in states with high water table, the entire structure would have to be over-ground) through addition of lime etc.</a:t>
            </a:r>
          </a:p>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 Class I cities and towns</a:t>
            </a:r>
          </a:p>
        </p:txBody>
      </p:sp>
      <p:sp>
        <p:nvSpPr>
          <p:cNvPr id="3" name="Content Placeholder 2"/>
          <p:cNvSpPr>
            <a:spLocks noGrp="1"/>
          </p:cNvSpPr>
          <p:nvPr>
            <p:ph idx="1"/>
          </p:nvPr>
        </p:nvSpPr>
        <p:spPr/>
        <p:txBody>
          <a:bodyPr>
            <a:normAutofit lnSpcReduction="10000"/>
          </a:bodyPr>
          <a:lstStyle/>
          <a:p>
            <a:r>
              <a:rPr lang="en-IN" dirty="0"/>
              <a:t>Collection of HH hygiene products on specific days in the week through organized collection</a:t>
            </a:r>
          </a:p>
          <a:p>
            <a:pPr>
              <a:buNone/>
            </a:pPr>
            <a:endParaRPr lang="en-IN" dirty="0"/>
          </a:p>
          <a:p>
            <a:r>
              <a:rPr lang="en-IN" dirty="0"/>
              <a:t>Tie up with biomedical waste collectors and CTF operators for pick up at various locations for treating the above in regular CBWTFs </a:t>
            </a:r>
          </a:p>
          <a:p>
            <a:endParaRPr lang="en-IN" dirty="0"/>
          </a:p>
          <a:p>
            <a:r>
              <a:rPr lang="en-IN" dirty="0"/>
              <a:t>Cost calculation for collection, transportation and treatment and cost recovery mechanisms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Environment and Responsibility </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Disposed pads often end up in the oceans of the world. </a:t>
            </a:r>
          </a:p>
          <a:p>
            <a:endParaRPr lang="en-US" dirty="0"/>
          </a:p>
          <a:p>
            <a:r>
              <a:rPr lang="en-US" dirty="0"/>
              <a:t>Massive impact that this product has on the environment and eventually on communities</a:t>
            </a:r>
          </a:p>
          <a:p>
            <a:endParaRPr lang="en-US" dirty="0"/>
          </a:p>
          <a:p>
            <a:r>
              <a:rPr lang="en-US" dirty="0"/>
              <a:t>Now an increasingly vocal demand that the manufacturers of sanitary napkins assume more responsibility for the entire life-cycle of their highly-profitable product </a:t>
            </a:r>
          </a:p>
          <a:p>
            <a:endParaRPr lang="en-US" dirty="0"/>
          </a:p>
          <a:p>
            <a:r>
              <a:rPr lang="en-US" dirty="0"/>
              <a:t>Including where their products go after sale, and how and where they are eventually disposed</a:t>
            </a:r>
          </a:p>
        </p:txBody>
      </p:sp>
    </p:spTree>
    <p:extLst>
      <p:ext uri="{BB962C8B-B14F-4D97-AF65-F5344CB8AC3E}">
        <p14:creationId xmlns:p14="http://schemas.microsoft.com/office/powerpoint/2010/main" val="137398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2400"/>
            <a:ext cx="8153399" cy="6477000"/>
          </a:xfrm>
        </p:spPr>
      </p:pic>
    </p:spTree>
    <p:extLst>
      <p:ext uri="{BB962C8B-B14F-4D97-AF65-F5344CB8AC3E}">
        <p14:creationId xmlns:p14="http://schemas.microsoft.com/office/powerpoint/2010/main" val="2006131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1B2908-C4EB-4ACF-B90F-17D7B2D93EB2}"/>
              </a:ext>
            </a:extLst>
          </p:cNvPr>
          <p:cNvSpPr>
            <a:spLocks noGrp="1"/>
          </p:cNvSpPr>
          <p:nvPr>
            <p:ph type="title"/>
          </p:nvPr>
        </p:nvSpPr>
        <p:spPr/>
        <p:txBody>
          <a:bodyPr/>
          <a:lstStyle/>
          <a:p>
            <a:endParaRPr lang="en-IN"/>
          </a:p>
        </p:txBody>
      </p:sp>
      <p:pic>
        <p:nvPicPr>
          <p:cNvPr id="8" name="Content Placeholder 7">
            <a:extLst>
              <a:ext uri="{FF2B5EF4-FFF2-40B4-BE49-F238E27FC236}">
                <a16:creationId xmlns:a16="http://schemas.microsoft.com/office/drawing/2014/main" id="{A6DB2D71-FFC0-424B-A914-93B239D0D9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4638"/>
            <a:ext cx="8229600" cy="5851525"/>
          </a:xfrm>
        </p:spPr>
      </p:pic>
    </p:spTree>
    <p:extLst>
      <p:ext uri="{BB962C8B-B14F-4D97-AF65-F5344CB8AC3E}">
        <p14:creationId xmlns:p14="http://schemas.microsoft.com/office/powerpoint/2010/main" val="3935566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E271-96B1-4EA8-9A7B-2F708A4D173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E20A739-606C-4643-BF15-DA457FF0FE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4638"/>
            <a:ext cx="8229600" cy="5851525"/>
          </a:xfrm>
        </p:spPr>
      </p:pic>
    </p:spTree>
    <p:extLst>
      <p:ext uri="{BB962C8B-B14F-4D97-AF65-F5344CB8AC3E}">
        <p14:creationId xmlns:p14="http://schemas.microsoft.com/office/powerpoint/2010/main" val="1210138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C702-F2C9-4DF4-81FB-7FD94A72421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1BEB7AF-4EE3-4127-BF54-F93B34F491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274638"/>
            <a:ext cx="8046156" cy="5851525"/>
          </a:xfrm>
        </p:spPr>
      </p:pic>
    </p:spTree>
    <p:extLst>
      <p:ext uri="{BB962C8B-B14F-4D97-AF65-F5344CB8AC3E}">
        <p14:creationId xmlns:p14="http://schemas.microsoft.com/office/powerpoint/2010/main" val="253627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r>
              <a:rPr lang="en-US" sz="3600" dirty="0"/>
              <a:t>Is Deep burial in rural areas in India possible, if the ST is completely degradable?</a:t>
            </a: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1600200"/>
            <a:ext cx="4038600" cy="4571999"/>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648200" y="1600200"/>
            <a:ext cx="4038600" cy="4572000"/>
          </a:xfrm>
          <a:prstGeom prst="rect">
            <a:avLst/>
          </a:prstGeom>
          <a:noFill/>
          <a:ln w="9525">
            <a:noFill/>
            <a:miter lim="800000"/>
            <a:headEnd/>
            <a:tailEnd/>
          </a:ln>
        </p:spPr>
      </p:pic>
    </p:spTree>
    <p:extLst>
      <p:ext uri="{BB962C8B-B14F-4D97-AF65-F5344CB8AC3E}">
        <p14:creationId xmlns:p14="http://schemas.microsoft.com/office/powerpoint/2010/main" val="1911047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92D74-B202-4842-B252-3F0A624330F3}"/>
              </a:ext>
            </a:extLst>
          </p:cNvPr>
          <p:cNvSpPr>
            <a:spLocks noGrp="1"/>
          </p:cNvSpPr>
          <p:nvPr>
            <p:ph type="ctrTitle"/>
          </p:nvPr>
        </p:nvSpPr>
        <p:spPr/>
        <p:txBody>
          <a:bodyPr/>
          <a:lstStyle/>
          <a:p>
            <a:r>
              <a:rPr lang="en-IN" dirty="0"/>
              <a:t>Thank you</a:t>
            </a:r>
          </a:p>
        </p:txBody>
      </p:sp>
      <p:sp>
        <p:nvSpPr>
          <p:cNvPr id="5" name="Subtitle 4">
            <a:extLst>
              <a:ext uri="{FF2B5EF4-FFF2-40B4-BE49-F238E27FC236}">
                <a16:creationId xmlns:a16="http://schemas.microsoft.com/office/drawing/2014/main" id="{9D26494E-7A56-4F51-8859-ADFC79DFFCC9}"/>
              </a:ext>
            </a:extLst>
          </p:cNvPr>
          <p:cNvSpPr>
            <a:spLocks noGrp="1"/>
          </p:cNvSpPr>
          <p:nvPr>
            <p:ph type="subTitle" idx="1"/>
          </p:nvPr>
        </p:nvSpPr>
        <p:spPr/>
        <p:txBody>
          <a:bodyPr/>
          <a:lstStyle/>
          <a:p>
            <a:r>
              <a:rPr lang="en-IN" dirty="0"/>
              <a:t>shyamala.mani@gmail.com</a:t>
            </a:r>
          </a:p>
        </p:txBody>
      </p:sp>
    </p:spTree>
    <p:extLst>
      <p:ext uri="{BB962C8B-B14F-4D97-AF65-F5344CB8AC3E}">
        <p14:creationId xmlns:p14="http://schemas.microsoft.com/office/powerpoint/2010/main" val="320438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Regulations </a:t>
            </a:r>
            <a:r>
              <a:rPr lang="en-US" dirty="0" err="1"/>
              <a:t>contd</a:t>
            </a:r>
            <a:r>
              <a:rPr lang="en-US" dirty="0"/>
              <a:t>…</a:t>
            </a:r>
          </a:p>
        </p:txBody>
      </p:sp>
      <p:sp>
        <p:nvSpPr>
          <p:cNvPr id="3" name="Content Placeholder 2"/>
          <p:cNvSpPr>
            <a:spLocks noGrp="1"/>
          </p:cNvSpPr>
          <p:nvPr>
            <p:ph idx="1"/>
          </p:nvPr>
        </p:nvSpPr>
        <p:spPr>
          <a:xfrm>
            <a:off x="457200" y="1295400"/>
            <a:ext cx="8229600" cy="5562600"/>
          </a:xfrm>
        </p:spPr>
        <p:txBody>
          <a:bodyPr>
            <a:normAutofit fontScale="77500" lnSpcReduction="20000"/>
          </a:bodyPr>
          <a:lstStyle/>
          <a:p>
            <a:r>
              <a:rPr lang="en-US" dirty="0"/>
              <a:t>USEPA also classifies these under Medical Waste and recommends incineration in special facilities meant for treatment of medical waste</a:t>
            </a:r>
          </a:p>
          <a:p>
            <a:endParaRPr lang="en-US" dirty="0"/>
          </a:p>
          <a:p>
            <a:r>
              <a:rPr lang="en-US" dirty="0"/>
              <a:t>Australia - Australian / New Zealand Standard AS/NZS 3816:1998 Management of clinical and related wastes and any subsequent revisions classify these as medical waste and recommend incineration or sewage treatment</a:t>
            </a:r>
          </a:p>
          <a:p>
            <a:endParaRPr lang="en-US" dirty="0"/>
          </a:p>
          <a:p>
            <a:r>
              <a:rPr lang="en-US" dirty="0"/>
              <a:t>In UK, Waste 22 recommends that “Disposal of Offensive/hygiene waste may be recycled, incinerated (including energy from waste facilities) or landfilled in suitably permitted/licensed facilities.</a:t>
            </a:r>
          </a:p>
          <a:p>
            <a:endParaRPr lang="en-US" dirty="0"/>
          </a:p>
          <a:p>
            <a:r>
              <a:rPr lang="en-US" dirty="0"/>
              <a:t>In Japan, collection on specific days in the week and incineration of the hygiene products</a:t>
            </a:r>
          </a:p>
        </p:txBody>
      </p:sp>
    </p:spTree>
    <p:extLst>
      <p:ext uri="{BB962C8B-B14F-4D97-AF65-F5344CB8AC3E}">
        <p14:creationId xmlns:p14="http://schemas.microsoft.com/office/powerpoint/2010/main" val="382198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7A66-F1C5-4F58-AED7-41CE9AFFA340}"/>
              </a:ext>
            </a:extLst>
          </p:cNvPr>
          <p:cNvSpPr>
            <a:spLocks noGrp="1"/>
          </p:cNvSpPr>
          <p:nvPr>
            <p:ph type="title"/>
          </p:nvPr>
        </p:nvSpPr>
        <p:spPr/>
        <p:txBody>
          <a:bodyPr>
            <a:normAutofit fontScale="90000"/>
          </a:bodyPr>
          <a:lstStyle/>
          <a:p>
            <a:r>
              <a:rPr lang="en-US" dirty="0"/>
              <a:t>Application of SWM Rules 2016</a:t>
            </a:r>
            <a:br>
              <a:rPr lang="en-US" dirty="0"/>
            </a:br>
            <a:r>
              <a:rPr lang="en-US" sz="3100" dirty="0"/>
              <a:t>Rule 2</a:t>
            </a:r>
            <a:endParaRPr lang="en-IN" sz="3100" dirty="0"/>
          </a:p>
        </p:txBody>
      </p:sp>
      <p:sp>
        <p:nvSpPr>
          <p:cNvPr id="3" name="Content Placeholder 2">
            <a:extLst>
              <a:ext uri="{FF2B5EF4-FFF2-40B4-BE49-F238E27FC236}">
                <a16:creationId xmlns:a16="http://schemas.microsoft.com/office/drawing/2014/main" id="{29C014DE-E398-4960-B0D4-5FA82EF47CBE}"/>
              </a:ext>
            </a:extLst>
          </p:cNvPr>
          <p:cNvSpPr>
            <a:spLocks noGrp="1"/>
          </p:cNvSpPr>
          <p:nvPr>
            <p:ph idx="1"/>
          </p:nvPr>
        </p:nvSpPr>
        <p:spPr/>
        <p:txBody>
          <a:bodyPr>
            <a:normAutofit fontScale="70000" lnSpcReduction="20000"/>
          </a:bodyPr>
          <a:lstStyle/>
          <a:p>
            <a:r>
              <a:rPr lang="en-US" dirty="0"/>
              <a:t>These rules shall apply to every urban local body, outgrowths in urban agglomerations, census towns as declared by the Registrar General and Census Commissioner of India, notified areas, notified industrial townships, areas under the control of Indian Railways, airports, airbases, Ports and </a:t>
            </a:r>
            <a:r>
              <a:rPr lang="en-US" dirty="0" err="1"/>
              <a:t>harbours</a:t>
            </a:r>
            <a:r>
              <a:rPr lang="en-US" dirty="0"/>
              <a:t>, </a:t>
            </a:r>
            <a:r>
              <a:rPr lang="en-US" dirty="0" err="1"/>
              <a:t>defence</a:t>
            </a:r>
            <a:r>
              <a:rPr lang="en-US" dirty="0"/>
              <a:t> establishments, special economic zones, State and Central government </a:t>
            </a:r>
            <a:r>
              <a:rPr lang="en-US" dirty="0" err="1"/>
              <a:t>organisations</a:t>
            </a:r>
            <a:r>
              <a:rPr lang="en-US" dirty="0"/>
              <a:t>, places of pilgrims, religious and historical importance as may be notified by respective State government from time to time and to every domestic, institutional, commercial and any other non residential solid waste generator situated in the areas </a:t>
            </a:r>
            <a:r>
              <a:rPr lang="en-US" dirty="0">
                <a:highlight>
                  <a:srgbClr val="FFFF00"/>
                </a:highlight>
              </a:rPr>
              <a:t>except industrial waste, hazardous waste, hazardous chemicals, bio medical wastes, e-waste, lead acid batteries and radio-active waste, that are covered under separate rules framed under the Environment (Protection) Act, 1986. </a:t>
            </a:r>
            <a:endParaRPr lang="en-IN" dirty="0">
              <a:highlight>
                <a:srgbClr val="FFFF00"/>
              </a:highlight>
            </a:endParaRPr>
          </a:p>
        </p:txBody>
      </p:sp>
    </p:spTree>
    <p:extLst>
      <p:ext uri="{BB962C8B-B14F-4D97-AF65-F5344CB8AC3E}">
        <p14:creationId xmlns:p14="http://schemas.microsoft.com/office/powerpoint/2010/main" val="206517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545B-A284-4CA7-A49F-882211339A45}"/>
              </a:ext>
            </a:extLst>
          </p:cNvPr>
          <p:cNvSpPr>
            <a:spLocks noGrp="1"/>
          </p:cNvSpPr>
          <p:nvPr>
            <p:ph type="title"/>
          </p:nvPr>
        </p:nvSpPr>
        <p:spPr/>
        <p:txBody>
          <a:bodyPr/>
          <a:lstStyle/>
          <a:p>
            <a:r>
              <a:rPr lang="en-IN" dirty="0"/>
              <a:t>Definitions in SWM Rules 2016</a:t>
            </a:r>
          </a:p>
        </p:txBody>
      </p:sp>
      <p:sp>
        <p:nvSpPr>
          <p:cNvPr id="3" name="Content Placeholder 2">
            <a:extLst>
              <a:ext uri="{FF2B5EF4-FFF2-40B4-BE49-F238E27FC236}">
                <a16:creationId xmlns:a16="http://schemas.microsoft.com/office/drawing/2014/main" id="{30586349-C05A-4106-A935-C050F29DCF13}"/>
              </a:ext>
            </a:extLst>
          </p:cNvPr>
          <p:cNvSpPr>
            <a:spLocks noGrp="1"/>
          </p:cNvSpPr>
          <p:nvPr>
            <p:ph idx="1"/>
          </p:nvPr>
        </p:nvSpPr>
        <p:spPr/>
        <p:txBody>
          <a:bodyPr>
            <a:normAutofit fontScale="92500" lnSpcReduction="20000"/>
          </a:bodyPr>
          <a:lstStyle/>
          <a:p>
            <a:r>
              <a:rPr lang="en-US" dirty="0"/>
              <a:t>"solid waste" means and includes solid or semi-solid domestic waste, </a:t>
            </a:r>
            <a:r>
              <a:rPr lang="en-US" dirty="0">
                <a:highlight>
                  <a:srgbClr val="FFFF00"/>
                </a:highlight>
              </a:rPr>
              <a:t>sanitary waste</a:t>
            </a:r>
            <a:r>
              <a:rPr lang="en-US" dirty="0"/>
              <a:t>, commercial waste, institutional waste, catering and market waste and other non residential wastes, street sweepings, silt removed or collected from the surface drains, horticulture waste, agriculture and dairy waste, treated bio-medical waste </a:t>
            </a:r>
            <a:r>
              <a:rPr lang="en-US" u="sng" dirty="0"/>
              <a:t>excluding industrial waste, bio-medical waste and e-waste, battery waste, radio-active waste generated in the area under the local authorities and other entities mentioned in rule 2</a:t>
            </a:r>
            <a:r>
              <a:rPr lang="en-US" dirty="0"/>
              <a:t>;</a:t>
            </a:r>
            <a:endParaRPr lang="en-IN" dirty="0"/>
          </a:p>
        </p:txBody>
      </p:sp>
    </p:spTree>
    <p:extLst>
      <p:ext uri="{BB962C8B-B14F-4D97-AF65-F5344CB8AC3E}">
        <p14:creationId xmlns:p14="http://schemas.microsoft.com/office/powerpoint/2010/main" val="177047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8FFE-32EC-444A-8730-2FD932565484}"/>
              </a:ext>
            </a:extLst>
          </p:cNvPr>
          <p:cNvSpPr>
            <a:spLocks noGrp="1"/>
          </p:cNvSpPr>
          <p:nvPr>
            <p:ph type="title"/>
          </p:nvPr>
        </p:nvSpPr>
        <p:spPr/>
        <p:txBody>
          <a:bodyPr>
            <a:normAutofit fontScale="90000"/>
          </a:bodyPr>
          <a:lstStyle/>
          <a:p>
            <a:r>
              <a:rPr lang="en-IN" dirty="0"/>
              <a:t>Definitions regarding Sanitary waste in SWM Rules 2016</a:t>
            </a:r>
          </a:p>
        </p:txBody>
      </p:sp>
      <p:sp>
        <p:nvSpPr>
          <p:cNvPr id="3" name="Content Placeholder 2">
            <a:extLst>
              <a:ext uri="{FF2B5EF4-FFF2-40B4-BE49-F238E27FC236}">
                <a16:creationId xmlns:a16="http://schemas.microsoft.com/office/drawing/2014/main" id="{FAEE5F7F-345C-47C9-9D1B-5C26BA452D43}"/>
              </a:ext>
            </a:extLst>
          </p:cNvPr>
          <p:cNvSpPr>
            <a:spLocks noGrp="1"/>
          </p:cNvSpPr>
          <p:nvPr>
            <p:ph idx="1"/>
          </p:nvPr>
        </p:nvSpPr>
        <p:spPr/>
        <p:txBody>
          <a:bodyPr>
            <a:normAutofit fontScale="77500" lnSpcReduction="20000"/>
          </a:bodyPr>
          <a:lstStyle/>
          <a:p>
            <a:r>
              <a:rPr lang="en-US" dirty="0">
                <a:highlight>
                  <a:srgbClr val="FFFF00"/>
                </a:highlight>
              </a:rPr>
              <a:t>“sanitary waste” </a:t>
            </a:r>
            <a:r>
              <a:rPr lang="en-US" dirty="0"/>
              <a:t>means wastes comprising of used diapers, sanitary towels or napkins, tampons, condoms, incontinence sheets and any other similar waste;</a:t>
            </a:r>
          </a:p>
          <a:p>
            <a:endParaRPr lang="en-US" dirty="0"/>
          </a:p>
          <a:p>
            <a:r>
              <a:rPr lang="en-IN" dirty="0"/>
              <a:t>"segregation" means sorting and separate storage of various components of solid waste namely biodegradable wastes including agriculture and dairy waste, non biodegradable wastes including recyclable waste, nonrecyclable combustible waste, </a:t>
            </a:r>
            <a:r>
              <a:rPr lang="en-IN" dirty="0">
                <a:highlight>
                  <a:srgbClr val="FFFF00"/>
                </a:highlight>
              </a:rPr>
              <a:t>sanitary waste </a:t>
            </a:r>
            <a:r>
              <a:rPr lang="en-IN" dirty="0"/>
              <a:t>and non recyclable inert waste, domestic hazardous wastes, and construction and demolition wastes;</a:t>
            </a:r>
          </a:p>
        </p:txBody>
      </p:sp>
    </p:spTree>
    <p:extLst>
      <p:ext uri="{BB962C8B-B14F-4D97-AF65-F5344CB8AC3E}">
        <p14:creationId xmlns:p14="http://schemas.microsoft.com/office/powerpoint/2010/main" val="65056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EB0-95D7-48A9-A36E-F75619DE6A6D}"/>
              </a:ext>
            </a:extLst>
          </p:cNvPr>
          <p:cNvSpPr>
            <a:spLocks noGrp="1"/>
          </p:cNvSpPr>
          <p:nvPr>
            <p:ph type="title"/>
          </p:nvPr>
        </p:nvSpPr>
        <p:spPr/>
        <p:txBody>
          <a:bodyPr>
            <a:normAutofit fontScale="90000"/>
          </a:bodyPr>
          <a:lstStyle/>
          <a:p>
            <a:r>
              <a:rPr lang="en-US" dirty="0"/>
              <a:t>Duties and responsibilities of local authorities and village Panchayats </a:t>
            </a:r>
            <a:endParaRPr lang="en-IN" dirty="0"/>
          </a:p>
        </p:txBody>
      </p:sp>
      <p:sp>
        <p:nvSpPr>
          <p:cNvPr id="3" name="Content Placeholder 2">
            <a:extLst>
              <a:ext uri="{FF2B5EF4-FFF2-40B4-BE49-F238E27FC236}">
                <a16:creationId xmlns:a16="http://schemas.microsoft.com/office/drawing/2014/main" id="{27D4ACCD-689B-422D-906C-D2FF5F975B74}"/>
              </a:ext>
            </a:extLst>
          </p:cNvPr>
          <p:cNvSpPr>
            <a:spLocks noGrp="1"/>
          </p:cNvSpPr>
          <p:nvPr>
            <p:ph idx="1"/>
          </p:nvPr>
        </p:nvSpPr>
        <p:spPr>
          <a:xfrm>
            <a:off x="457200" y="1600200"/>
            <a:ext cx="8229600" cy="5105400"/>
          </a:xfrm>
        </p:spPr>
        <p:txBody>
          <a:bodyPr>
            <a:normAutofit fontScale="92500"/>
          </a:bodyPr>
          <a:lstStyle/>
          <a:p>
            <a:r>
              <a:rPr lang="en-US" sz="2600" dirty="0"/>
              <a:t>Duties and responsibilities of local authorities and village Panchayats of census towns and urban agglomerations.- The local authorities and Panchayats shall,</a:t>
            </a:r>
            <a:r>
              <a:rPr lang="en-US" dirty="0"/>
              <a:t>- </a:t>
            </a:r>
          </a:p>
          <a:p>
            <a:r>
              <a:rPr lang="en-US" sz="2000" dirty="0"/>
              <a:t>ensure that the operator of a facility provides </a:t>
            </a:r>
            <a:r>
              <a:rPr lang="en-US" sz="2000" dirty="0">
                <a:highlight>
                  <a:srgbClr val="FFFF00"/>
                </a:highlight>
              </a:rPr>
              <a:t>personal protection equipment</a:t>
            </a:r>
            <a:r>
              <a:rPr lang="en-US" sz="2000" dirty="0"/>
              <a:t> including uniform, fluorescent jacket, hand gloves, raincoats, appropriate foot wear and masks </a:t>
            </a:r>
            <a:r>
              <a:rPr lang="en-US" sz="2000" dirty="0">
                <a:highlight>
                  <a:srgbClr val="FFFF00"/>
                </a:highlight>
              </a:rPr>
              <a:t>to all workers handling solid waste </a:t>
            </a:r>
            <a:r>
              <a:rPr lang="en-US" sz="2000" dirty="0"/>
              <a:t>and the same are used by the workforce; </a:t>
            </a:r>
          </a:p>
          <a:p>
            <a:r>
              <a:rPr lang="en-US" sz="2000" dirty="0"/>
              <a:t>create public awareness through information, education and communication campaign and educate the waste generators on the following; namely:</a:t>
            </a:r>
          </a:p>
          <a:p>
            <a:pPr lvl="1"/>
            <a:r>
              <a:rPr lang="en-US" sz="1900" dirty="0"/>
              <a:t>practice segregation of waste into bio–degradable, non-biodegradable (recyclable and combustible), </a:t>
            </a:r>
            <a:r>
              <a:rPr lang="en-US" sz="1900" dirty="0">
                <a:highlight>
                  <a:srgbClr val="FFFF00"/>
                </a:highlight>
              </a:rPr>
              <a:t>sanitary waste </a:t>
            </a:r>
            <a:r>
              <a:rPr lang="en-US" sz="1900" dirty="0"/>
              <a:t>and domestic hazardous wastes at source; </a:t>
            </a:r>
          </a:p>
          <a:p>
            <a:pPr lvl="1"/>
            <a:r>
              <a:rPr lang="en-US" sz="1900" dirty="0">
                <a:highlight>
                  <a:srgbClr val="FFFF00"/>
                </a:highlight>
              </a:rPr>
              <a:t>wrap securely used sanitary waste as and when generated in the pouches provided by the brand owners or </a:t>
            </a:r>
            <a:r>
              <a:rPr lang="en-US" sz="1900" dirty="0"/>
              <a:t>a suitable wrapping as prescribed by the local body and place the same in the bin meant for nonbiodegradable waste</a:t>
            </a:r>
            <a:endParaRPr lang="en-IN" sz="1900" dirty="0"/>
          </a:p>
        </p:txBody>
      </p:sp>
    </p:spTree>
    <p:extLst>
      <p:ext uri="{BB962C8B-B14F-4D97-AF65-F5344CB8AC3E}">
        <p14:creationId xmlns:p14="http://schemas.microsoft.com/office/powerpoint/2010/main" val="42618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D867-3ABE-4D39-B442-784E342D133C}"/>
              </a:ext>
            </a:extLst>
          </p:cNvPr>
          <p:cNvSpPr>
            <a:spLocks noGrp="1"/>
          </p:cNvSpPr>
          <p:nvPr>
            <p:ph type="title"/>
          </p:nvPr>
        </p:nvSpPr>
        <p:spPr/>
        <p:txBody>
          <a:bodyPr>
            <a:noAutofit/>
          </a:bodyPr>
          <a:lstStyle/>
          <a:p>
            <a:r>
              <a:rPr lang="en-IN" sz="3200" dirty="0"/>
              <a:t>No mention of what should be done with the sanitary waste collected along with </a:t>
            </a:r>
            <a:br>
              <a:rPr lang="en-IN" sz="3200" dirty="0"/>
            </a:br>
            <a:r>
              <a:rPr lang="en-IN" sz="3200" dirty="0"/>
              <a:t>Non-biodegradable waste, only about DWH</a:t>
            </a:r>
          </a:p>
        </p:txBody>
      </p:sp>
      <p:sp>
        <p:nvSpPr>
          <p:cNvPr id="3" name="Content Placeholder 2">
            <a:extLst>
              <a:ext uri="{FF2B5EF4-FFF2-40B4-BE49-F238E27FC236}">
                <a16:creationId xmlns:a16="http://schemas.microsoft.com/office/drawing/2014/main" id="{A7C924AD-4172-4224-9060-FD7FBFBBE711}"/>
              </a:ext>
            </a:extLst>
          </p:cNvPr>
          <p:cNvSpPr>
            <a:spLocks noGrp="1"/>
          </p:cNvSpPr>
          <p:nvPr>
            <p:ph idx="1"/>
          </p:nvPr>
        </p:nvSpPr>
        <p:spPr/>
        <p:txBody>
          <a:bodyPr>
            <a:normAutofit fontScale="77500" lnSpcReduction="20000"/>
          </a:bodyPr>
          <a:lstStyle/>
          <a:p>
            <a:r>
              <a:rPr lang="en-US" dirty="0"/>
              <a:t>The State Pollution Control Board or the Pollution Control Committee may give directions to local bodies for safe handling and disposal of </a:t>
            </a:r>
            <a:r>
              <a:rPr lang="en-US" dirty="0">
                <a:highlight>
                  <a:srgbClr val="FFFF00"/>
                </a:highlight>
              </a:rPr>
              <a:t>domestic hazardous waste deposited </a:t>
            </a:r>
            <a:r>
              <a:rPr lang="en-US" dirty="0"/>
              <a:t>by the waste generators at hazardous waste deposition facilities.</a:t>
            </a:r>
          </a:p>
          <a:p>
            <a:endParaRPr lang="en-US" dirty="0"/>
          </a:p>
          <a:p>
            <a:r>
              <a:rPr lang="en-US" dirty="0"/>
              <a:t>The operator of the facility shall be responsible for the safe and environmentally sound operations of the </a:t>
            </a:r>
            <a:r>
              <a:rPr lang="en-US" dirty="0">
                <a:highlight>
                  <a:srgbClr val="FFFF00"/>
                </a:highlight>
              </a:rPr>
              <a:t>solid waste processing and or treatment facilities as per the guidelines issued by the Central Pollution Control Board </a:t>
            </a:r>
            <a:r>
              <a:rPr lang="en-US" dirty="0"/>
              <a:t>from time to time and the Manual on Municipal Solid Waste Management published by the Ministry of Urban Development and updated from time to time. </a:t>
            </a:r>
          </a:p>
          <a:p>
            <a:endParaRPr lang="en-IN" dirty="0"/>
          </a:p>
        </p:txBody>
      </p:sp>
    </p:spTree>
    <p:extLst>
      <p:ext uri="{BB962C8B-B14F-4D97-AF65-F5344CB8AC3E}">
        <p14:creationId xmlns:p14="http://schemas.microsoft.com/office/powerpoint/2010/main" val="3965475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1964</Words>
  <Application>Microsoft Office PowerPoint</Application>
  <PresentationFormat>On-screen Show (4:3)</PresentationFormat>
  <Paragraphs>174</Paragraphs>
  <Slides>35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Cambria</vt:lpstr>
      <vt:lpstr>Franklin Gothic Book</vt:lpstr>
      <vt:lpstr>Perpetua</vt:lpstr>
      <vt:lpstr>Office Theme</vt:lpstr>
      <vt:lpstr>2_Simple Light</vt:lpstr>
      <vt:lpstr>Menstrual &amp; Hygiene Waste Management   </vt:lpstr>
      <vt:lpstr>PowerPoint Presentation</vt:lpstr>
      <vt:lpstr>Environment and Responsibility </vt:lpstr>
      <vt:lpstr>Rules and Regulations contd…</vt:lpstr>
      <vt:lpstr>Application of SWM Rules 2016 Rule 2</vt:lpstr>
      <vt:lpstr>Definitions in SWM Rules 2016</vt:lpstr>
      <vt:lpstr>Definitions regarding Sanitary waste in SWM Rules 2016</vt:lpstr>
      <vt:lpstr>Duties and responsibilities of local authorities and village Panchayats </vt:lpstr>
      <vt:lpstr>No mention of what should be done with the sanitary waste collected along with  Non-biodegradable waste, only about DWH</vt:lpstr>
      <vt:lpstr>Duty of manufacturers or brand owners of disposable products and sanitary napkins and diapers</vt:lpstr>
      <vt:lpstr>Waste Managers’ woes</vt:lpstr>
      <vt:lpstr>Alternatives?</vt:lpstr>
      <vt:lpstr>PowerPoint Presentation</vt:lpstr>
      <vt:lpstr>PowerPoint Presentation</vt:lpstr>
      <vt:lpstr>PowerPoint Presentation</vt:lpstr>
      <vt:lpstr>PowerPoint Presentation</vt:lpstr>
      <vt:lpstr>Wrap securely the used sanitary waste like diapers, sanitary pads etc., in the pouches provided by the manufacturers or brand owners of these products or in a suitable wrapping material as instructed by the local authorities and shall place the same in the bin meant for dry waste or non- bio-degradable waste; </vt:lpstr>
      <vt:lpstr>Non-degradability</vt:lpstr>
      <vt:lpstr>A burning issue</vt:lpstr>
      <vt:lpstr>PowerPoint Presentation</vt:lpstr>
      <vt:lpstr>PowerPoint Presentation</vt:lpstr>
      <vt:lpstr>Health issues of waste workers</vt:lpstr>
      <vt:lpstr>Management issues</vt:lpstr>
      <vt:lpstr>PowerPoint Presentation</vt:lpstr>
      <vt:lpstr>PowerPoint Presentation</vt:lpstr>
      <vt:lpstr>PowerPoint Presentation</vt:lpstr>
      <vt:lpstr>PowerPoint Presentation</vt:lpstr>
      <vt:lpstr>In rural and urban areas especially Class II, III, IV and census towns we recommend </vt:lpstr>
      <vt:lpstr>In Class I cities and towns</vt:lpstr>
      <vt:lpstr>PowerPoint Presentation</vt:lpstr>
      <vt:lpstr>PowerPoint Presentation</vt:lpstr>
      <vt:lpstr>PowerPoint Presentation</vt:lpstr>
      <vt:lpstr>PowerPoint Presentation</vt:lpstr>
      <vt:lpstr>Is Deep burial in rural areas in India possible, if the ST is completely degradable?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hygiene and Waste Management   A discussion to find solutions for managing Offensive Hygiene Waste</dc:title>
  <dc:creator>Shyamala</dc:creator>
  <cp:lastModifiedBy>Madison Schoeben</cp:lastModifiedBy>
  <cp:revision>36</cp:revision>
  <dcterms:created xsi:type="dcterms:W3CDTF">2014-06-06T00:16:20Z</dcterms:created>
  <dcterms:modified xsi:type="dcterms:W3CDTF">2022-04-26T14:51:24Z</dcterms:modified>
</cp:coreProperties>
</file>