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1"/>
  </p:notesMasterIdLst>
  <p:sldIdLst>
    <p:sldId id="257" r:id="rId5"/>
    <p:sldId id="272" r:id="rId6"/>
    <p:sldId id="273" r:id="rId7"/>
    <p:sldId id="276" r:id="rId8"/>
    <p:sldId id="261" r:id="rId9"/>
    <p:sldId id="262" r:id="rId10"/>
    <p:sldId id="264" r:id="rId11"/>
    <p:sldId id="275" r:id="rId12"/>
    <p:sldId id="265" r:id="rId13"/>
    <p:sldId id="263" r:id="rId14"/>
    <p:sldId id="266" r:id="rId15"/>
    <p:sldId id="267" r:id="rId16"/>
    <p:sldId id="268" r:id="rId17"/>
    <p:sldId id="270" r:id="rId18"/>
    <p:sldId id="269" r:id="rId19"/>
    <p:sldId id="271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  <a:srgbClr val="000000"/>
    <a:srgbClr val="179CD7"/>
    <a:srgbClr val="C2CC00"/>
    <a:srgbClr val="009437"/>
    <a:srgbClr val="004C51"/>
    <a:srgbClr val="ABACAE"/>
    <a:srgbClr val="85D0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5" autoAdjust="0"/>
    <p:restoredTop sz="83208" autoAdjust="0"/>
  </p:normalViewPr>
  <p:slideViewPr>
    <p:cSldViewPr>
      <p:cViewPr>
        <p:scale>
          <a:sx n="66" d="100"/>
          <a:sy n="66" d="100"/>
        </p:scale>
        <p:origin x="-2370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3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Chart%20in%20RHSC.Reena.Overview.13jun11%20(Compatibility%20Mode)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1.9928961969612663E-2"/>
                  <c:y val="-6.645622777793357E-3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>
                        <a:solidFill>
                          <a:srgbClr val="C00000"/>
                        </a:solidFill>
                      </a:rPr>
                      <a:t>NGO Sector
5%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19963309287618536"/>
                  <c:y val="-0.13461279361124331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>
                        <a:solidFill>
                          <a:srgbClr val="C00000"/>
                        </a:solidFill>
                      </a:rPr>
                      <a:t>PUBLIC Sector
50%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10955083558599894"/>
                  <c:y val="-0.24227345740362274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rgbClr val="C00000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3"/>
              <c:layout>
                <c:manualLayout>
                  <c:x val="1.656422093024461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>
                        <a:solidFill>
                          <a:srgbClr val="C00000"/>
                        </a:solidFill>
                      </a:rPr>
                      <a:t>Other PRIVATE
7%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Sheet1!$B$4:$B$7</c:f>
              <c:strCache>
                <c:ptCount val="4"/>
                <c:pt idx="0">
                  <c:v>NGO Sector</c:v>
                </c:pt>
                <c:pt idx="1">
                  <c:v>PUBLIC Sector</c:v>
                </c:pt>
                <c:pt idx="2">
                  <c:v>PRIVATE MEDICAL Sector</c:v>
                </c:pt>
                <c:pt idx="3">
                  <c:v>Other PRIVATE</c:v>
                </c:pt>
              </c:strCache>
            </c:strRef>
          </c:cat>
          <c:val>
            <c:numRef>
              <c:f>Sheet1!$C$4:$C$7</c:f>
              <c:numCache>
                <c:formatCode>0%</c:formatCode>
                <c:ptCount val="4"/>
                <c:pt idx="0">
                  <c:v>5.0000000000000107E-2</c:v>
                </c:pt>
                <c:pt idx="1">
                  <c:v>0.5</c:v>
                </c:pt>
                <c:pt idx="2">
                  <c:v>0.38000000000000117</c:v>
                </c:pt>
                <c:pt idx="3">
                  <c:v>7.0000000000000034E-2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view3D>
      <c:hPercent val="59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063480347866826"/>
          <c:y val="2.2171968037061285E-2"/>
          <c:w val="0.87936507936508135"/>
          <c:h val="0.7649880095923266"/>
        </c:manualLayout>
      </c:layout>
      <c:bar3DChart>
        <c:barDir val="col"/>
        <c:grouping val="clustered"/>
        <c:ser>
          <c:idx val="0"/>
          <c:order val="0"/>
          <c:tx>
            <c:strRef>
              <c:f>'[Chart in RHSC.Reena.Overview.13jun11 (Compatibility Mode)]Sheet1'!$A$2</c:f>
              <c:strCache>
                <c:ptCount val="1"/>
                <c:pt idx="0">
                  <c:v>Projection</c:v>
                </c:pt>
              </c:strCache>
            </c:strRef>
          </c:tx>
          <c:spPr>
            <a:solidFill>
              <a:schemeClr val="accent1"/>
            </a:solidFill>
            <a:ln w="7346">
              <a:solidFill>
                <a:schemeClr val="tx1"/>
              </a:solidFill>
              <a:prstDash val="solid"/>
            </a:ln>
          </c:spPr>
          <c:dLbls>
            <c:dLbl>
              <c:idx val="2"/>
              <c:layout>
                <c:manualLayout>
                  <c:x val="-1.2391788110194464E-2"/>
                  <c:y val="1.8058898668307694E-2"/>
                </c:manualLayout>
              </c:layout>
              <c:showVal val="1"/>
            </c:dLbl>
            <c:dLbl>
              <c:idx val="3"/>
              <c:layout>
                <c:manualLayout>
                  <c:x val="-5.4863506598128529E-3"/>
                  <c:y val="1.2675395594774172E-2"/>
                </c:manualLayout>
              </c:layout>
              <c:showVal val="1"/>
            </c:dLbl>
            <c:dLbl>
              <c:idx val="4"/>
              <c:layout>
                <c:manualLayout>
                  <c:x val="-1.445392908244702E-2"/>
                  <c:y val="0.16076953579474421"/>
                </c:manualLayout>
              </c:layout>
              <c:showVal val="1"/>
            </c:dLbl>
            <c:dLbl>
              <c:idx val="5"/>
              <c:layout>
                <c:manualLayout>
                  <c:x val="-5.9611900447636571E-3"/>
                  <c:y val="1.7471558664318588E-2"/>
                </c:manualLayout>
              </c:layout>
              <c:showVal val="1"/>
            </c:dLbl>
            <c:spPr>
              <a:noFill/>
              <a:ln w="14692">
                <a:noFill/>
              </a:ln>
            </c:spPr>
            <c:txPr>
              <a:bodyPr rot="-5400000" vert="horz"/>
              <a:lstStyle/>
              <a:p>
                <a:pPr algn="ctr">
                  <a:defRPr sz="1400" b="1" i="0" u="none" strike="noStrike" baseline="0">
                    <a:solidFill>
                      <a:srgbClr val="C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en-US"/>
              </a:p>
            </c:txPr>
            <c:showVal val="1"/>
          </c:dLbls>
          <c:cat>
            <c:strRef>
              <c:f>'[Chart in RHSC.Reena.Overview.13jun11 (Compatibility Mode)]Sheet1'!$B$1:$J$1</c:f>
              <c:strCache>
                <c:ptCount val="9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</c:strCache>
            </c:strRef>
          </c:cat>
          <c:val>
            <c:numRef>
              <c:f>'[Chart in RHSC.Reena.Overview.13jun11 (Compatibility Mode)]Sheet1'!$B$2:$J$2</c:f>
              <c:numCache>
                <c:formatCode>General</c:formatCode>
                <c:ptCount val="9"/>
                <c:pt idx="2">
                  <c:v>200000</c:v>
                </c:pt>
                <c:pt idx="3">
                  <c:v>250000</c:v>
                </c:pt>
                <c:pt idx="4">
                  <c:v>300000</c:v>
                </c:pt>
                <c:pt idx="5">
                  <c:v>250000</c:v>
                </c:pt>
                <c:pt idx="6">
                  <c:v>250000</c:v>
                </c:pt>
                <c:pt idx="7">
                  <c:v>250000</c:v>
                </c:pt>
                <c:pt idx="8">
                  <c:v>400000</c:v>
                </c:pt>
              </c:numCache>
            </c:numRef>
          </c:val>
        </c:ser>
        <c:ser>
          <c:idx val="1"/>
          <c:order val="1"/>
          <c:tx>
            <c:strRef>
              <c:f>'[Chart in RHSC.Reena.Overview.13jun11 (Compatibility Mode)]Sheet1'!$A$3</c:f>
              <c:strCache>
                <c:ptCount val="1"/>
                <c:pt idx="0">
                  <c:v>Achievement</c:v>
                </c:pt>
              </c:strCache>
            </c:strRef>
          </c:tx>
          <c:spPr>
            <a:solidFill>
              <a:schemeClr val="accent2"/>
            </a:solidFill>
            <a:ln w="7346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9.4903708593581746E-3"/>
                  <c:y val="1.8062216489679234E-2"/>
                </c:manualLayout>
              </c:layout>
              <c:showVal val="1"/>
            </c:dLbl>
            <c:dLbl>
              <c:idx val="1"/>
              <c:layout>
                <c:manualLayout>
                  <c:x val="-1.2108742932785818E-2"/>
                  <c:y val="2.2824161659546791E-2"/>
                </c:manualLayout>
              </c:layout>
              <c:showVal val="1"/>
            </c:dLbl>
            <c:dLbl>
              <c:idx val="2"/>
              <c:layout>
                <c:manualLayout>
                  <c:x val="-5.2033054824042789E-3"/>
                  <c:y val="2.75451829552966E-2"/>
                </c:manualLayout>
              </c:layout>
              <c:showVal val="1"/>
            </c:dLbl>
            <c:dLbl>
              <c:idx val="3"/>
              <c:layout>
                <c:manualLayout>
                  <c:x val="-1.472471206625662E-3"/>
                  <c:y val="2.0180423737773557E-2"/>
                </c:manualLayout>
              </c:layout>
              <c:showVal val="1"/>
            </c:dLbl>
            <c:dLbl>
              <c:idx val="4"/>
              <c:layout>
                <c:manualLayout>
                  <c:x val="5.4329662437559764E-3"/>
                  <c:y val="2.0944993503109556E-2"/>
                </c:manualLayout>
              </c:layout>
              <c:showVal val="1"/>
            </c:dLbl>
            <c:dLbl>
              <c:idx val="5"/>
              <c:layout>
                <c:manualLayout>
                  <c:x val="7.5764989322330669E-3"/>
                  <c:y val="2.0752495647652983E-2"/>
                </c:manualLayout>
              </c:layout>
              <c:showVal val="1"/>
            </c:dLbl>
            <c:spPr>
              <a:noFill/>
              <a:ln w="14692">
                <a:noFill/>
              </a:ln>
            </c:spPr>
            <c:txPr>
              <a:bodyPr rot="-540000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en-US"/>
              </a:p>
            </c:txPr>
            <c:showVal val="1"/>
          </c:dLbls>
          <c:cat>
            <c:strRef>
              <c:f>'[Chart in RHSC.Reena.Overview.13jun11 (Compatibility Mode)]Sheet1'!$B$1:$J$1</c:f>
              <c:strCache>
                <c:ptCount val="9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</c:strCache>
            </c:strRef>
          </c:cat>
          <c:val>
            <c:numRef>
              <c:f>'[Chart in RHSC.Reena.Overview.13jun11 (Compatibility Mode)]Sheet1'!$B$3:$J$3</c:f>
              <c:numCache>
                <c:formatCode>General</c:formatCode>
                <c:ptCount val="9"/>
                <c:pt idx="0">
                  <c:v>51082</c:v>
                </c:pt>
                <c:pt idx="1">
                  <c:v>73077</c:v>
                </c:pt>
                <c:pt idx="2">
                  <c:v>93971</c:v>
                </c:pt>
                <c:pt idx="3">
                  <c:v>143744</c:v>
                </c:pt>
                <c:pt idx="4">
                  <c:v>124960</c:v>
                </c:pt>
                <c:pt idx="5">
                  <c:v>191700</c:v>
                </c:pt>
                <c:pt idx="6">
                  <c:v>199331</c:v>
                </c:pt>
                <c:pt idx="7">
                  <c:v>214772</c:v>
                </c:pt>
                <c:pt idx="8">
                  <c:v>291198</c:v>
                </c:pt>
              </c:numCache>
            </c:numRef>
          </c:val>
        </c:ser>
        <c:gapDepth val="0"/>
        <c:shape val="box"/>
        <c:axId val="89227648"/>
        <c:axId val="89229184"/>
        <c:axId val="0"/>
      </c:bar3DChart>
      <c:catAx>
        <c:axId val="89227648"/>
        <c:scaling>
          <c:orientation val="minMax"/>
        </c:scaling>
        <c:axPos val="b"/>
        <c:numFmt formatCode="General" sourceLinked="1"/>
        <c:tickLblPos val="low"/>
        <c:spPr>
          <a:ln w="183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95" b="1" i="0" u="none" strike="noStrike" baseline="0">
                <a:solidFill>
                  <a:srgbClr val="FFFFFF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89229184"/>
        <c:crosses val="autoZero"/>
        <c:auto val="1"/>
        <c:lblAlgn val="ctr"/>
        <c:lblOffset val="100"/>
        <c:tickLblSkip val="1"/>
        <c:tickMarkSkip val="1"/>
      </c:catAx>
      <c:valAx>
        <c:axId val="89229184"/>
        <c:scaling>
          <c:orientation val="minMax"/>
          <c:max val="450000"/>
        </c:scaling>
        <c:axPos val="l"/>
        <c:numFmt formatCode="General" sourceLinked="1"/>
        <c:tickLblPos val="nextTo"/>
        <c:spPr>
          <a:ln w="183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95" b="1" i="0" u="none" strike="noStrike" baseline="0">
                <a:solidFill>
                  <a:srgbClr val="FFFFFF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892276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200" b="1" i="0" u="none" strike="noStrike" baseline="0">
                <a:solidFill>
                  <a:srgbClr val="C00000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</c:legendEntry>
      <c:layout>
        <c:manualLayout>
          <c:xMode val="edge"/>
          <c:yMode val="edge"/>
          <c:x val="0.33856840897001672"/>
          <c:y val="0.8975895181836"/>
          <c:w val="0.39206357538641162"/>
          <c:h val="7.4340454278658333E-2"/>
        </c:manualLayout>
      </c:layout>
      <c:spPr>
        <a:noFill/>
        <a:ln w="1837">
          <a:solidFill>
            <a:schemeClr val="tx1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FFFFFF"/>
              </a:solidFill>
              <a:latin typeface="Garamond"/>
              <a:ea typeface="Garamond"/>
              <a:cs typeface="Garamond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41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0.18519</cdr:x>
      <cdr:y>0.875</cdr:y>
    </cdr:from>
    <cdr:to>
      <cdr:x>0.75926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2000264"/>
          <a:ext cx="221457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solidFill>
                <a:srgbClr val="C00000"/>
              </a:solidFill>
            </a:rPr>
            <a:t>Contraceptive Uptake by Sources</a:t>
          </a:r>
          <a:endParaRPr lang="en-US" sz="1600" b="1" dirty="0">
            <a:solidFill>
              <a:srgbClr val="C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0.4185</cdr:x>
      <cdr:y>0.59525</cdr:y>
    </cdr:from>
    <cdr:to>
      <cdr:x>0.45625</cdr:x>
      <cdr:y>0.72025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11314" y="2364288"/>
          <a:ext cx="226528" cy="4964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7432" rIns="0" bIns="0" anchor="t" upright="1"/>
        <a:lstStyle xmlns:a="http://schemas.openxmlformats.org/drawingml/2006/main"/>
        <a:p xmlns:a="http://schemas.openxmlformats.org/drawingml/2006/main">
          <a:pPr algn="r" rtl="1">
            <a:defRPr sz="1000"/>
          </a:pPr>
          <a:r>
            <a:rPr lang="en-US" sz="1400" b="1" i="0" strike="noStrike" dirty="0">
              <a:solidFill>
                <a:srgbClr val="000000"/>
              </a:solidFill>
              <a:latin typeface="Garamond"/>
            </a:rPr>
            <a:t>57</a:t>
          </a:r>
          <a:r>
            <a:rPr lang="en-US" sz="1000" b="1" i="0" strike="noStrike" dirty="0">
              <a:solidFill>
                <a:srgbClr val="000000"/>
              </a:solidFill>
              <a:latin typeface="Garamond"/>
            </a:rPr>
            <a:t>%</a:t>
          </a:r>
        </a:p>
      </cdr:txBody>
    </cdr:sp>
  </cdr:relSizeAnchor>
  <cdr:relSizeAnchor xmlns:cdr="http://schemas.openxmlformats.org/drawingml/2006/chartDrawing">
    <cdr:from>
      <cdr:x>0.7885</cdr:x>
      <cdr:y>0.57775</cdr:y>
    </cdr:from>
    <cdr:to>
      <cdr:x>0.82625</cdr:x>
      <cdr:y>0.70275</cdr:y>
    </cdr:to>
    <cdr:sp macro="" textlink="">
      <cdr:nvSpPr>
        <cdr:cNvPr id="102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31591" y="2294780"/>
          <a:ext cx="226529" cy="4964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7432" rIns="0" bIns="0" anchor="t" upright="1"/>
        <a:lstStyle xmlns:a="http://schemas.openxmlformats.org/drawingml/2006/main"/>
        <a:p xmlns:a="http://schemas.openxmlformats.org/drawingml/2006/main">
          <a:pPr algn="r" rtl="1">
            <a:defRPr sz="1000"/>
          </a:pPr>
          <a:r>
            <a:rPr lang="en-US" sz="1400" b="1" i="0" strike="noStrike" dirty="0">
              <a:solidFill>
                <a:srgbClr val="000000"/>
              </a:solidFill>
              <a:latin typeface="Garamond"/>
            </a:rPr>
            <a:t>87</a:t>
          </a:r>
          <a:r>
            <a:rPr lang="en-US" sz="1000" b="1" i="0" strike="noStrike" dirty="0">
              <a:solidFill>
                <a:srgbClr val="000000"/>
              </a:solidFill>
              <a:latin typeface="Garamond"/>
            </a:rPr>
            <a:t>%</a:t>
          </a:r>
        </a:p>
      </cdr:txBody>
    </cdr:sp>
  </cdr:relSizeAnchor>
  <cdr:relSizeAnchor xmlns:cdr="http://schemas.openxmlformats.org/drawingml/2006/chartDrawing">
    <cdr:from>
      <cdr:x>0.3245</cdr:x>
      <cdr:y>0.64125</cdr:y>
    </cdr:from>
    <cdr:to>
      <cdr:x>0.3625</cdr:x>
      <cdr:y>0.76525</cdr:y>
    </cdr:to>
    <cdr:sp macro="" textlink="">
      <cdr:nvSpPr>
        <cdr:cNvPr id="102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18163" y="2611148"/>
          <a:ext cx="271465" cy="504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7432" rIns="0" bIns="0" anchor="t" upright="1"/>
        <a:lstStyle xmlns:a="http://schemas.openxmlformats.org/drawingml/2006/main"/>
        <a:p xmlns:a="http://schemas.openxmlformats.org/drawingml/2006/main">
          <a:pPr algn="r" rtl="1">
            <a:defRPr sz="1000"/>
          </a:pPr>
          <a:r>
            <a:rPr lang="en-US" sz="1400" b="1" i="0" strike="noStrike" dirty="0">
              <a:solidFill>
                <a:srgbClr val="000000"/>
              </a:solidFill>
              <a:latin typeface="Garamond"/>
            </a:rPr>
            <a:t>47</a:t>
          </a:r>
          <a:r>
            <a:rPr lang="en-US" sz="1000" b="1" i="0" strike="noStrike" dirty="0">
              <a:solidFill>
                <a:srgbClr val="000000"/>
              </a:solidFill>
              <a:latin typeface="Garamond"/>
            </a:rPr>
            <a:t>%</a:t>
          </a:r>
        </a:p>
      </cdr:txBody>
    </cdr:sp>
  </cdr:relSizeAnchor>
  <cdr:relSizeAnchor xmlns:cdr="http://schemas.openxmlformats.org/drawingml/2006/chartDrawing">
    <cdr:from>
      <cdr:x>0.50375</cdr:x>
      <cdr:y>0.6065</cdr:y>
    </cdr:from>
    <cdr:to>
      <cdr:x>0.5415</cdr:x>
      <cdr:y>0.7315</cdr:y>
    </cdr:to>
    <cdr:sp macro="" textlink="">
      <cdr:nvSpPr>
        <cdr:cNvPr id="103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22878" y="2408973"/>
          <a:ext cx="226528" cy="4964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7432" rIns="0" bIns="0" anchor="t" upright="1"/>
        <a:lstStyle xmlns:a="http://schemas.openxmlformats.org/drawingml/2006/main"/>
        <a:p xmlns:a="http://schemas.openxmlformats.org/drawingml/2006/main">
          <a:pPr algn="r" rtl="1">
            <a:defRPr sz="1000"/>
          </a:pPr>
          <a:r>
            <a:rPr lang="en-US" sz="1400" b="1" i="0" strike="noStrike" dirty="0">
              <a:solidFill>
                <a:srgbClr val="000000"/>
              </a:solidFill>
              <a:latin typeface="Garamond"/>
            </a:rPr>
            <a:t>42</a:t>
          </a:r>
          <a:r>
            <a:rPr lang="en-US" sz="1000" b="1" i="0" strike="noStrike" dirty="0">
              <a:solidFill>
                <a:srgbClr val="000000"/>
              </a:solidFill>
              <a:latin typeface="Garamond"/>
            </a:rPr>
            <a:t>%</a:t>
          </a:r>
        </a:p>
      </cdr:txBody>
    </cdr:sp>
  </cdr:relSizeAnchor>
  <cdr:relSizeAnchor xmlns:cdr="http://schemas.openxmlformats.org/drawingml/2006/chartDrawing">
    <cdr:from>
      <cdr:x>0.6005</cdr:x>
      <cdr:y>0.6065</cdr:y>
    </cdr:from>
    <cdr:to>
      <cdr:x>0.63825</cdr:x>
      <cdr:y>0.7315</cdr:y>
    </cdr:to>
    <cdr:sp macro="" textlink="">
      <cdr:nvSpPr>
        <cdr:cNvPr id="103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03450" y="2408973"/>
          <a:ext cx="226529" cy="4964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7432" rIns="0" bIns="0" anchor="t" upright="1"/>
        <a:lstStyle xmlns:a="http://schemas.openxmlformats.org/drawingml/2006/main"/>
        <a:p xmlns:a="http://schemas.openxmlformats.org/drawingml/2006/main">
          <a:pPr algn="r" rtl="1">
            <a:defRPr sz="1000"/>
          </a:pPr>
          <a:r>
            <a:rPr lang="en-US" sz="1400" b="1" i="0" strike="noStrike" dirty="0">
              <a:solidFill>
                <a:srgbClr val="000000"/>
              </a:solidFill>
              <a:latin typeface="Garamond"/>
            </a:rPr>
            <a:t>77</a:t>
          </a:r>
          <a:r>
            <a:rPr lang="en-US" sz="1000" b="1" i="0" strike="noStrike" dirty="0">
              <a:solidFill>
                <a:srgbClr val="000000"/>
              </a:solidFill>
              <a:latin typeface="Garamond"/>
            </a:rPr>
            <a:t>%</a:t>
          </a:r>
        </a:p>
      </cdr:txBody>
    </cdr:sp>
  </cdr:relSizeAnchor>
  <cdr:relSizeAnchor xmlns:cdr="http://schemas.openxmlformats.org/drawingml/2006/chartDrawing">
    <cdr:from>
      <cdr:x>0.6975</cdr:x>
      <cdr:y>0.6065</cdr:y>
    </cdr:from>
    <cdr:to>
      <cdr:x>0.73525</cdr:x>
      <cdr:y>0.7315</cdr:y>
    </cdr:to>
    <cdr:sp macro="" textlink="">
      <cdr:nvSpPr>
        <cdr:cNvPr id="1032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85523" y="2408973"/>
          <a:ext cx="226528" cy="4964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7432" rIns="0" bIns="0" anchor="t" upright="1"/>
        <a:lstStyle xmlns:a="http://schemas.openxmlformats.org/drawingml/2006/main"/>
        <a:p xmlns:a="http://schemas.openxmlformats.org/drawingml/2006/main">
          <a:pPr algn="r" rtl="1">
            <a:defRPr sz="1000"/>
          </a:pPr>
          <a:r>
            <a:rPr lang="en-US" sz="1400" b="1" i="0" strike="noStrike" dirty="0">
              <a:solidFill>
                <a:srgbClr val="000000"/>
              </a:solidFill>
              <a:latin typeface="Garamond"/>
            </a:rPr>
            <a:t>78</a:t>
          </a:r>
          <a:r>
            <a:rPr lang="en-US" sz="1000" b="1" i="0" strike="noStrike" dirty="0">
              <a:solidFill>
                <a:srgbClr val="000000"/>
              </a:solidFill>
              <a:latin typeface="Garamond"/>
            </a:rPr>
            <a:t>%</a:t>
          </a:r>
        </a:p>
      </cdr:txBody>
    </cdr:sp>
  </cdr:relSizeAnchor>
  <cdr:relSizeAnchor xmlns:cdr="http://schemas.openxmlformats.org/drawingml/2006/chartDrawing">
    <cdr:from>
      <cdr:x>0.8795</cdr:x>
      <cdr:y>0.59525</cdr:y>
    </cdr:from>
    <cdr:to>
      <cdr:x>0.91725</cdr:x>
      <cdr:y>0.72025</cdr:y>
    </cdr:to>
    <cdr:sp macro="" textlink="">
      <cdr:nvSpPr>
        <cdr:cNvPr id="1033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77660" y="2364288"/>
          <a:ext cx="226528" cy="4964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7432" rIns="0" bIns="0" anchor="t" upright="1"/>
        <a:lstStyle xmlns:a="http://schemas.openxmlformats.org/drawingml/2006/main"/>
        <a:p xmlns:a="http://schemas.openxmlformats.org/drawingml/2006/main">
          <a:pPr algn="r" rtl="1">
            <a:defRPr sz="1000"/>
          </a:pPr>
          <a:r>
            <a:rPr lang="en-US" sz="1400" b="1" i="0" strike="noStrike" dirty="0">
              <a:solidFill>
                <a:srgbClr val="000000"/>
              </a:solidFill>
              <a:latin typeface="Garamond"/>
            </a:rPr>
            <a:t>73%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DCA96902-7274-4523-9260-47BD7E1D14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9B796-ED39-4F76-8764-9103C95192B0}" type="slidenum">
              <a:rPr lang="en-GB" smtClean="0">
                <a:ea typeface="ＭＳ Ｐゴシック" pitchFamily="34" charset="-128"/>
              </a:rPr>
              <a:pPr/>
              <a:t>1</a:t>
            </a:fld>
            <a:endParaRPr lang="en-GB" smtClean="0">
              <a:ea typeface="ＭＳ Ｐゴシック" pitchFamily="34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7CF2FD-F98F-4E61-B8DE-6D594DB88132}" type="slidenum">
              <a:rPr lang="en-GB" smtClean="0">
                <a:ea typeface="ＭＳ Ｐゴシック" pitchFamily="34" charset="-128"/>
              </a:rPr>
              <a:pPr/>
              <a:t>11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CE6A3-518B-40FD-9531-461DDA42B991}" type="slidenum">
              <a:rPr lang="en-GB" smtClean="0">
                <a:ea typeface="ＭＳ Ｐゴシック" pitchFamily="34" charset="-128"/>
              </a:rPr>
              <a:pPr/>
              <a:t>13</a:t>
            </a:fld>
            <a:endParaRPr lang="en-GB" smtClean="0">
              <a:ea typeface="ＭＳ Ｐゴシック" pitchFamily="34" charset="-128"/>
            </a:endParaRPr>
          </a:p>
        </p:txBody>
      </p:sp>
      <p:sp>
        <p:nvSpPr>
          <p:cNvPr id="30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41845A-D09C-41A9-B2F8-C62C76204588}" type="slidenum">
              <a:rPr lang="en-GB" sz="1200"/>
              <a:pPr algn="r"/>
              <a:t>13</a:t>
            </a:fld>
            <a:endParaRPr lang="en-GB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61C86-E950-4C88-865E-23926D11D7E4}" type="slidenum">
              <a:rPr lang="en-GB" smtClean="0">
                <a:ea typeface="ＭＳ Ｐゴシック" pitchFamily="34" charset="-128"/>
              </a:rPr>
              <a:pPr/>
              <a:t>14</a:t>
            </a:fld>
            <a:endParaRPr lang="en-GB" smtClean="0">
              <a:ea typeface="ＭＳ Ｐゴシック" pitchFamily="3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962EA6-C212-4F12-AADC-E337EC21BBA8}" type="slidenum">
              <a:rPr lang="en-GB" smtClean="0">
                <a:ea typeface="ＭＳ Ｐゴシック" pitchFamily="34" charset="-128"/>
              </a:rPr>
              <a:pPr/>
              <a:t>15</a:t>
            </a:fld>
            <a:endParaRPr lang="en-GB" smtClean="0">
              <a:ea typeface="ＭＳ Ｐゴシック" pitchFamily="34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4C3CB8-689A-4839-8381-12744E63CCBE}" type="slidenum">
              <a:rPr lang="en-GB" smtClean="0">
                <a:ea typeface="ＭＳ Ｐゴシック" pitchFamily="34" charset="-128"/>
              </a:rPr>
              <a:pPr/>
              <a:t>2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384D3D-3C98-42CA-AB44-0CF616EAD289}" type="slidenum">
              <a:rPr lang="en-GB" smtClean="0">
                <a:ea typeface="ＭＳ Ｐゴシック" pitchFamily="34" charset="-128"/>
              </a:rPr>
              <a:pPr/>
              <a:t>3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4E9FC-9B5D-4BE3-BEEB-05E4A13F7260}" type="slidenum">
              <a:rPr lang="en-GB" smtClean="0">
                <a:ea typeface="ＭＳ Ｐゴシック" pitchFamily="34" charset="-128"/>
              </a:rPr>
              <a:pPr/>
              <a:t>5</a:t>
            </a:fld>
            <a:endParaRPr lang="en-GB" smtClean="0">
              <a:ea typeface="ＭＳ Ｐゴシック" pitchFamily="34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5C854-4F30-4E46-AF4C-2F803C4DAB73}" type="slidenum">
              <a:rPr lang="en-GB" smtClean="0">
                <a:ea typeface="ＭＳ Ｐゴシック" pitchFamily="34" charset="-128"/>
              </a:rPr>
              <a:pPr/>
              <a:t>6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76717C-FB1E-49CA-895F-9E26C3F30268}" type="slidenum">
              <a:rPr lang="en-GB" smtClean="0">
                <a:ea typeface="ＭＳ Ｐゴシック" pitchFamily="34" charset="-128"/>
              </a:rPr>
              <a:pPr/>
              <a:t>7</a:t>
            </a:fld>
            <a:endParaRPr lang="en-GB" smtClean="0">
              <a:ea typeface="ＭＳ Ｐゴシック" pitchFamily="3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767141-098E-434F-B1B8-2345CDB9158B}" type="slidenum">
              <a:rPr lang="en-GB" smtClean="0">
                <a:ea typeface="ＭＳ Ｐゴシック" pitchFamily="34" charset="-128"/>
              </a:rPr>
              <a:pPr/>
              <a:t>8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BC311-4912-481D-AF68-79307CA8974E}" type="slidenum">
              <a:rPr lang="en-GB" smtClean="0">
                <a:ea typeface="ＭＳ Ｐゴシック" pitchFamily="34" charset="-128"/>
              </a:rPr>
              <a:pPr/>
              <a:t>9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B58481-798A-4AE9-9666-A77B298A1D57}" type="slidenum">
              <a:rPr lang="en-GB" smtClean="0">
                <a:ea typeface="ＭＳ Ｐゴシック" pitchFamily="34" charset="-128"/>
              </a:rPr>
              <a:pPr/>
              <a:t>10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423863" y="6316663"/>
            <a:ext cx="3956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GB" sz="1000" b="1">
                <a:solidFill>
                  <a:srgbClr val="848589"/>
                </a:solidFill>
                <a:ea typeface="ＭＳ Ｐゴシック" pitchFamily="1" charset="-128"/>
              </a:rPr>
              <a:t>Country Ownership for Reproductive Health; An NGO perspective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8178800" y="6316663"/>
            <a:ext cx="565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defRPr/>
            </a:pPr>
            <a:r>
              <a:rPr lang="en-GB" sz="1000" b="1">
                <a:solidFill>
                  <a:srgbClr val="848589"/>
                </a:solidFill>
                <a:ea typeface="ＭＳ Ｐゴシック" pitchFamily="1" charset="-128"/>
              </a:rPr>
              <a:t>SLIDE </a:t>
            </a:r>
            <a:fld id="{329E6BA9-8D2A-4934-8878-B3EB3BA664D9}" type="slidenum">
              <a:rPr lang="en-GB" sz="1000" b="1">
                <a:solidFill>
                  <a:srgbClr val="848589"/>
                </a:solidFill>
                <a:ea typeface="ＭＳ Ｐゴシック" pitchFamily="1" charset="-128"/>
              </a:rPr>
              <a:pPr algn="r" eaLnBrk="0" hangingPunct="0">
                <a:defRPr/>
              </a:pPr>
              <a:t>‹#›</a:t>
            </a:fld>
            <a:endParaRPr lang="en-GB" sz="1000" b="1">
              <a:solidFill>
                <a:srgbClr val="848589"/>
              </a:solidFill>
              <a:ea typeface="ＭＳ Ｐゴシック" pitchFamily="1" charset="-128"/>
            </a:endParaRPr>
          </a:p>
        </p:txBody>
      </p:sp>
      <p:pic>
        <p:nvPicPr>
          <p:cNvPr id="6" name="Picture 21" descr="Marie Stopes International logo 4colour high 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68300"/>
            <a:ext cx="28956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22"/>
          <p:cNvSpPr>
            <a:spLocks noChangeShapeType="1"/>
          </p:cNvSpPr>
          <p:nvPr/>
        </p:nvSpPr>
        <p:spPr bwMode="auto">
          <a:xfrm>
            <a:off x="381000" y="6226175"/>
            <a:ext cx="8358188" cy="0"/>
          </a:xfrm>
          <a:prstGeom prst="line">
            <a:avLst/>
          </a:prstGeom>
          <a:noFill/>
          <a:ln w="12700">
            <a:solidFill>
              <a:srgbClr val="85878B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3250" y="2286000"/>
            <a:ext cx="8083550" cy="1014413"/>
          </a:xfrm>
        </p:spPr>
        <p:txBody>
          <a:bodyPr anchor="t"/>
          <a:lstStyle>
            <a:lvl1pPr>
              <a:defRPr sz="5600" b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4050" y="3962400"/>
            <a:ext cx="8066088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>
                <a:solidFill>
                  <a:srgbClr val="009BDC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261938"/>
            <a:ext cx="2092325" cy="5757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1938"/>
            <a:ext cx="6124575" cy="5757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225" y="1474788"/>
            <a:ext cx="4097338" cy="4545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474788"/>
            <a:ext cx="4097337" cy="4545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1938"/>
            <a:ext cx="655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3225" y="1474788"/>
            <a:ext cx="8347075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423863" y="6316663"/>
            <a:ext cx="3906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GB" sz="1000" b="1">
                <a:solidFill>
                  <a:srgbClr val="848589"/>
                </a:solidFill>
                <a:ea typeface="ＭＳ Ｐゴシック" pitchFamily="1" charset="-128"/>
              </a:rPr>
              <a:t>Country Ownership of Reproductive Health; An NGO perspective</a:t>
            </a: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8210550" y="6316663"/>
            <a:ext cx="565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defRPr/>
            </a:pPr>
            <a:r>
              <a:rPr lang="en-GB" sz="1000" b="1">
                <a:solidFill>
                  <a:srgbClr val="848589"/>
                </a:solidFill>
                <a:ea typeface="ＭＳ Ｐゴシック" pitchFamily="1" charset="-128"/>
              </a:rPr>
              <a:t>SLIDE </a:t>
            </a:r>
            <a:fld id="{2E913FD4-D000-4683-B808-7628F242D11E}" type="slidenum">
              <a:rPr lang="en-GB" sz="1000" b="1">
                <a:solidFill>
                  <a:srgbClr val="848589"/>
                </a:solidFill>
                <a:ea typeface="ＭＳ Ｐゴシック" pitchFamily="1" charset="-128"/>
              </a:rPr>
              <a:pPr algn="r" eaLnBrk="0" hangingPunct="0">
                <a:defRPr/>
              </a:pPr>
              <a:t>‹#›</a:t>
            </a:fld>
            <a:endParaRPr lang="en-GB" sz="1000" b="1">
              <a:solidFill>
                <a:srgbClr val="848589"/>
              </a:solidFill>
              <a:ea typeface="ＭＳ Ｐゴシック" pitchFamily="1" charset="-128"/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381000" y="6226175"/>
            <a:ext cx="8358188" cy="0"/>
          </a:xfrm>
          <a:prstGeom prst="line">
            <a:avLst/>
          </a:prstGeom>
          <a:noFill/>
          <a:ln w="12700">
            <a:solidFill>
              <a:srgbClr val="85878B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pic>
        <p:nvPicPr>
          <p:cNvPr id="2055" name="Picture 20" descr="Marie Stopes International logo 4colour high r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34200" y="368300"/>
            <a:ext cx="1828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9BDC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9BDC"/>
          </a:solidFill>
          <a:latin typeface="Arial" charset="0"/>
          <a:ea typeface="ＭＳ Ｐゴシック" pitchFamily="1" charset="-128"/>
          <a:cs typeface="ＭＳ Ｐゴシック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9BDC"/>
          </a:solidFill>
          <a:latin typeface="Arial" charset="0"/>
          <a:ea typeface="ＭＳ Ｐゴシック" pitchFamily="1" charset="-128"/>
          <a:cs typeface="ＭＳ Ｐゴシック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9BDC"/>
          </a:solidFill>
          <a:latin typeface="Arial" charset="0"/>
          <a:ea typeface="ＭＳ Ｐゴシック" pitchFamily="1" charset="-128"/>
          <a:cs typeface="ＭＳ Ｐゴシック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9BDC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9BDC"/>
          </a:solidFill>
          <a:latin typeface="Arial" charset="0"/>
          <a:ea typeface="ＭＳ Ｐゴシック" pitchFamily="1" charset="-128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9BDC"/>
          </a:solidFill>
          <a:latin typeface="Arial" charset="0"/>
          <a:ea typeface="ＭＳ Ｐゴシック" pitchFamily="1" charset="-128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9BDC"/>
          </a:solidFill>
          <a:latin typeface="Arial" charset="0"/>
          <a:ea typeface="ＭＳ Ｐゴシック" pitchFamily="1" charset="-128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9BDC"/>
          </a:solidFill>
          <a:latin typeface="Arial" charset="0"/>
          <a:ea typeface="ＭＳ Ｐゴシック" pitchFamily="1" charset="-128"/>
        </a:defRPr>
      </a:lvl9pPr>
    </p:titleStyle>
    <p:bodyStyle>
      <a:lvl1pPr marL="384175" indent="-384175" algn="l" rtl="0" eaLnBrk="0" fontAlgn="base" hangingPunct="0">
        <a:lnSpc>
          <a:spcPct val="110000"/>
        </a:lnSpc>
        <a:spcBef>
          <a:spcPct val="75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200">
          <a:solidFill>
            <a:schemeClr val="tx2"/>
          </a:solidFill>
          <a:latin typeface="+mn-lt"/>
          <a:ea typeface="+mn-ea"/>
          <a:cs typeface="ＭＳ Ｐゴシック"/>
        </a:defRPr>
      </a:lvl1pPr>
      <a:lvl2pPr marL="779463" indent="-393700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chemeClr val="accent1"/>
        </a:buClr>
        <a:buSzPct val="80000"/>
        <a:buChar char="–"/>
        <a:defRPr sz="2200">
          <a:solidFill>
            <a:schemeClr val="tx2"/>
          </a:solidFill>
          <a:latin typeface="+mn-lt"/>
          <a:ea typeface="+mn-ea"/>
          <a:cs typeface="ＭＳ Ｐゴシック"/>
        </a:defRPr>
      </a:lvl2pPr>
      <a:lvl3pPr marL="1173163" indent="-392113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 i="1">
          <a:solidFill>
            <a:schemeClr val="tx2"/>
          </a:solidFill>
          <a:latin typeface="+mn-lt"/>
          <a:ea typeface="+mn-ea"/>
          <a:cs typeface="ＭＳ Ｐゴシック"/>
        </a:defRPr>
      </a:lvl3pPr>
      <a:lvl4pPr marL="1493838" indent="-319088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har char="–"/>
        <a:defRPr sz="2000" i="1">
          <a:solidFill>
            <a:schemeClr val="tx2"/>
          </a:solidFill>
          <a:latin typeface="+mn-lt"/>
          <a:ea typeface="+mn-ea"/>
          <a:cs typeface="ＭＳ Ｐゴシック"/>
        </a:defRPr>
      </a:lvl4pPr>
      <a:lvl5pPr marL="1771650" indent="-276225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+mn-ea"/>
          <a:cs typeface="ＭＳ Ｐゴシック"/>
        </a:defRPr>
      </a:lvl5pPr>
      <a:lvl6pPr marL="2228850" indent="-276225" algn="l" rtl="0" fontAlgn="base">
        <a:lnSpc>
          <a:spcPct val="110000"/>
        </a:lnSpc>
        <a:spcBef>
          <a:spcPct val="30000"/>
        </a:spcBef>
        <a:spcAft>
          <a:spcPct val="0"/>
        </a:spcAft>
        <a:buChar char="»"/>
        <a:defRPr>
          <a:solidFill>
            <a:schemeClr val="tx2"/>
          </a:solidFill>
          <a:latin typeface="+mn-lt"/>
          <a:ea typeface="+mn-ea"/>
        </a:defRPr>
      </a:lvl6pPr>
      <a:lvl7pPr marL="2686050" indent="-276225" algn="l" rtl="0" fontAlgn="base">
        <a:lnSpc>
          <a:spcPct val="110000"/>
        </a:lnSpc>
        <a:spcBef>
          <a:spcPct val="30000"/>
        </a:spcBef>
        <a:spcAft>
          <a:spcPct val="0"/>
        </a:spcAft>
        <a:buChar char="»"/>
        <a:defRPr>
          <a:solidFill>
            <a:schemeClr val="tx2"/>
          </a:solidFill>
          <a:latin typeface="+mn-lt"/>
          <a:ea typeface="+mn-ea"/>
        </a:defRPr>
      </a:lvl7pPr>
      <a:lvl8pPr marL="3143250" indent="-276225" algn="l" rtl="0" fontAlgn="base">
        <a:lnSpc>
          <a:spcPct val="110000"/>
        </a:lnSpc>
        <a:spcBef>
          <a:spcPct val="30000"/>
        </a:spcBef>
        <a:spcAft>
          <a:spcPct val="0"/>
        </a:spcAft>
        <a:buChar char="»"/>
        <a:defRPr>
          <a:solidFill>
            <a:schemeClr val="tx2"/>
          </a:solidFill>
          <a:latin typeface="+mn-lt"/>
          <a:ea typeface="+mn-ea"/>
        </a:defRPr>
      </a:lvl8pPr>
      <a:lvl9pPr marL="3600450" indent="-276225" algn="l" rtl="0" fontAlgn="base">
        <a:lnSpc>
          <a:spcPct val="110000"/>
        </a:lnSpc>
        <a:spcBef>
          <a:spcPct val="30000"/>
        </a:spcBef>
        <a:spcAft>
          <a:spcPct val="0"/>
        </a:spcAft>
        <a:buChar char="»"/>
        <a:defRPr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-2003_Worksheet1.xls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11188" y="1989138"/>
            <a:ext cx="8083550" cy="1014412"/>
          </a:xfrm>
        </p:spPr>
        <p:txBody>
          <a:bodyPr/>
          <a:lstStyle/>
          <a:p>
            <a:pPr algn="ctr" eaLnBrk="1" hangingPunct="1"/>
            <a:r>
              <a:rPr lang="en-US" sz="2400" dirty="0" smtClean="0"/>
              <a:t>“ACCESS FOR ALL: </a:t>
            </a:r>
            <a:r>
              <a:rPr lang="en-US" sz="2400" i="1" dirty="0" smtClean="0"/>
              <a:t>SUPPLYING A NEW DECADE </a:t>
            </a:r>
            <a:br>
              <a:rPr lang="en-US" sz="2400" i="1" dirty="0" smtClean="0"/>
            </a:br>
            <a:r>
              <a:rPr lang="en-US" sz="2400" i="1" dirty="0" smtClean="0"/>
              <a:t>FOR REPRODUCTIVE HEALTH </a:t>
            </a:r>
            <a:r>
              <a:rPr lang="en-US" sz="2400" dirty="0" smtClean="0"/>
              <a:t>”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600" dirty="0" smtClean="0"/>
              <a:t>Country Ownership of Reproductive Health; An NGO Perspective</a:t>
            </a:r>
            <a:endParaRPr lang="en-GB" sz="3600" dirty="0" smtClean="0"/>
          </a:p>
        </p:txBody>
      </p:sp>
      <p:sp>
        <p:nvSpPr>
          <p:cNvPr id="409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581525"/>
            <a:ext cx="8066087" cy="1371600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chemeClr val="accent1"/>
                </a:solidFill>
              </a:rPr>
              <a:t>Dr. Reena Yasmin,  Marie Stopes Bangladesh</a:t>
            </a:r>
            <a:endParaRPr lang="en-GB" b="1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Catalysing others; private sector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357313"/>
            <a:ext cx="8347075" cy="48577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sz="2000" smtClean="0"/>
              <a:t>Why work with private sector?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1600" smtClean="0"/>
              <a:t>As the economy continues to grow so will the private health sector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1600" smtClean="0"/>
              <a:t>Despite this growth, the private sector is still an insignificant provider of LAPMs, </a:t>
            </a:r>
            <a:endParaRPr lang="en-US" sz="2000" smtClean="0"/>
          </a:p>
          <a:p>
            <a:pPr lvl="1" eaLnBrk="1" hangingPunct="1">
              <a:lnSpc>
                <a:spcPct val="100000"/>
              </a:lnSpc>
            </a:pPr>
            <a:r>
              <a:rPr lang="en-US" sz="1600" smtClean="0"/>
              <a:t>is often a person’s first point of contact with the health system – especially pharmacies </a:t>
            </a:r>
            <a:endParaRPr lang="en-US" sz="2000" smtClean="0"/>
          </a:p>
          <a:p>
            <a:pPr eaLnBrk="1" hangingPunct="1">
              <a:lnSpc>
                <a:spcPct val="100000"/>
              </a:lnSpc>
            </a:pPr>
            <a:r>
              <a:rPr lang="en-GB" sz="2000" smtClean="0"/>
              <a:t>Challenges:</a:t>
            </a:r>
          </a:p>
          <a:p>
            <a:pPr lvl="1" eaLnBrk="1" hangingPunct="1">
              <a:lnSpc>
                <a:spcPct val="100000"/>
              </a:lnSpc>
            </a:pPr>
            <a:r>
              <a:rPr lang="en-GB" sz="2000" smtClean="0"/>
              <a:t>Low or unpredictable quality of private sector providers</a:t>
            </a:r>
          </a:p>
          <a:p>
            <a:pPr lvl="1" eaLnBrk="1" hangingPunct="1">
              <a:lnSpc>
                <a:spcPct val="100000"/>
              </a:lnSpc>
            </a:pPr>
            <a:r>
              <a:rPr lang="en-GB" sz="2000" smtClean="0"/>
              <a:t>User-fees as barrier to access</a:t>
            </a:r>
          </a:p>
          <a:p>
            <a:pPr eaLnBrk="1" hangingPunct="1">
              <a:lnSpc>
                <a:spcPct val="100000"/>
              </a:lnSpc>
            </a:pPr>
            <a:r>
              <a:rPr lang="en-GB" sz="2000" smtClean="0"/>
              <a:t>Ways of working:</a:t>
            </a:r>
          </a:p>
          <a:p>
            <a:pPr lvl="1" eaLnBrk="1" hangingPunct="1">
              <a:lnSpc>
                <a:spcPct val="100000"/>
              </a:lnSpc>
            </a:pPr>
            <a:r>
              <a:rPr lang="en-GB" sz="2000" smtClean="0"/>
              <a:t>Voucher scheme</a:t>
            </a:r>
          </a:p>
          <a:p>
            <a:pPr lvl="1" eaLnBrk="1" hangingPunct="1">
              <a:lnSpc>
                <a:spcPct val="100000"/>
              </a:lnSpc>
            </a:pPr>
            <a:r>
              <a:rPr lang="en-GB" sz="2000" smtClean="0"/>
              <a:t>Social Franchise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Voucher scheme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8347075" cy="45450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000" smtClean="0"/>
          </a:p>
          <a:p>
            <a:pPr eaLnBrk="1" hangingPunct="1">
              <a:lnSpc>
                <a:spcPct val="90000"/>
              </a:lnSpc>
            </a:pPr>
            <a:endParaRPr lang="en-GB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z="2000" smtClean="0"/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Vouchers can be for specific, under-provided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Vouchers can overcome user-fee barrier to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Private providers have to improve quality to get accredited and to remain in the scheme and have to maintain quality to compete with other providers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So vouchers fill gaps and provide a low-resource means of improving quality in the private sector</a:t>
            </a:r>
          </a:p>
        </p:txBody>
      </p:sp>
      <p:sp>
        <p:nvSpPr>
          <p:cNvPr id="13316" name="Rectangle 13"/>
          <p:cNvSpPr>
            <a:spLocks noChangeArrowheads="1"/>
          </p:cNvSpPr>
          <p:nvPr/>
        </p:nvSpPr>
        <p:spPr bwMode="auto">
          <a:xfrm>
            <a:off x="357188" y="1143000"/>
            <a:ext cx="82867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1600">
                <a:solidFill>
                  <a:schemeClr val="tx2"/>
                </a:solidFill>
                <a:latin typeface="Berlin Sans FB Demi" pitchFamily="34" charset="0"/>
              </a:rPr>
              <a:t>Facilitate increased access to and utilization of </a:t>
            </a:r>
          </a:p>
          <a:p>
            <a:pPr marL="457200" indent="-457200"/>
            <a:r>
              <a:rPr lang="en-US" sz="1600">
                <a:solidFill>
                  <a:schemeClr val="tx2"/>
                </a:solidFill>
                <a:latin typeface="Berlin Sans FB Demi" pitchFamily="34" charset="0"/>
              </a:rPr>
              <a:t>         services by the poor</a:t>
            </a:r>
          </a:p>
          <a:p>
            <a:pPr marL="914400" lvl="1" indent="-457200">
              <a:buFont typeface="Wingdings" pitchFamily="2" charset="2"/>
              <a:buNone/>
            </a:pPr>
            <a:endParaRPr lang="en-US" sz="500">
              <a:solidFill>
                <a:schemeClr val="tx2"/>
              </a:solidFill>
              <a:latin typeface="Berlin Sans FB Demi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1600">
                <a:solidFill>
                  <a:schemeClr val="tx2"/>
                </a:solidFill>
                <a:latin typeface="Berlin Sans FB Demi" pitchFamily="34" charset="0"/>
              </a:rPr>
              <a:t>Empower poor women to procure quality services </a:t>
            </a:r>
          </a:p>
          <a:p>
            <a:pPr marL="457200" indent="-457200"/>
            <a:r>
              <a:rPr lang="en-US" sz="1600">
                <a:solidFill>
                  <a:schemeClr val="tx2"/>
                </a:solidFill>
                <a:latin typeface="Berlin Sans FB Demi" pitchFamily="34" charset="0"/>
              </a:rPr>
              <a:t>         from qualified service providers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600">
                <a:solidFill>
                  <a:schemeClr val="tx2"/>
                </a:solidFill>
                <a:latin typeface="Berlin Sans FB Demi" pitchFamily="34" charset="0"/>
              </a:rPr>
              <a:t>Create a demand for services</a:t>
            </a:r>
          </a:p>
          <a:p>
            <a:pPr marL="457200" indent="-457200"/>
            <a:endParaRPr lang="en-US" sz="500">
              <a:solidFill>
                <a:schemeClr val="tx2"/>
              </a:solidFill>
              <a:latin typeface="Berlin Sans FB Demi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1600">
                <a:solidFill>
                  <a:schemeClr val="tx2"/>
                </a:solidFill>
                <a:latin typeface="Berlin Sans FB Demi" pitchFamily="34" charset="0"/>
              </a:rPr>
              <a:t>Improve quality of care </a:t>
            </a:r>
          </a:p>
        </p:txBody>
      </p:sp>
      <p:pic>
        <p:nvPicPr>
          <p:cNvPr id="7" name="Picture 7" descr="C:\Documents and Settings\masud\Desktop\EC CO-FINANCE DISSEMINATION SEMINAR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43383">
            <a:off x="5964520" y="1125195"/>
            <a:ext cx="2392512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Social franchise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143000"/>
            <a:ext cx="8347075" cy="50720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The Blue Star Programme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smtClean="0">
                <a:solidFill>
                  <a:srgbClr val="000000"/>
                </a:solidFill>
              </a:rPr>
              <a:t>	</a:t>
            </a:r>
            <a:r>
              <a:rPr lang="en-US" sz="1400" b="1" smtClean="0">
                <a:solidFill>
                  <a:srgbClr val="000000"/>
                </a:solidFill>
              </a:rPr>
              <a:t>A</a:t>
            </a:r>
            <a:r>
              <a:rPr lang="en-US" sz="1400" b="1" smtClean="0"/>
              <a:t>round 150 graduate doctors and 3,220 non-graduate medical practitioners were dispensing injectable contraceptive under the Blue Star Programme</a:t>
            </a:r>
            <a:endParaRPr lang="en-US" sz="1400" b="1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400" b="1" smtClean="0">
                <a:solidFill>
                  <a:srgbClr val="000000"/>
                </a:solidFill>
              </a:rPr>
              <a:t>  	</a:t>
            </a:r>
            <a:r>
              <a:rPr lang="en-US" sz="1400" b="1" smtClean="0"/>
              <a:t>7% of the eligible couples are using injectable contraceptives compared to 2.6% in 1991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b="1" smtClean="0">
                <a:solidFill>
                  <a:srgbClr val="000000"/>
                </a:solidFill>
              </a:rPr>
              <a:t>	Since 1999 the consumption of injectables has grown </a:t>
            </a:r>
            <a:r>
              <a:rPr lang="en-US" sz="1400" b="1" smtClean="0"/>
              <a:t>from 8,500 to about one million in 2009.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b="1" smtClean="0"/>
              <a:t>      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Social Franchising can cover any range of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Services can be taken closer to the community overcoming transportation barrier to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Social franchising acts as the vehicle for maximizing service utilization</a:t>
            </a:r>
            <a:endParaRPr lang="en-US" sz="110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DSCN06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143000"/>
            <a:ext cx="5022850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 descr="DSCN06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0"/>
            <a:ext cx="471805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6" descr="AM chemical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086100"/>
            <a:ext cx="47244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7" descr="Nita chem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0"/>
            <a:ext cx="19446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DSCN067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962400"/>
            <a:ext cx="3733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Management Agency Functions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smtClean="0"/>
              <a:t>accreditation,</a:t>
            </a:r>
          </a:p>
          <a:p>
            <a:pPr eaLnBrk="1" hangingPunct="1">
              <a:lnSpc>
                <a:spcPct val="100000"/>
              </a:lnSpc>
            </a:pPr>
            <a:r>
              <a:rPr lang="en-GB" smtClean="0"/>
              <a:t>training, </a:t>
            </a:r>
          </a:p>
          <a:p>
            <a:pPr eaLnBrk="1" hangingPunct="1">
              <a:lnSpc>
                <a:spcPct val="100000"/>
              </a:lnSpc>
            </a:pPr>
            <a:r>
              <a:rPr lang="en-GB" smtClean="0"/>
              <a:t>voucher distribution and marketing, </a:t>
            </a:r>
          </a:p>
          <a:p>
            <a:pPr eaLnBrk="1" hangingPunct="1">
              <a:lnSpc>
                <a:spcPct val="100000"/>
              </a:lnSpc>
            </a:pPr>
            <a:r>
              <a:rPr lang="en-GB" smtClean="0"/>
              <a:t>behaviour change communication, </a:t>
            </a:r>
          </a:p>
          <a:p>
            <a:pPr eaLnBrk="1" hangingPunct="1">
              <a:lnSpc>
                <a:spcPct val="100000"/>
              </a:lnSpc>
            </a:pPr>
            <a:r>
              <a:rPr lang="en-GB" smtClean="0"/>
              <a:t>quality assurance, </a:t>
            </a:r>
          </a:p>
          <a:p>
            <a:pPr eaLnBrk="1" hangingPunct="1">
              <a:lnSpc>
                <a:spcPct val="100000"/>
              </a:lnSpc>
            </a:pPr>
            <a:r>
              <a:rPr lang="en-GB" smtClean="0"/>
              <a:t>claims management  and provider reimbursement,</a:t>
            </a:r>
          </a:p>
          <a:p>
            <a:pPr eaLnBrk="1" hangingPunct="1">
              <a:lnSpc>
                <a:spcPct val="100000"/>
              </a:lnSpc>
            </a:pPr>
            <a:r>
              <a:rPr lang="en-GB" smtClean="0"/>
              <a:t>monitoring and evaluation, </a:t>
            </a:r>
          </a:p>
          <a:p>
            <a:pPr eaLnBrk="1" hangingPunct="1">
              <a:lnSpc>
                <a:spcPct val="100000"/>
              </a:lnSpc>
            </a:pPr>
            <a:r>
              <a:rPr lang="en-GB" smtClean="0"/>
              <a:t>fraud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Taking ownership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47075" cy="4691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300" b="1" smtClean="0"/>
              <a:t>Short-term</a:t>
            </a:r>
          </a:p>
          <a:p>
            <a:pPr eaLnBrk="1" hangingPunct="1">
              <a:lnSpc>
                <a:spcPct val="90000"/>
              </a:lnSpc>
            </a:pPr>
            <a:r>
              <a:rPr lang="en-GB" sz="1300" smtClean="0"/>
              <a:t>Chair or participate in the oversight committee to whom the management agency reports,</a:t>
            </a:r>
          </a:p>
          <a:p>
            <a:pPr eaLnBrk="1" hangingPunct="1">
              <a:lnSpc>
                <a:spcPct val="90000"/>
              </a:lnSpc>
            </a:pPr>
            <a:r>
              <a:rPr lang="en-GB" sz="1300" smtClean="0"/>
              <a:t>Co-ordinate national coverage by directing voucher/franchise efforts to regions most in need of additional family planning service providers,</a:t>
            </a:r>
          </a:p>
          <a:p>
            <a:pPr eaLnBrk="1" hangingPunct="1">
              <a:lnSpc>
                <a:spcPct val="90000"/>
              </a:lnSpc>
            </a:pPr>
            <a:r>
              <a:rPr lang="en-GB" sz="1300" smtClean="0"/>
              <a:t>Integrate state-run clinics into the schemes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300" b="1" smtClean="0"/>
              <a:t>Medium-term</a:t>
            </a:r>
          </a:p>
          <a:p>
            <a:pPr eaLnBrk="1" hangingPunct="1">
              <a:lnSpc>
                <a:spcPct val="90000"/>
              </a:lnSpc>
            </a:pPr>
            <a:r>
              <a:rPr lang="en-GB" sz="1300" smtClean="0"/>
              <a:t>Take responsibility for contracting the management agency,</a:t>
            </a:r>
          </a:p>
          <a:p>
            <a:pPr eaLnBrk="1" hangingPunct="1">
              <a:lnSpc>
                <a:spcPct val="90000"/>
              </a:lnSpc>
            </a:pPr>
            <a:r>
              <a:rPr lang="en-GB" sz="1300" smtClean="0"/>
              <a:t>Take responsibility for accrediting service providers to participate in the scheme</a:t>
            </a:r>
          </a:p>
          <a:p>
            <a:pPr eaLnBrk="1" hangingPunct="1">
              <a:lnSpc>
                <a:spcPct val="90000"/>
              </a:lnSpc>
            </a:pPr>
            <a:r>
              <a:rPr lang="en-GB" sz="1300" smtClean="0"/>
              <a:t>Take responsibility for monitoring and evaluation</a:t>
            </a:r>
          </a:p>
          <a:p>
            <a:pPr eaLnBrk="1" hangingPunct="1">
              <a:lnSpc>
                <a:spcPct val="90000"/>
              </a:lnSpc>
            </a:pPr>
            <a:r>
              <a:rPr lang="en-GB" sz="1300" smtClean="0"/>
              <a:t>Financing the reimbursing of the service providers through the management agency, possibly using budget support and Health SWAp resources.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300" b="1" smtClean="0"/>
              <a:t>Long-term</a:t>
            </a:r>
          </a:p>
          <a:p>
            <a:pPr eaLnBrk="1" hangingPunct="1">
              <a:lnSpc>
                <a:spcPct val="90000"/>
              </a:lnSpc>
            </a:pPr>
            <a:r>
              <a:rPr lang="en-GB" sz="1300" smtClean="0"/>
              <a:t>Taking on some or all of the management agency’s functions, </a:t>
            </a:r>
          </a:p>
          <a:p>
            <a:pPr eaLnBrk="1" hangingPunct="1">
              <a:lnSpc>
                <a:spcPct val="90000"/>
              </a:lnSpc>
            </a:pPr>
            <a:r>
              <a:rPr lang="en-GB" sz="1300" smtClean="0"/>
              <a:t>Replacing some or all of the programme with a health insurance scheme incorporating the already accredited service providers and reimbursement rates.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Conclusions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Contract NGOs to fill key gaps in national service delivery</a:t>
            </a:r>
          </a:p>
          <a:p>
            <a:pPr eaLnBrk="1" hangingPunct="1"/>
            <a:r>
              <a:rPr lang="en-GB" smtClean="0"/>
              <a:t>Engage with NGO voucher and Social Franchise Schemes as a stepping stone to more comprehensive ‘ownership’ of the private sector</a:t>
            </a:r>
          </a:p>
          <a:p>
            <a:pPr eaLnBrk="1" hangingPunct="1"/>
            <a:r>
              <a:rPr lang="en-GB" smtClean="0"/>
              <a:t>Utilize NGO capacity, innovations and flexibility to maximize outcome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8" y="2000250"/>
            <a:ext cx="8534400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200" dirty="0">
                <a:solidFill>
                  <a:srgbClr val="000000"/>
                </a:solidFill>
                <a:latin typeface="+mn-lt"/>
                <a:ea typeface="ＭＳ Ｐゴシック" pitchFamily="1" charset="-128"/>
              </a:rPr>
              <a:t>Work with goals &amp; objectives that matches national priorities</a:t>
            </a:r>
          </a:p>
          <a:p>
            <a:pPr eaLnBrk="0" hangingPunct="0">
              <a:defRPr/>
            </a:pPr>
            <a:endParaRPr lang="en-US" sz="2200" dirty="0">
              <a:solidFill>
                <a:srgbClr val="000000"/>
              </a:solidFill>
              <a:latin typeface="+mn-lt"/>
              <a:ea typeface="ＭＳ Ｐゴシック" pitchFamily="1" charset="-128"/>
            </a:endParaRPr>
          </a:p>
          <a:p>
            <a:pPr eaLnBrk="0" hangingPunct="0">
              <a:defRPr/>
            </a:pPr>
            <a:r>
              <a:rPr lang="en-US" sz="2200" dirty="0">
                <a:solidFill>
                  <a:srgbClr val="000000"/>
                </a:solidFill>
                <a:latin typeface="+mn-lt"/>
                <a:ea typeface="ＭＳ Ｐゴシック" pitchFamily="1" charset="-128"/>
              </a:rPr>
              <a:t>Flexibility in designing and implementing </a:t>
            </a:r>
            <a:r>
              <a:rPr lang="en-US" sz="2200" dirty="0" err="1">
                <a:solidFill>
                  <a:srgbClr val="000000"/>
                </a:solidFill>
                <a:latin typeface="+mn-lt"/>
                <a:ea typeface="ＭＳ Ｐゴシック" pitchFamily="1" charset="-128"/>
              </a:rPr>
              <a:t>programmes</a:t>
            </a:r>
            <a:endParaRPr lang="en-US" sz="2200" dirty="0">
              <a:solidFill>
                <a:srgbClr val="000000"/>
              </a:solidFill>
              <a:latin typeface="+mn-lt"/>
              <a:ea typeface="ＭＳ Ｐゴシック" pitchFamily="1" charset="-128"/>
            </a:endParaRPr>
          </a:p>
          <a:p>
            <a:pPr eaLnBrk="0" hangingPunct="0">
              <a:defRPr/>
            </a:pPr>
            <a:endParaRPr lang="en-US" sz="2200" dirty="0">
              <a:solidFill>
                <a:srgbClr val="000000"/>
              </a:solidFill>
              <a:latin typeface="+mn-lt"/>
              <a:ea typeface="ＭＳ Ｐゴシック" pitchFamily="1" charset="-128"/>
            </a:endParaRPr>
          </a:p>
          <a:p>
            <a:pPr eaLnBrk="0" hangingPunct="0">
              <a:defRPr/>
            </a:pPr>
            <a:r>
              <a:rPr lang="en-US" sz="2200" dirty="0">
                <a:solidFill>
                  <a:srgbClr val="000000"/>
                </a:solidFill>
                <a:latin typeface="+mn-lt"/>
                <a:ea typeface="ＭＳ Ｐゴシック" pitchFamily="1" charset="-128"/>
              </a:rPr>
              <a:t>Reaching the underserved and vulnerable, in difficult &amp; remotest locations</a:t>
            </a:r>
          </a:p>
          <a:p>
            <a:pPr eaLnBrk="0" hangingPunct="0">
              <a:defRPr/>
            </a:pPr>
            <a:endParaRPr lang="en-US" sz="2200" dirty="0">
              <a:solidFill>
                <a:srgbClr val="000000"/>
              </a:solidFill>
              <a:latin typeface="+mn-lt"/>
              <a:ea typeface="ＭＳ Ｐゴシック" pitchFamily="1" charset="-128"/>
            </a:endParaRPr>
          </a:p>
          <a:p>
            <a:pPr eaLnBrk="0" hangingPunct="0">
              <a:defRPr/>
            </a:pPr>
            <a:r>
              <a:rPr lang="en-US" sz="2200" dirty="0">
                <a:solidFill>
                  <a:srgbClr val="000000"/>
                </a:solidFill>
                <a:latin typeface="+mn-lt"/>
                <a:ea typeface="ＭＳ Ｐゴシック" pitchFamily="1" charset="-128"/>
              </a:rPr>
              <a:t>NGO resources can be mobilized in constraint situations</a:t>
            </a:r>
          </a:p>
          <a:p>
            <a:pPr eaLnBrk="0" hangingPunct="0">
              <a:defRPr/>
            </a:pPr>
            <a:endParaRPr lang="en-US" sz="2200" dirty="0">
              <a:solidFill>
                <a:srgbClr val="000000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571500"/>
            <a:ext cx="7477125" cy="8382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5000"/>
              </a:lnSpc>
              <a:defRPr/>
            </a:pPr>
            <a:r>
              <a:rPr lang="en-GB" sz="2800" b="1" kern="0" dirty="0">
                <a:solidFill>
                  <a:srgbClr val="009BDC"/>
                </a:solidFill>
                <a:latin typeface="+mj-lt"/>
                <a:ea typeface="+mj-ea"/>
                <a:cs typeface="+mj-cs"/>
              </a:rPr>
              <a:t>NGOs: Can they take </a:t>
            </a:r>
          </a:p>
          <a:p>
            <a:pPr algn="ctr">
              <a:lnSpc>
                <a:spcPct val="85000"/>
              </a:lnSpc>
              <a:defRPr/>
            </a:pPr>
            <a:r>
              <a:rPr lang="en-GB" sz="2800" b="1" kern="0" dirty="0">
                <a:solidFill>
                  <a:srgbClr val="009BDC"/>
                </a:solidFill>
                <a:latin typeface="+mj-lt"/>
                <a:ea typeface="+mj-ea"/>
                <a:cs typeface="+mj-cs"/>
              </a:rPr>
              <a:t>“Country Ownership”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85813" y="571500"/>
            <a:ext cx="6553200" cy="838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GB" sz="3200" b="1" kern="0" dirty="0">
                <a:solidFill>
                  <a:srgbClr val="009BDC"/>
                </a:solidFill>
                <a:latin typeface="+mj-lt"/>
                <a:ea typeface="+mj-ea"/>
                <a:cs typeface="+mj-cs"/>
              </a:rPr>
              <a:t>NGOs as service providers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714348" y="1357298"/>
          <a:ext cx="721523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85750" y="3786188"/>
            <a:ext cx="8347075" cy="3071812"/>
          </a:xfrm>
          <a:prstGeom prst="rect">
            <a:avLst/>
          </a:prstGeom>
        </p:spPr>
        <p:txBody>
          <a:bodyPr/>
          <a:lstStyle/>
          <a:p>
            <a:pPr marL="384175" indent="-384175">
              <a:lnSpc>
                <a:spcPct val="110000"/>
              </a:lnSpc>
              <a:spcBef>
                <a:spcPct val="75000"/>
              </a:spcBef>
              <a:buClr>
                <a:schemeClr val="tx1"/>
              </a:buClr>
              <a:buSzPct val="75000"/>
              <a:defRPr/>
            </a:pPr>
            <a:endParaRPr lang="en-GB" sz="1800" kern="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500063" y="5715000"/>
            <a:ext cx="20748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/>
              <a:t>Source: BDHS 2007; Bangladesh</a:t>
            </a:r>
          </a:p>
        </p:txBody>
      </p:sp>
      <p:sp>
        <p:nvSpPr>
          <p:cNvPr id="6150" name="TextBox 10"/>
          <p:cNvSpPr txBox="1">
            <a:spLocks noChangeArrowheads="1"/>
          </p:cNvSpPr>
          <p:nvPr/>
        </p:nvSpPr>
        <p:spPr bwMode="auto">
          <a:xfrm>
            <a:off x="1500188" y="2500313"/>
            <a:ext cx="1101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rgbClr val="C00000"/>
                </a:solidFill>
              </a:rPr>
              <a:t>Social</a:t>
            </a:r>
            <a:r>
              <a:rPr lang="en-US" sz="900">
                <a:solidFill>
                  <a:srgbClr val="FF0000"/>
                </a:solidFill>
              </a:rPr>
              <a:t> </a:t>
            </a:r>
            <a:r>
              <a:rPr lang="en-US" sz="900" b="1">
                <a:solidFill>
                  <a:srgbClr val="C00000"/>
                </a:solidFill>
              </a:rPr>
              <a:t>Marketing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857224" y="1357298"/>
          <a:ext cx="7143800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1" name="TextBox 8"/>
          <p:cNvSpPr txBox="1">
            <a:spLocks noChangeArrowheads="1"/>
          </p:cNvSpPr>
          <p:nvPr/>
        </p:nvSpPr>
        <p:spPr bwMode="auto">
          <a:xfrm>
            <a:off x="2500313" y="857250"/>
            <a:ext cx="4014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2"/>
                </a:solidFill>
              </a:rPr>
              <a:t>Govt Projection Vs Achievement</a:t>
            </a:r>
          </a:p>
          <a:p>
            <a:pPr algn="ctr"/>
            <a:r>
              <a:rPr lang="en-US" sz="1400" b="1">
                <a:solidFill>
                  <a:schemeClr val="tx2"/>
                </a:solidFill>
              </a:rPr>
              <a:t>2001 - 2010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1643063" y="5500688"/>
            <a:ext cx="6218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Roving Team activity of MSB started in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Reaching marginalised groups</a:t>
            </a:r>
          </a:p>
        </p:txBody>
      </p:sp>
      <p:pic>
        <p:nvPicPr>
          <p:cNvPr id="10" name="Picture 4" descr="Tahirpur visit 0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3857625"/>
            <a:ext cx="2589213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7" descr="05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4357688"/>
            <a:ext cx="25098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285750" y="1714500"/>
            <a:ext cx="46482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q"/>
            </a:pPr>
            <a:r>
              <a:rPr lang="en-US" sz="1600">
                <a:solidFill>
                  <a:srgbClr val="000000"/>
                </a:solidFill>
                <a:latin typeface="Berlin Sans FB Demi" pitchFamily="34" charset="0"/>
              </a:rPr>
              <a:t>  Low performance 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q"/>
            </a:pPr>
            <a:r>
              <a:rPr lang="en-US" sz="1600">
                <a:solidFill>
                  <a:srgbClr val="000000"/>
                </a:solidFill>
                <a:latin typeface="Berlin Sans FB Demi" pitchFamily="34" charset="0"/>
              </a:rPr>
              <a:t>  Lack of skilled manpower 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q"/>
            </a:pPr>
            <a:r>
              <a:rPr lang="en-US" sz="1600">
                <a:solidFill>
                  <a:srgbClr val="000000"/>
                </a:solidFill>
                <a:latin typeface="Berlin Sans FB Demi" pitchFamily="34" charset="0"/>
              </a:rPr>
              <a:t>  High absenteeism of service providers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q"/>
            </a:pPr>
            <a:r>
              <a:rPr lang="en-US" sz="1600">
                <a:solidFill>
                  <a:srgbClr val="000000"/>
                </a:solidFill>
                <a:latin typeface="Berlin Sans FB Demi" pitchFamily="34" charset="0"/>
              </a:rPr>
              <a:t>  Inadequate financial allocation</a:t>
            </a:r>
          </a:p>
        </p:txBody>
      </p:sp>
      <p:sp>
        <p:nvSpPr>
          <p:cNvPr id="1031" name="TextBox 14"/>
          <p:cNvSpPr txBox="1">
            <a:spLocks noChangeArrowheads="1"/>
          </p:cNvSpPr>
          <p:nvPr/>
        </p:nvSpPr>
        <p:spPr bwMode="auto">
          <a:xfrm>
            <a:off x="285750" y="1214438"/>
            <a:ext cx="68961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Berlin Sans FB Demi" pitchFamily="34" charset="0"/>
              </a:rPr>
              <a:t>ROVING TEAM: </a:t>
            </a:r>
            <a:r>
              <a:rPr lang="en-US" sz="1800" b="1" i="1">
                <a:solidFill>
                  <a:srgbClr val="000000"/>
                </a:solidFill>
              </a:rPr>
              <a:t>Addressing remote &amp; underserved areas </a:t>
            </a:r>
          </a:p>
          <a:p>
            <a:endParaRPr lang="en-US" sz="1800">
              <a:solidFill>
                <a:srgbClr val="000000"/>
              </a:solidFill>
              <a:latin typeface="Berlin Sans FB Demi" pitchFamily="34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5929313" y="1857375"/>
          <a:ext cx="2714625" cy="1857375"/>
        </p:xfrm>
        <a:graphic>
          <a:graphicData uri="http://schemas.openxmlformats.org/presentationml/2006/ole">
            <p:oleObj spid="_x0000_s1026" r:id="rId6" imgW="2712955" imgH="1859441" progId="Excel.Sheet.8">
              <p:embed/>
            </p:oleObj>
          </a:graphicData>
        </a:graphic>
      </p:graphicFrame>
      <p:pic>
        <p:nvPicPr>
          <p:cNvPr id="1032" name="Picture 4" descr="Untitled-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3" y="314325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maps.jpg"/>
          <p:cNvPicPr>
            <a:picLocks noChangeAspect="1"/>
          </p:cNvPicPr>
          <p:nvPr/>
        </p:nvPicPr>
        <p:blipFill>
          <a:blip r:embed="rId3" cstate="print"/>
          <a:srcRect l="1144" t="1111" r="2586" b="2222"/>
          <a:stretch>
            <a:fillRect/>
          </a:stretch>
        </p:blipFill>
        <p:spPr bwMode="auto">
          <a:xfrm>
            <a:off x="357188" y="1214438"/>
            <a:ext cx="85725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928688" y="571500"/>
            <a:ext cx="5073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9CD7"/>
                </a:solidFill>
              </a:rPr>
              <a:t>Impact  of Roving Team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Sharing Ownership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000000"/>
                </a:solidFill>
              </a:rPr>
              <a:t>as direct health care providers, </a:t>
            </a:r>
          </a:p>
          <a:p>
            <a:pPr marL="514350" indent="-514350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000000"/>
                </a:solidFill>
              </a:rPr>
              <a:t>as innovators in diversifying modalities of health care delivery, </a:t>
            </a:r>
          </a:p>
          <a:p>
            <a:pPr marL="514350" indent="-514350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000000"/>
                </a:solidFill>
              </a:rPr>
              <a:t>in training formal and informal health service providers,</a:t>
            </a:r>
          </a:p>
          <a:p>
            <a:pPr marL="514350" indent="-514350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000000"/>
                </a:solidFill>
              </a:rPr>
              <a:t>in research and development, </a:t>
            </a:r>
          </a:p>
          <a:p>
            <a:pPr marL="514350" indent="-514350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000000"/>
                </a:solidFill>
              </a:rPr>
              <a:t>work as catalyst/facilitator for creating demand for services and linking community with health/FP facilities, and </a:t>
            </a:r>
          </a:p>
          <a:p>
            <a:pPr marL="514350" indent="-514350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000000"/>
                </a:solidFill>
              </a:rPr>
              <a:t>Establishing accountability for its interventions through raising community and civil society voices</a:t>
            </a:r>
          </a:p>
          <a:p>
            <a:pPr eaLnBrk="1" hangingPunct="1"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Minimum ownership: Government exchanges information with the NGO to ensure that the services are directed where they are needed most and overlap with public services and other NGOs is minimised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Maximum ownership: Government contracts the NGO to deliver services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Sustainable ownership: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smtClean="0"/>
              <a:t>Involving NGOs in relevant policy guidelines &amp; operational planning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smtClean="0"/>
              <a:t>Ensuring efficient use of donor/pool funding for NGO contracting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smtClean="0"/>
              <a:t>Involving NGOs in development of Country Action Plan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</a:rPr>
              <a:t>Building capacity of the NGOs and expand training opportunities for public, private &amp; NGO sectors</a:t>
            </a:r>
            <a:endParaRPr lang="en-US" sz="1800" b="1" smtClean="0">
              <a:solidFill>
                <a:srgbClr val="000000"/>
              </a:solidFill>
            </a:endParaRPr>
          </a:p>
          <a:p>
            <a:endParaRPr lang="en-US" smtClean="0"/>
          </a:p>
          <a:p>
            <a:pPr lvl="1" eaLnBrk="1" hangingPunct="1">
              <a:lnSpc>
                <a:spcPct val="90000"/>
              </a:lnSpc>
            </a:pPr>
            <a:endParaRPr lang="en-GB" sz="1800" smtClean="0"/>
          </a:p>
          <a:p>
            <a:pPr lvl="1" eaLnBrk="1" hangingPunct="1">
              <a:lnSpc>
                <a:spcPct val="90000"/>
              </a:lnSpc>
            </a:pPr>
            <a:endParaRPr lang="en-GB" sz="1800" smtClean="0"/>
          </a:p>
          <a:p>
            <a:pPr lvl="1" eaLnBrk="1" hangingPunct="1">
              <a:lnSpc>
                <a:spcPct val="90000"/>
              </a:lnSpc>
            </a:pPr>
            <a:endParaRPr lang="en-GB" sz="1800" smtClean="0"/>
          </a:p>
          <a:p>
            <a:pPr lvl="1" eaLnBrk="1" hangingPunct="1">
              <a:lnSpc>
                <a:spcPct val="90000"/>
              </a:lnSpc>
            </a:pPr>
            <a:endParaRPr lang="en-GB" smtClean="0"/>
          </a:p>
          <a:p>
            <a:pPr lvl="1" eaLnBrk="1" hangingPunct="1">
              <a:lnSpc>
                <a:spcPct val="90000"/>
              </a:lnSpc>
            </a:pPr>
            <a:endParaRPr lang="en-GB" smtClean="0"/>
          </a:p>
          <a:p>
            <a:pPr lvl="1" eaLnBrk="1" hangingPunct="1">
              <a:lnSpc>
                <a:spcPct val="90000"/>
              </a:lnSpc>
            </a:pPr>
            <a:endParaRPr lang="en-GB" smtClean="0"/>
          </a:p>
          <a:p>
            <a:pPr lvl="1" eaLnBrk="1" hangingPunct="1">
              <a:lnSpc>
                <a:spcPct val="90000"/>
              </a:lnSpc>
            </a:pPr>
            <a:endParaRPr lang="en-GB" smtClean="0"/>
          </a:p>
          <a:p>
            <a:pPr lvl="1" eaLnBrk="1" hangingPunct="1">
              <a:lnSpc>
                <a:spcPct val="90000"/>
              </a:lnSpc>
            </a:pPr>
            <a:endParaRPr lang="en-GB" smtClean="0"/>
          </a:p>
          <a:p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Taking Ownership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NGO contracting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7158" y="1643050"/>
            <a:ext cx="8534400" cy="206210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31775" indent="-231775">
              <a:buClr>
                <a:srgbClr val="FDF961"/>
              </a:buClr>
              <a:buFont typeface="Wingdings" pitchFamily="2" charset="2"/>
              <a:buChar char="§"/>
              <a:defRPr/>
            </a:pPr>
            <a:r>
              <a:rPr lang="en-GB" sz="1800" dirty="0">
                <a:solidFill>
                  <a:schemeClr val="accent4">
                    <a:lumMod val="10000"/>
                  </a:schemeClr>
                </a:solidFill>
                <a:latin typeface="Berlin Sans FB Demi" pitchFamily="34" charset="0"/>
              </a:rPr>
              <a:t>UPHCP has increased access to services by the poor in Bangladesh</a:t>
            </a:r>
          </a:p>
          <a:p>
            <a:pPr marL="231775" indent="-231775">
              <a:buClr>
                <a:srgbClr val="FDF961"/>
              </a:buClr>
              <a:buFont typeface="Wingdings" pitchFamily="2" charset="2"/>
              <a:buChar char="§"/>
              <a:defRPr/>
            </a:pPr>
            <a:endParaRPr lang="en-GB" sz="500" dirty="0">
              <a:solidFill>
                <a:schemeClr val="accent4">
                  <a:lumMod val="10000"/>
                </a:schemeClr>
              </a:solidFill>
              <a:latin typeface="Berlin Sans FB Demi" pitchFamily="34" charset="0"/>
            </a:endParaRPr>
          </a:p>
          <a:p>
            <a:pPr marL="231775" indent="-231775">
              <a:buClr>
                <a:srgbClr val="FDF961"/>
              </a:buClr>
              <a:defRPr/>
            </a:pPr>
            <a:endParaRPr lang="en-GB" sz="500" dirty="0">
              <a:solidFill>
                <a:schemeClr val="accent4">
                  <a:lumMod val="10000"/>
                </a:schemeClr>
              </a:solidFill>
              <a:latin typeface="Berlin Sans FB Demi" pitchFamily="34" charset="0"/>
            </a:endParaRPr>
          </a:p>
          <a:p>
            <a:pPr marL="231775" indent="-231775">
              <a:buClr>
                <a:srgbClr val="FDF961"/>
              </a:buClr>
              <a:buFont typeface="Wingdings" pitchFamily="2" charset="2"/>
              <a:buChar char="§"/>
              <a:defRPr/>
            </a:pPr>
            <a:r>
              <a:rPr lang="en-GB" sz="1800" dirty="0">
                <a:solidFill>
                  <a:schemeClr val="accent4">
                    <a:lumMod val="10000"/>
                  </a:schemeClr>
                </a:solidFill>
                <a:latin typeface="Berlin Sans FB Demi" pitchFamily="34" charset="0"/>
              </a:rPr>
              <a:t>Progressive increase in client flow; on an average from 60,000 per month in 2005 to around 250,000 in 2010</a:t>
            </a:r>
          </a:p>
          <a:p>
            <a:pPr marL="231775" indent="-231775">
              <a:buClr>
                <a:srgbClr val="FDF961"/>
              </a:buClr>
              <a:defRPr/>
            </a:pPr>
            <a:endParaRPr lang="en-GB" sz="500" dirty="0">
              <a:solidFill>
                <a:schemeClr val="accent4">
                  <a:lumMod val="10000"/>
                </a:schemeClr>
              </a:solidFill>
              <a:latin typeface="Berlin Sans FB Demi" pitchFamily="34" charset="0"/>
            </a:endParaRPr>
          </a:p>
          <a:p>
            <a:pPr marL="231775" indent="-231775">
              <a:buClr>
                <a:srgbClr val="FDF961"/>
              </a:buClr>
              <a:buFont typeface="Wingdings" pitchFamily="2" charset="2"/>
              <a:buChar char="§"/>
              <a:defRPr/>
            </a:pPr>
            <a:r>
              <a:rPr lang="en-GB" sz="1800" dirty="0">
                <a:solidFill>
                  <a:schemeClr val="accent4">
                    <a:lumMod val="10000"/>
                  </a:schemeClr>
                </a:solidFill>
                <a:latin typeface="Berlin Sans FB Demi" pitchFamily="34" charset="0"/>
              </a:rPr>
              <a:t>Progressive increase in institutional delivery; on an average from 72 deliveries per month in 2005 to more than 300 in 2010 </a:t>
            </a:r>
          </a:p>
          <a:p>
            <a:pPr marL="231775" indent="-231775">
              <a:buClr>
                <a:srgbClr val="FDF961"/>
              </a:buClr>
              <a:defRPr/>
            </a:pPr>
            <a:endParaRPr lang="en-GB" sz="500" dirty="0">
              <a:solidFill>
                <a:schemeClr val="accent4">
                  <a:lumMod val="10000"/>
                </a:schemeClr>
              </a:solidFill>
              <a:latin typeface="Berlin Sans FB Demi" pitchFamily="34" charset="0"/>
            </a:endParaRPr>
          </a:p>
          <a:p>
            <a:pPr marL="231775" indent="-231775">
              <a:buClr>
                <a:srgbClr val="FDF961"/>
              </a:buClr>
              <a:buFont typeface="Wingdings" pitchFamily="2" charset="2"/>
              <a:buChar char="§"/>
              <a:defRPr/>
            </a:pPr>
            <a:r>
              <a:rPr lang="en-GB" sz="1800" dirty="0">
                <a:solidFill>
                  <a:schemeClr val="accent4">
                    <a:lumMod val="10000"/>
                  </a:schemeClr>
                </a:solidFill>
                <a:latin typeface="Berlin Sans FB Demi" pitchFamily="34" charset="0"/>
              </a:rPr>
              <a:t>The successful model of PPP </a:t>
            </a:r>
          </a:p>
        </p:txBody>
      </p:sp>
      <p:pic>
        <p:nvPicPr>
          <p:cNvPr id="6" name="Picture 12" descr="DSC0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4286250"/>
            <a:ext cx="26431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31" descr="DSC0007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438529">
            <a:off x="6482167" y="4011077"/>
            <a:ext cx="2568586" cy="20496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285750" y="1143000"/>
            <a:ext cx="7332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Berlin Sans FB Demi" pitchFamily="34" charset="0"/>
              </a:rPr>
              <a:t>SECOND URBAN PRIMARY HEALTH CARE PROJECT</a:t>
            </a:r>
          </a:p>
        </p:txBody>
      </p:sp>
      <p:pic>
        <p:nvPicPr>
          <p:cNvPr id="9" name="Picture 18" descr="CRHCC-BC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143380"/>
            <a:ext cx="2786082" cy="2099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rie_Stopes_International_PowerPoint_template[1]">
  <a:themeElements>
    <a:clrScheme name="">
      <a:dk1>
        <a:srgbClr val="ABACAE"/>
      </a:dk1>
      <a:lt1>
        <a:srgbClr val="FFFFFF"/>
      </a:lt1>
      <a:dk2>
        <a:srgbClr val="000000"/>
      </a:dk2>
      <a:lt2>
        <a:srgbClr val="85878B"/>
      </a:lt2>
      <a:accent1>
        <a:srgbClr val="009BDC"/>
      </a:accent1>
      <a:accent2>
        <a:srgbClr val="85D0EF"/>
      </a:accent2>
      <a:accent3>
        <a:srgbClr val="FFFFFF"/>
      </a:accent3>
      <a:accent4>
        <a:srgbClr val="919294"/>
      </a:accent4>
      <a:accent5>
        <a:srgbClr val="AACBEB"/>
      </a:accent5>
      <a:accent6>
        <a:srgbClr val="78BCD9"/>
      </a:accent6>
      <a:hlink>
        <a:srgbClr val="ABACAE"/>
      </a:hlink>
      <a:folHlink>
        <a:srgbClr val="000000"/>
      </a:folHlink>
    </a:clrScheme>
    <a:fontScheme name="Marie_Stopes_International_PowerPoint_template[1]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Marie_Stopes_International_PowerPoint_template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e_Stopes_International_PowerPoint_template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e_Stopes_International_PowerPoint_template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e_Stopes_International_PowerPoint_template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e_Stopes_International_PowerPoint_template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e_Stopes_International_PowerPoint_template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e_Stopes_International_PowerPoint_template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e_Stopes_International_PowerPoint_template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e_Stopes_International_PowerPoint_template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e_Stopes_International_PowerPoint_template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e_Stopes_International_PowerPoint_template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e_Stopes_International_PowerPoint_template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4A07D65708E040BECB66C4CA13D306" ma:contentTypeVersion="6" ma:contentTypeDescription="Create a new document." ma:contentTypeScope="" ma:versionID="2b0dd9af1c0e6e0d6ad21e0775574e7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A19ECA-9A73-4FCF-82C2-6AA6222679B5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14479E1-CD97-4B82-9C8C-7AA61961A6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469D398-949F-4BE5-B153-EE09393623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Marie_Stopes_International_PowerPoint_template[1]</Template>
  <TotalTime>1125</TotalTime>
  <Words>757</Words>
  <Application>Microsoft Office PowerPoint</Application>
  <PresentationFormat>On-screen Show (4:3)</PresentationFormat>
  <Paragraphs>156</Paragraphs>
  <Slides>16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Marie_Stopes_International_PowerPoint_template[1]</vt:lpstr>
      <vt:lpstr>Microsoft Office Excel 97-2003 Worksheet</vt:lpstr>
      <vt:lpstr>“ACCESS FOR ALL: SUPPLYING A NEW DECADE  FOR REPRODUCTIVE HEALTH ”  Country Ownership of Reproductive Health; An NGO Perspective</vt:lpstr>
      <vt:lpstr>Slide 2</vt:lpstr>
      <vt:lpstr>Slide 3</vt:lpstr>
      <vt:lpstr>Slide 4</vt:lpstr>
      <vt:lpstr>Reaching marginalised groups</vt:lpstr>
      <vt:lpstr>Slide 6</vt:lpstr>
      <vt:lpstr> Sharing Ownership</vt:lpstr>
      <vt:lpstr>Taking Ownership</vt:lpstr>
      <vt:lpstr>NGO contracting</vt:lpstr>
      <vt:lpstr>Catalysing others; private sector</vt:lpstr>
      <vt:lpstr>Voucher scheme</vt:lpstr>
      <vt:lpstr>Social franchise</vt:lpstr>
      <vt:lpstr>Slide 13</vt:lpstr>
      <vt:lpstr>Management Agency Functions</vt:lpstr>
      <vt:lpstr>Taking ownership</vt:lpstr>
      <vt:lpstr>Conclusions</vt:lpstr>
    </vt:vector>
  </TitlesOfParts>
  <Company>Marie Stopes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dolores</dc:title>
  <dc:creator>bryantl</dc:creator>
  <cp:lastModifiedBy>Jaskula, Guillaume</cp:lastModifiedBy>
  <cp:revision>116</cp:revision>
  <dcterms:created xsi:type="dcterms:W3CDTF">2011-06-13T16:08:46Z</dcterms:created>
  <dcterms:modified xsi:type="dcterms:W3CDTF">2011-07-05T08:20:03Z</dcterms:modified>
</cp:coreProperties>
</file>