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6" r:id="rId2"/>
    <p:sldId id="269" r:id="rId3"/>
    <p:sldId id="262" r:id="rId4"/>
    <p:sldId id="268" r:id="rId5"/>
    <p:sldId id="271" r:id="rId6"/>
    <p:sldId id="273" r:id="rId7"/>
    <p:sldId id="270" r:id="rId8"/>
    <p:sldId id="267" r:id="rId9"/>
    <p:sldId id="263" r:id="rId10"/>
    <p:sldId id="274" r:id="rId11"/>
    <p:sldId id="275" r:id="rId12"/>
    <p:sldId id="276" r:id="rId13"/>
    <p:sldId id="279" r:id="rId14"/>
    <p:sldId id="278" r:id="rId15"/>
    <p:sldId id="280" r:id="rId16"/>
    <p:sldId id="261" r:id="rId17"/>
    <p:sldId id="266" r:id="rId18"/>
    <p:sldId id="277"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5" autoAdjust="0"/>
    <p:restoredTop sz="86327" autoAdjust="0"/>
  </p:normalViewPr>
  <p:slideViewPr>
    <p:cSldViewPr>
      <p:cViewPr>
        <p:scale>
          <a:sx n="49" d="100"/>
          <a:sy n="49" d="100"/>
        </p:scale>
        <p:origin x="-1020" y="-2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F276518-FC35-4798-AA90-481F7D8BD565}" type="datetimeFigureOut">
              <a:rPr lang="en-US"/>
              <a:pPr>
                <a:defRPr/>
              </a:pPr>
              <a:t>6/30/2011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356D9A5-59F6-4687-B5C7-1E1706130901}" type="slidenum">
              <a:rPr lang="en-US"/>
              <a:pPr>
                <a:defRPr/>
              </a:pPr>
              <a:t>‹#›</a:t>
            </a:fld>
            <a:endParaRPr lang="en-US"/>
          </a:p>
        </p:txBody>
      </p:sp>
    </p:spTree>
    <p:extLst>
      <p:ext uri="{BB962C8B-B14F-4D97-AF65-F5344CB8AC3E}">
        <p14:creationId xmlns:p14="http://schemas.microsoft.com/office/powerpoint/2010/main" val="1885398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7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81F5B9-8058-4781-B963-B55C390F5C6A}"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Transition</a:t>
            </a:r>
            <a:r>
              <a:rPr lang="en-US" smtClean="0"/>
              <a:t> – With the transition of the CARhs Secretariat position from USAID to UNFPA/CSB this summer, we increase </a:t>
            </a:r>
          </a:p>
          <a:p>
            <a:pPr eaLnBrk="1" hangingPunct="1">
              <a:spcBef>
                <a:spcPct val="0"/>
              </a:spcBef>
            </a:pPr>
            <a:endParaRPr lang="en-US" u="sng" smtClean="0"/>
          </a:p>
          <a:p>
            <a:pPr eaLnBrk="1" hangingPunct="1">
              <a:spcBef>
                <a:spcPct val="0"/>
              </a:spcBef>
            </a:pPr>
            <a:r>
              <a:rPr lang="en-US" u="sng" smtClean="0"/>
              <a:t>Executive Committee</a:t>
            </a:r>
            <a:r>
              <a:rPr lang="en-US" smtClean="0"/>
              <a:t> – In the last SSWG meeting, the Executive Committee agreed to address chronic, high-level, country-specific policy issues as they were raised by CARhs (most of which are outside the scope of this working group to address).</a:t>
            </a:r>
            <a:endParaRPr lang="en-US" u="sng" smtClean="0"/>
          </a:p>
          <a:p>
            <a:pPr eaLnBrk="1" hangingPunct="1">
              <a:spcBef>
                <a:spcPct val="0"/>
              </a:spcBef>
            </a:pPr>
            <a:endParaRPr lang="en-US" u="sng" smtClean="0"/>
          </a:p>
          <a:p>
            <a:pPr eaLnBrk="1" hangingPunct="1">
              <a:spcBef>
                <a:spcPct val="0"/>
              </a:spcBef>
            </a:pPr>
            <a:r>
              <a:rPr lang="en-US" u="sng" smtClean="0"/>
              <a:t>Increased Coordination</a:t>
            </a:r>
            <a:r>
              <a:rPr lang="en-US" smtClean="0"/>
              <a:t> – UNFPA/CSB and USAID have initiated an off-line communication stream in which information on order requests from countries are mutually shared to avoid duplication of orders, analyze order quantities against current consumption rates, and maximize use of limited resources through minimizing risk of overstocks. DELIVER has been sharing CPTs received from country programs to aid as a reference.</a:t>
            </a:r>
          </a:p>
          <a:p>
            <a:pPr eaLnBrk="1" hangingPunct="1">
              <a:spcBef>
                <a:spcPct val="0"/>
              </a:spcBef>
            </a:pPr>
            <a:endParaRPr lang="en-US" u="sng" smtClean="0"/>
          </a:p>
          <a:p>
            <a:pPr eaLnBrk="1" hangingPunct="1">
              <a:spcBef>
                <a:spcPct val="0"/>
              </a:spcBef>
            </a:pPr>
            <a:r>
              <a:rPr lang="en-US" u="sng" smtClean="0"/>
              <a:t>Additional Countries</a:t>
            </a:r>
            <a:r>
              <a:rPr lang="en-US" smtClean="0"/>
              <a:t> – With the planned PPMR upgrades, the database expansion will allow for additional countries to contribute stock data to the PPMR with a decreased manual LOE.  With UNFPA serving as the Secretariat, there may be opportunities to increase the number of countries contributing as we seek their programs to collect and contribute data.</a:t>
            </a:r>
          </a:p>
          <a:p>
            <a:pPr eaLnBrk="1" hangingPunct="1">
              <a:spcBef>
                <a:spcPct val="0"/>
              </a:spcBef>
            </a:pPr>
            <a:endParaRPr lang="en-US" u="sng" smtClean="0"/>
          </a:p>
          <a:p>
            <a:pPr eaLnBrk="1" hangingPunct="1">
              <a:spcBef>
                <a:spcPct val="0"/>
              </a:spcBef>
            </a:pPr>
            <a:r>
              <a:rPr lang="en-US" u="sng" smtClean="0"/>
              <a:t>Other donors</a:t>
            </a:r>
            <a:r>
              <a:rPr lang="en-US" smtClean="0"/>
              <a:t> – Several donors have indicated an interest in procuring commodities from targeted countries outside of the basket fund.  Recruiting their participation in the CARhs could provide additional resources to respond to emergency needs, and act as an advocacy platform to increase their investment in commodities at the country level.</a:t>
            </a:r>
          </a:p>
          <a:p>
            <a:pPr eaLnBrk="1" hangingPunct="1">
              <a:spcBef>
                <a:spcPct val="0"/>
              </a:spcBef>
            </a:pPr>
            <a:endParaRPr lang="en-US" u="sng" smtClean="0"/>
          </a:p>
          <a:p>
            <a:pPr eaLnBrk="1" hangingPunct="1">
              <a:spcBef>
                <a:spcPct val="0"/>
              </a:spcBef>
            </a:pPr>
            <a:r>
              <a:rPr lang="en-US" u="sng" smtClean="0"/>
              <a:t>Regional CARhs Groups</a:t>
            </a:r>
            <a:r>
              <a:rPr lang="en-US" smtClean="0"/>
              <a:t> – As the database expands and we collect additional data from countries, there is the potential to create targeted, regional CARhs groups for stakeholders in that region to respond to needs.  </a:t>
            </a:r>
          </a:p>
          <a:p>
            <a:pPr eaLnBrk="1" hangingPunct="1">
              <a:spcBef>
                <a:spcPct val="0"/>
              </a:spcBef>
            </a:pPr>
            <a:endParaRPr lang="en-US" u="sng"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A274E5-70F6-4F87-A70B-5D1114BD5C77}" type="slidenum">
              <a:rPr lang="en-US"/>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u="sng" smtClean="0"/>
              <a:t>Shipment Visibility -- UNFPA/PSB is no longer formally participating in the CARhs.</a:t>
            </a:r>
          </a:p>
          <a:p>
            <a:pPr eaLnBrk="1" hangingPunct="1">
              <a:spcBef>
                <a:spcPct val="0"/>
              </a:spcBef>
            </a:pPr>
            <a:r>
              <a:rPr lang="en-US" u="sng" smtClean="0"/>
              <a:t>Funding Constraints</a:t>
            </a:r>
            <a:r>
              <a:rPr lang="en-US" smtClean="0"/>
              <a:t> – USAID does not have central funding to respond to CARhs issues, and with the Global Programme focusing more on capacity building, UNFPA has limited funds to respond to emergency needs.  Especially as more countries are added to the PPMR and brought to CARhs attention, ability to respond to stockouts and shortages will be limited.</a:t>
            </a:r>
          </a:p>
          <a:p>
            <a:pPr eaLnBrk="1" hangingPunct="1">
              <a:spcBef>
                <a:spcPct val="0"/>
              </a:spcBef>
            </a:pPr>
            <a:r>
              <a:rPr lang="en-US" u="sng" smtClean="0"/>
              <a:t>In-Country Coordination</a:t>
            </a:r>
            <a:r>
              <a:rPr lang="en-US" smtClean="0"/>
              <a:t> – We find that there are significant challenges with country-level coordination/communication among donors when it comes to order coordination &amp; emergency needs.  It is often unclear among country partners who is responsible for shipments and when they will arrive.</a:t>
            </a:r>
          </a:p>
          <a:p>
            <a:pPr eaLnBrk="1" hangingPunct="1">
              <a:spcBef>
                <a:spcPct val="0"/>
              </a:spcBef>
            </a:pPr>
            <a:r>
              <a:rPr lang="en-US" u="sng" smtClean="0"/>
              <a:t>Country-led Response</a:t>
            </a:r>
            <a:r>
              <a:rPr lang="en-US" smtClean="0"/>
              <a:t> – Too often, the CARhs is the first line of defense for imminent shortages and stock-outs.  We need to advocate for the PPMR to be used as a tool for CS committees to seek an in-country response rather than relying on external resources from the start.</a:t>
            </a:r>
          </a:p>
          <a:p>
            <a:pPr eaLnBrk="1" hangingPunct="1">
              <a:spcBef>
                <a:spcPct val="0"/>
              </a:spcBef>
            </a:pPr>
            <a:r>
              <a:rPr lang="en-US" u="sng" smtClean="0"/>
              <a:t>LOE</a:t>
            </a:r>
            <a:r>
              <a:rPr lang="en-US" smtClean="0"/>
              <a:t> – As we build capacity to accept data from more countries, significantly more time and effort will be involved in the analysis of this data, and in addressing country needs on monthly calls. </a:t>
            </a:r>
          </a:p>
          <a:p>
            <a:pPr eaLnBrk="1" hangingPunct="1">
              <a:spcBef>
                <a:spcPct val="0"/>
              </a:spcBef>
            </a:pPr>
            <a:r>
              <a:rPr lang="en-US" u="sng" smtClean="0"/>
              <a:t>Policy Challenges</a:t>
            </a:r>
            <a:r>
              <a:rPr lang="en-US" smtClean="0"/>
              <a:t> – While the Executive Committee has committed to reviewing and addressing these challenges as they are raised by CARhs, they are systemic issues that will not be resolved in the near-term.  This makes CARhs response in, Kenya for example, more complex as there is not enough time or resources to “put out the fire” as frequently as needed.</a:t>
            </a:r>
            <a:endParaRPr lang="en-US" u="sng"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017BEF-D677-49FF-A8D6-46962526B038}" type="slidenum">
              <a:rPr lang="en-US"/>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5E028D-C0EB-4887-B675-76DBC4C95500}"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7533BF-A9AA-4201-9ED6-481E0EB87733}"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356D9A5-59F6-4687-B5C7-1E1706130901}" type="slidenum">
              <a:rPr lang="en-US" smtClean="0"/>
              <a:pPr>
                <a:defRPr/>
              </a:pPr>
              <a:t>5</a:t>
            </a:fld>
            <a:endParaRPr lang="en-US"/>
          </a:p>
        </p:txBody>
      </p:sp>
    </p:spTree>
    <p:extLst>
      <p:ext uri="{BB962C8B-B14F-4D97-AF65-F5344CB8AC3E}">
        <p14:creationId xmlns:p14="http://schemas.microsoft.com/office/powerpoint/2010/main" val="1926371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880B0DB-C64C-4A7B-B521-02C09B90A443}" type="slidenum">
              <a:rPr lang="en-US"/>
              <a:pPr/>
              <a:t>6</a:t>
            </a:fld>
            <a:endParaRPr lang="en-US"/>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Requests are hopefully coming through local system, but often we find that they aren’t.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4C05BD-B95B-41E7-8DCB-A62735AC4A94}" type="slidenum">
              <a: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200 days per year is estimated to include the time it takes for field programs to collect and report data, DELIVER to process field data and produce the PPMR, in addition to the LOE listed out above</a:t>
            </a: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CA4801-567C-4941-AF12-61760ECDB476}"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Placeholder 2"/>
          <p:cNvSpPr>
            <a:spLocks noGrp="1" noRot="1" noChangeAspec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r>
              <a:rPr lang="en-US"/>
              <a:t>Ghana data includes both EXP &amp; the MOH; Kenya data includes only the MOH.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laceholder 2"/>
          <p:cNvSpPr>
            <a:spLocks noGrp="1" noRot="1" noChangeAspec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r>
              <a:rPr lang="en-US"/>
              <a:t>The third column shows the total number of records in the PPMR, while the second shows the total number of stockouts over the year.  The fourth column shows the total proportion of stockouts for each product over the year.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Placeholder 2"/>
          <p:cNvSpPr>
            <a:spLocks noGrp="1" noRot="1" noChangeAspect="1"/>
          </p:cNvSpPr>
          <p:nvPr>
            <p:ph type="sldImg"/>
          </p:nvPr>
        </p:nvSpPr>
        <p:spPr bwMode="auto">
          <a:noFill/>
          <a:ln>
            <a:solidFill>
              <a:srgbClr val="000000"/>
            </a:solidFill>
            <a:miter lim="800000"/>
            <a:headEnd/>
            <a:tailEnd/>
          </a:ln>
        </p:spPr>
      </p:sp>
      <p:sp>
        <p:nvSpPr>
          <p:cNvPr id="66562"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93422C3E-25F3-44A0-968B-5D85913AAEB8}" type="datetimeFigureOut">
              <a:rPr lang="en-US"/>
              <a:pPr>
                <a:defRPr/>
              </a:pPr>
              <a:t>6/30/2011</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BB3A3B3A-73BF-40A3-B969-B8AE0A76014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CED767-3833-448E-9888-CF7EE8503D2B}" type="datetimeFigureOut">
              <a:rPr lang="en-US"/>
              <a:pPr>
                <a:defRPr/>
              </a:pPr>
              <a:t>6/30/2011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F9F8356-1621-4101-990E-66240413528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AA6BF0D-E9C5-4C1C-8D74-50F6950F52DE}" type="datetimeFigureOut">
              <a:rPr lang="en-US"/>
              <a:pPr>
                <a:defRPr/>
              </a:pPr>
              <a:t>6/30/2011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2DF1B8E-0341-4B75-AC4D-05FE31C390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7B5920-9452-4409-B9D6-819F1F327187}" type="datetimeFigureOut">
              <a:rPr lang="en-US"/>
              <a:pPr>
                <a:defRPr/>
              </a:pPr>
              <a:t>6/30/2011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A91E9B0-2697-4851-B83A-12835BDD05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0F45244E-C5D0-4BF8-A77F-09FBCAEBA172}" type="datetimeFigureOut">
              <a:rPr lang="en-US"/>
              <a:pPr>
                <a:defRPr/>
              </a:pPr>
              <a:t>6/30/2011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9AAFC3-DAA0-4E8F-8652-A2ACF99272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59DCFB8-7327-40E9-ABCB-B564379561BA}" type="datetimeFigureOut">
              <a:rPr lang="en-US"/>
              <a:pPr>
                <a:defRPr/>
              </a:pPr>
              <a:t>6/30/2011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AE710B1-8982-43E7-94CC-3092AC7884B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64DDD913-5CB8-425A-993E-E16643BAFA17}" type="datetimeFigureOut">
              <a:rPr lang="en-US"/>
              <a:pPr>
                <a:defRPr/>
              </a:pPr>
              <a:t>6/30/2011</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C617E9F5-0378-4DF4-8C68-B6B054B0B562}"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EABED72B-F8F7-4206-8FC1-207B0C6AB170}" type="datetimeFigureOut">
              <a:rPr lang="en-US"/>
              <a:pPr>
                <a:defRPr/>
              </a:pPr>
              <a:t>6/30/2011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572E2A8-D3D1-44CE-8C43-BC9F663EF6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1643271-6B1A-4512-801E-BEF4CA39170E}" type="datetimeFigureOut">
              <a:rPr lang="en-US"/>
              <a:pPr>
                <a:defRPr/>
              </a:pPr>
              <a:t>6/30/2011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6BD2EA0-A408-4DAF-8944-A017B3D94F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32C9A58-8255-4A96-AB1A-A22DB560A778}" type="datetimeFigureOut">
              <a:rPr lang="en-US"/>
              <a:pPr>
                <a:defRPr/>
              </a:pPr>
              <a:t>6/30/2011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E4C32C8-E215-41C7-B58B-1D251A717FF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9AE065C-C834-487B-9C41-F62AF112CF9B}" type="datetimeFigureOut">
              <a:rPr lang="en-US"/>
              <a:pPr>
                <a:defRPr/>
              </a:pPr>
              <a:t>6/30/2011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554617-A9DF-4EEA-85E4-EE2A08CB5A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ea typeface="+mn-ea"/>
                <a:cs typeface="+mn-cs"/>
              </a:defRPr>
            </a:lvl1pPr>
          </a:lstStyle>
          <a:p>
            <a:pPr>
              <a:defRPr/>
            </a:pPr>
            <a:fld id="{CD7858F1-F12C-4E17-A2B5-FD92146F493E}" type="datetimeFigureOut">
              <a:rPr lang="en-US"/>
              <a:pPr>
                <a:defRPr/>
              </a:pPr>
              <a:t>6/30/2011</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ea typeface="+mn-ea"/>
                <a:cs typeface="+mn-cs"/>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a:solidFill>
                  <a:srgbClr val="FFFFFF"/>
                </a:solidFill>
                <a:latin typeface="+mn-lt"/>
                <a:ea typeface="+mn-ea"/>
                <a:cs typeface="+mn-cs"/>
              </a:defRPr>
            </a:lvl1pPr>
          </a:lstStyle>
          <a:p>
            <a:pPr>
              <a:defRPr/>
            </a:pPr>
            <a:fld id="{C2B24FC7-860F-430C-A18B-25C6D1DD12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2" r:id="rId3"/>
    <p:sldLayoutId id="2147483741" r:id="rId4"/>
    <p:sldLayoutId id="2147483745" r:id="rId5"/>
    <p:sldLayoutId id="2147483746" r:id="rId6"/>
    <p:sldLayoutId id="2147483740" r:id="rId7"/>
    <p:sldLayoutId id="2147483739" r:id="rId8"/>
    <p:sldLayoutId id="2147483738" r:id="rId9"/>
    <p:sldLayoutId id="2147483737" r:id="rId10"/>
    <p:sldLayoutId id="2147483736" r:id="rId11"/>
  </p:sldLayoutIdLst>
  <p:txStyles>
    <p:titleStyle>
      <a:lvl1pPr algn="l" rtl="0" eaLnBrk="0" fontAlgn="base" hangingPunct="0">
        <a:spcBef>
          <a:spcPct val="0"/>
        </a:spcBef>
        <a:spcAft>
          <a:spcPct val="0"/>
        </a:spcAft>
        <a:defRPr sz="4000" kern="1200">
          <a:solidFill>
            <a:schemeClr val="tx2"/>
          </a:solidFill>
          <a:latin typeface="+mj-lt"/>
          <a:ea typeface="ＭＳ Ｐゴシック" pitchFamily="-72" charset="-128"/>
          <a:cs typeface="ＭＳ Ｐゴシック" pitchFamily="-72" charset="-128"/>
        </a:defRPr>
      </a:lvl1pPr>
      <a:lvl2pPr algn="l" rtl="0" eaLnBrk="0" fontAlgn="base" hangingPunct="0">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2pPr>
      <a:lvl3pPr algn="l" rtl="0" eaLnBrk="0" fontAlgn="base" hangingPunct="0">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3pPr>
      <a:lvl4pPr algn="l" rtl="0" eaLnBrk="0" fontAlgn="base" hangingPunct="0">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4pPr>
      <a:lvl5pPr algn="l" rtl="0" eaLnBrk="0" fontAlgn="base" hangingPunct="0">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5pPr>
      <a:lvl6pPr marL="457200" algn="l" rtl="0" fontAlgn="base">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6pPr>
      <a:lvl7pPr marL="914400" algn="l" rtl="0" fontAlgn="base">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7pPr>
      <a:lvl8pPr marL="1371600" algn="l" rtl="0" fontAlgn="base">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8pPr>
      <a:lvl9pPr marL="1828800" algn="l" rtl="0" fontAlgn="base">
        <a:spcBef>
          <a:spcPct val="0"/>
        </a:spcBef>
        <a:spcAft>
          <a:spcPct val="0"/>
        </a:spcAft>
        <a:defRPr sz="4000">
          <a:solidFill>
            <a:schemeClr val="tx2"/>
          </a:solidFill>
          <a:latin typeface="Trebuchet MS" pitchFamily="-72" charset="0"/>
          <a:ea typeface="ＭＳ Ｐゴシック" pitchFamily="-72" charset="-128"/>
          <a:cs typeface="ＭＳ Ｐゴシック" pitchFamily="-72" charset="-128"/>
        </a:defRPr>
      </a:lvl9pPr>
    </p:titleStyle>
    <p:bodyStyle>
      <a:lvl1pPr marL="365125" indent="-255588" algn="l" rtl="0" eaLnBrk="0" fontAlgn="base" hangingPunct="0">
        <a:spcBef>
          <a:spcPts val="300"/>
        </a:spcBef>
        <a:spcAft>
          <a:spcPct val="0"/>
        </a:spcAft>
        <a:buClr>
          <a:srgbClr val="A04DA3"/>
        </a:buClr>
        <a:buFont typeface="Georgia" pitchFamily="-72" charset="0"/>
        <a:buChar char="•"/>
        <a:defRPr sz="2800" kern="1200">
          <a:solidFill>
            <a:schemeClr val="tx1"/>
          </a:solidFill>
          <a:latin typeface="+mn-lt"/>
          <a:ea typeface="ＭＳ Ｐゴシック" pitchFamily="-72" charset="-128"/>
          <a:cs typeface="ＭＳ Ｐゴシック" pitchFamily="-72" charset="-128"/>
        </a:defRPr>
      </a:lvl1pPr>
      <a:lvl2pPr marL="657225" indent="-246063" algn="l" rtl="0" eaLnBrk="0" fontAlgn="base" hangingPunct="0">
        <a:spcBef>
          <a:spcPts val="300"/>
        </a:spcBef>
        <a:spcAft>
          <a:spcPct val="0"/>
        </a:spcAft>
        <a:buClr>
          <a:schemeClr val="accent2"/>
        </a:buClr>
        <a:buFont typeface="Georgia" pitchFamily="-72" charset="0"/>
        <a:buChar char="▫"/>
        <a:defRPr sz="2600" kern="1200">
          <a:solidFill>
            <a:schemeClr val="accent2"/>
          </a:solidFill>
          <a:latin typeface="+mn-lt"/>
          <a:ea typeface="ＭＳ Ｐゴシック" pitchFamily="-72" charset="-128"/>
          <a:cs typeface="+mn-cs"/>
        </a:defRPr>
      </a:lvl2pPr>
      <a:lvl3pPr marL="922338" indent="-219075" algn="l" rtl="0" eaLnBrk="0" fontAlgn="base" hangingPunct="0">
        <a:spcBef>
          <a:spcPts val="300"/>
        </a:spcBef>
        <a:spcAft>
          <a:spcPct val="0"/>
        </a:spcAft>
        <a:buClr>
          <a:schemeClr val="accent1"/>
        </a:buClr>
        <a:buFont typeface="Wingdings 2" pitchFamily="-72" charset="2"/>
        <a:buChar char=""/>
        <a:defRPr sz="2400" kern="1200">
          <a:solidFill>
            <a:schemeClr val="accent1"/>
          </a:solidFill>
          <a:latin typeface="+mn-lt"/>
          <a:ea typeface="ＭＳ Ｐゴシック" pitchFamily="-72" charset="-128"/>
          <a:cs typeface="+mn-cs"/>
        </a:defRPr>
      </a:lvl3pPr>
      <a:lvl4pPr marL="1179513" indent="-200025" algn="l" rtl="0" eaLnBrk="0" fontAlgn="base" hangingPunct="0">
        <a:spcBef>
          <a:spcPts val="300"/>
        </a:spcBef>
        <a:spcAft>
          <a:spcPct val="0"/>
        </a:spcAft>
        <a:buClr>
          <a:schemeClr val="accent1"/>
        </a:buClr>
        <a:buFont typeface="Wingdings 2" pitchFamily="-72" charset="2"/>
        <a:buChar char=""/>
        <a:defRPr sz="2200" kern="1200">
          <a:solidFill>
            <a:schemeClr val="accent1"/>
          </a:solidFill>
          <a:latin typeface="+mn-lt"/>
          <a:ea typeface="ＭＳ Ｐゴシック" pitchFamily="-72" charset="-128"/>
          <a:cs typeface="+mn-cs"/>
        </a:defRPr>
      </a:lvl4pPr>
      <a:lvl5pPr marL="1389063" indent="-182563" algn="l" rtl="0" eaLnBrk="0" fontAlgn="base" hangingPunct="0">
        <a:spcBef>
          <a:spcPts val="300"/>
        </a:spcBef>
        <a:spcAft>
          <a:spcPct val="0"/>
        </a:spcAft>
        <a:buClr>
          <a:srgbClr val="A04DA3"/>
        </a:buClr>
        <a:buFont typeface="Georgia" pitchFamily="-72" charset="0"/>
        <a:buChar char="▫"/>
        <a:defRPr sz="2000" kern="1200">
          <a:solidFill>
            <a:srgbClr val="A04DA3"/>
          </a:solidFill>
          <a:latin typeface="+mn-lt"/>
          <a:ea typeface="ＭＳ Ｐゴシック" pitchFamily="-72" charset="-128"/>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3.w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kpilz@usaid.gov" TargetMode="External"/><Relationship Id="rId7"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mailto:trisha_long@jsi.com" TargetMode="External"/><Relationship Id="rId5" Type="http://schemas.openxmlformats.org/officeDocument/2006/relationships/hyperlink" Target="mailto:jabraham@unfpa.org" TargetMode="External"/><Relationship Id="rId4" Type="http://schemas.openxmlformats.org/officeDocument/2006/relationships/hyperlink" Target="mailto:kroche@usaid.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0" y="1905000"/>
            <a:ext cx="9144000" cy="1966913"/>
          </a:xfrm>
        </p:spPr>
        <p:txBody>
          <a:bodyPr/>
          <a:lstStyle/>
          <a:p>
            <a:pPr eaLnBrk="1" hangingPunct="1"/>
            <a:r>
              <a:rPr lang="en-US" sz="3600" smtClean="0"/>
              <a:t>Coordinated Assistance for </a:t>
            </a:r>
            <a:br>
              <a:rPr lang="en-US" sz="3600" smtClean="0"/>
            </a:br>
            <a:r>
              <a:rPr lang="en-US" sz="3600" smtClean="0"/>
              <a:t>Reproductive Health Supplies</a:t>
            </a:r>
            <a:br>
              <a:rPr lang="en-US" sz="3600" smtClean="0"/>
            </a:br>
            <a:r>
              <a:rPr lang="en-US" sz="3600" smtClean="0"/>
              <a:t/>
            </a:r>
            <a:br>
              <a:rPr lang="en-US" sz="3600" smtClean="0"/>
            </a:br>
            <a:r>
              <a:rPr lang="en-US" sz="3600" smtClean="0"/>
              <a:t>(formerly Countries at Risk) </a:t>
            </a:r>
          </a:p>
        </p:txBody>
      </p:sp>
      <p:sp>
        <p:nvSpPr>
          <p:cNvPr id="14338" name="Subtitle 2"/>
          <p:cNvSpPr>
            <a:spLocks noGrp="1"/>
          </p:cNvSpPr>
          <p:nvPr>
            <p:ph type="subTitle" idx="1"/>
          </p:nvPr>
        </p:nvSpPr>
        <p:spPr>
          <a:xfrm>
            <a:off x="0" y="3900488"/>
            <a:ext cx="5410200" cy="2957512"/>
          </a:xfrm>
        </p:spPr>
        <p:txBody>
          <a:bodyPr/>
          <a:lstStyle/>
          <a:p>
            <a:pPr marL="63500" eaLnBrk="1" hangingPunct="1"/>
            <a:r>
              <a:rPr lang="en-US" sz="2200" smtClean="0"/>
              <a:t>A Workstream of the SSWG</a:t>
            </a:r>
          </a:p>
          <a:p>
            <a:pPr marL="63500" eaLnBrk="1" hangingPunct="1"/>
            <a:endParaRPr lang="en-US" sz="2200" smtClean="0"/>
          </a:p>
          <a:p>
            <a:pPr marL="63500" eaLnBrk="1" hangingPunct="1"/>
            <a:endParaRPr lang="en-US" sz="2200" smtClean="0"/>
          </a:p>
          <a:p>
            <a:pPr marL="63500" eaLnBrk="1" hangingPunct="1"/>
            <a:endParaRPr lang="en-US" sz="2200" smtClean="0"/>
          </a:p>
          <a:p>
            <a:pPr marL="63500" eaLnBrk="1" hangingPunct="1"/>
            <a:endParaRPr lang="en-US" sz="2200" smtClean="0"/>
          </a:p>
          <a:p>
            <a:pPr marL="63500" eaLnBrk="1" hangingPunct="1"/>
            <a:r>
              <a:rPr lang="en-US" sz="1600" smtClean="0"/>
              <a:t>Kaitlyn Roche</a:t>
            </a:r>
          </a:p>
          <a:p>
            <a:pPr marL="63500" eaLnBrk="1" hangingPunct="1"/>
            <a:r>
              <a:rPr lang="en-US" sz="1600" smtClean="0"/>
              <a:t>USAID/Commodities Security &amp; Logistics</a:t>
            </a:r>
          </a:p>
          <a:p>
            <a:pPr marL="63500" eaLnBrk="1" hangingPunct="1"/>
            <a:r>
              <a:rPr lang="en-US" sz="1600" smtClean="0"/>
              <a:t>CARhs Co-coordinator</a:t>
            </a:r>
          </a:p>
        </p:txBody>
      </p:sp>
      <p:pic>
        <p:nvPicPr>
          <p:cNvPr id="14339" name="Picture 2"/>
          <p:cNvPicPr>
            <a:picLocks noChangeAspect="1" noChangeArrowheads="1"/>
          </p:cNvPicPr>
          <p:nvPr/>
        </p:nvPicPr>
        <p:blipFill>
          <a:blip r:embed="rId3"/>
          <a:srcRect l="2116" t="17313" r="63367"/>
          <a:stretch>
            <a:fillRect/>
          </a:stretch>
        </p:blipFill>
        <p:spPr bwMode="auto">
          <a:xfrm>
            <a:off x="5408613" y="5773738"/>
            <a:ext cx="3735387" cy="1084262"/>
          </a:xfrm>
          <a:prstGeom prst="rect">
            <a:avLst/>
          </a:prstGeom>
          <a:noFill/>
          <a:ln w="9525">
            <a:noFill/>
            <a:miter lim="800000"/>
            <a:headEnd/>
            <a:tailEnd/>
          </a:ln>
        </p:spPr>
      </p:pic>
      <p:sp>
        <p:nvSpPr>
          <p:cNvPr id="4" name="TextBox 3"/>
          <p:cNvSpPr txBox="1"/>
          <p:nvPr/>
        </p:nvSpPr>
        <p:spPr>
          <a:xfrm>
            <a:off x="0" y="0"/>
            <a:ext cx="9144000" cy="1006475"/>
          </a:xfrm>
          <a:prstGeom prst="rect">
            <a:avLst/>
          </a:prstGeom>
          <a:noFill/>
        </p:spPr>
        <p:txBody>
          <a:bodyPr>
            <a:spAutoFit/>
          </a:bodyPr>
          <a:lstStyle/>
          <a:p>
            <a:pPr algn="ctr" fontAlgn="auto">
              <a:spcBef>
                <a:spcPts val="0"/>
              </a:spcBef>
              <a:spcAft>
                <a:spcPts val="0"/>
              </a:spcAft>
              <a:defRPr/>
            </a:pPr>
            <a:r>
              <a:rPr lang="en-US" sz="6000" dirty="0">
                <a:solidFill>
                  <a:schemeClr val="bg1"/>
                </a:solidFill>
                <a:latin typeface="+mj-lt"/>
                <a:ea typeface="+mn-ea"/>
                <a:cs typeface="+mn-cs"/>
              </a:rPr>
              <a:t>The </a:t>
            </a:r>
            <a:r>
              <a:rPr lang="en-US" sz="6000" dirty="0" err="1">
                <a:solidFill>
                  <a:schemeClr val="bg1"/>
                </a:solidFill>
                <a:latin typeface="+mj-lt"/>
                <a:ea typeface="+mn-ea"/>
                <a:cs typeface="+mn-cs"/>
              </a:rPr>
              <a:t>CARhs</a:t>
            </a:r>
            <a:r>
              <a:rPr lang="en-US" sz="6000" dirty="0">
                <a:solidFill>
                  <a:schemeClr val="bg1"/>
                </a:solidFill>
                <a:latin typeface="+mj-lt"/>
                <a:ea typeface="+mn-ea"/>
                <a:cs typeface="+mn-cs"/>
              </a:rPr>
              <a:t> Group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2" name="Title 1"/>
          <p:cNvSpPr>
            <a:spLocks noGrp="1"/>
          </p:cNvSpPr>
          <p:nvPr>
            <p:ph type="title" idx="4294967295"/>
          </p:nvPr>
        </p:nvSpPr>
        <p:spPr>
          <a:xfrm>
            <a:off x="304800" y="1143000"/>
            <a:ext cx="8610600" cy="1066800"/>
          </a:xfrm>
        </p:spPr>
        <p:txBody>
          <a:bodyPr/>
          <a:lstStyle/>
          <a:p>
            <a:pPr algn="ctr" eaLnBrk="1" hangingPunct="1"/>
            <a:r>
              <a:rPr lang="en-US" smtClean="0"/>
              <a:t>CARhs Indicators - Countries at Risk</a:t>
            </a:r>
          </a:p>
        </p:txBody>
      </p:sp>
      <p:pic>
        <p:nvPicPr>
          <p:cNvPr id="23573"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
        <p:nvSpPr>
          <p:cNvPr id="23574" name="Text Box 1028"/>
          <p:cNvSpPr txBox="1">
            <a:spLocks noChangeArrowheads="1"/>
          </p:cNvSpPr>
          <p:nvPr/>
        </p:nvSpPr>
        <p:spPr bwMode="auto">
          <a:xfrm>
            <a:off x="6096000" y="609600"/>
            <a:ext cx="28194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FY 2010</a:t>
            </a:r>
            <a:endParaRPr lang="en-US"/>
          </a:p>
        </p:txBody>
      </p:sp>
      <p:pic>
        <p:nvPicPr>
          <p:cNvPr id="23571"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2016474"/>
            <a:ext cx="6695769" cy="460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5" name="Title 1"/>
          <p:cNvSpPr>
            <a:spLocks noGrp="1"/>
          </p:cNvSpPr>
          <p:nvPr>
            <p:ph type="title" idx="4294967295"/>
          </p:nvPr>
        </p:nvSpPr>
        <p:spPr/>
        <p:txBody>
          <a:bodyPr/>
          <a:lstStyle/>
          <a:p>
            <a:pPr eaLnBrk="1" hangingPunct="1"/>
            <a:r>
              <a:rPr lang="en-US" dirty="0" err="1" smtClean="0"/>
              <a:t>CARhs</a:t>
            </a:r>
            <a:r>
              <a:rPr lang="en-US" dirty="0" smtClean="0"/>
              <a:t> Indicators - Products at Risk</a:t>
            </a:r>
          </a:p>
        </p:txBody>
      </p:sp>
      <p:pic>
        <p:nvPicPr>
          <p:cNvPr id="24586"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
        <p:nvSpPr>
          <p:cNvPr id="24587" name="Text Box 1028"/>
          <p:cNvSpPr txBox="1">
            <a:spLocks noChangeArrowheads="1"/>
          </p:cNvSpPr>
          <p:nvPr/>
        </p:nvSpPr>
        <p:spPr bwMode="auto">
          <a:xfrm>
            <a:off x="6096000" y="609600"/>
            <a:ext cx="28194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FY 2010</a:t>
            </a:r>
            <a:endParaRPr lang="en-US"/>
          </a:p>
        </p:txBody>
      </p:sp>
      <p:pic>
        <p:nvPicPr>
          <p:cNvPr id="2"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138" y="2204864"/>
            <a:ext cx="7704137"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1"/>
          <p:cNvSpPr>
            <a:spLocks noGrp="1"/>
          </p:cNvSpPr>
          <p:nvPr>
            <p:ph type="title" idx="4294967295"/>
          </p:nvPr>
        </p:nvSpPr>
        <p:spPr/>
        <p:txBody>
          <a:bodyPr/>
          <a:lstStyle/>
          <a:p>
            <a:pPr eaLnBrk="1" hangingPunct="1"/>
            <a:r>
              <a:rPr lang="en-US" smtClean="0"/>
              <a:t>CARhs Indicators - Effectiveness</a:t>
            </a:r>
          </a:p>
        </p:txBody>
      </p:sp>
      <p:pic>
        <p:nvPicPr>
          <p:cNvPr id="25605"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
        <p:nvSpPr>
          <p:cNvPr id="25606" name="Text Box 1030"/>
          <p:cNvSpPr txBox="1">
            <a:spLocks noChangeArrowheads="1"/>
          </p:cNvSpPr>
          <p:nvPr/>
        </p:nvSpPr>
        <p:spPr bwMode="auto">
          <a:xfrm>
            <a:off x="5410200" y="609600"/>
            <a:ext cx="35052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Jan 2010 - Oct 2010</a:t>
            </a:r>
            <a:endParaRPr lang="en-US"/>
          </a:p>
        </p:txBody>
      </p:sp>
      <p:sp>
        <p:nvSpPr>
          <p:cNvPr id="25607" name="Text Box 6"/>
          <p:cNvSpPr txBox="1">
            <a:spLocks noChangeArrowheads="1"/>
          </p:cNvSpPr>
          <p:nvPr/>
        </p:nvSpPr>
        <p:spPr bwMode="auto">
          <a:xfrm>
            <a:off x="475456" y="5395913"/>
            <a:ext cx="8229600" cy="519113"/>
          </a:xfrm>
          <a:prstGeom prst="rect">
            <a:avLst/>
          </a:prstGeom>
          <a:noFill/>
          <a:ln w="9525">
            <a:noFill/>
            <a:miter lim="800000"/>
            <a:headEnd/>
            <a:tailEnd/>
          </a:ln>
        </p:spPr>
        <p:txBody>
          <a:bodyPr>
            <a:prstTxWarp prst="textNoShape">
              <a:avLst/>
            </a:prstTxWarp>
            <a:spAutoFit/>
          </a:bodyPr>
          <a:lstStyle/>
          <a:p>
            <a:pPr>
              <a:spcBef>
                <a:spcPct val="50000"/>
              </a:spcBef>
              <a:buClr>
                <a:srgbClr val="800080"/>
              </a:buClr>
              <a:buFont typeface="Times" pitchFamily="-72" charset="0"/>
              <a:buChar char="•"/>
            </a:pPr>
            <a:r>
              <a:rPr lang="en-US" sz="2800" dirty="0">
                <a:latin typeface="Georgia" pitchFamily="-72" charset="0"/>
              </a:rPr>
              <a:t>  Success rate on information items is 97.5%</a:t>
            </a:r>
          </a:p>
        </p:txBody>
      </p:sp>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43" y="2259807"/>
            <a:ext cx="8266113"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0" name="Title 1"/>
          <p:cNvSpPr>
            <a:spLocks noGrp="1"/>
          </p:cNvSpPr>
          <p:nvPr>
            <p:ph type="title" idx="4294967295"/>
          </p:nvPr>
        </p:nvSpPr>
        <p:spPr/>
        <p:txBody>
          <a:bodyPr/>
          <a:lstStyle/>
          <a:p>
            <a:pPr eaLnBrk="1" hangingPunct="1"/>
            <a:r>
              <a:rPr lang="en-US" smtClean="0"/>
              <a:t>CARhs Indicators - Effectiveness</a:t>
            </a:r>
          </a:p>
        </p:txBody>
      </p:sp>
      <p:pic>
        <p:nvPicPr>
          <p:cNvPr id="64521"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
        <p:nvSpPr>
          <p:cNvPr id="64522" name="Text Box 1030"/>
          <p:cNvSpPr txBox="1">
            <a:spLocks noChangeArrowheads="1"/>
          </p:cNvSpPr>
          <p:nvPr/>
        </p:nvSpPr>
        <p:spPr bwMode="auto">
          <a:xfrm>
            <a:off x="5410200" y="609600"/>
            <a:ext cx="35052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Jan 2010 - Oct 2010</a:t>
            </a:r>
            <a:endParaRPr lang="en-US"/>
          </a:p>
        </p:txBody>
      </p:sp>
      <p:sp>
        <p:nvSpPr>
          <p:cNvPr id="64523" name="Text Box 6"/>
          <p:cNvSpPr txBox="1">
            <a:spLocks noChangeArrowheads="1"/>
          </p:cNvSpPr>
          <p:nvPr/>
        </p:nvSpPr>
        <p:spPr bwMode="auto">
          <a:xfrm>
            <a:off x="469060" y="5824083"/>
            <a:ext cx="8229600" cy="519113"/>
          </a:xfrm>
          <a:prstGeom prst="rect">
            <a:avLst/>
          </a:prstGeom>
          <a:noFill/>
          <a:ln w="9525">
            <a:noFill/>
            <a:miter lim="800000"/>
            <a:headEnd/>
            <a:tailEnd/>
          </a:ln>
        </p:spPr>
        <p:txBody>
          <a:bodyPr>
            <a:prstTxWarp prst="textNoShape">
              <a:avLst/>
            </a:prstTxWarp>
            <a:spAutoFit/>
          </a:bodyPr>
          <a:lstStyle/>
          <a:p>
            <a:pPr>
              <a:spcBef>
                <a:spcPct val="50000"/>
              </a:spcBef>
              <a:buClr>
                <a:srgbClr val="800080"/>
              </a:buClr>
              <a:buFont typeface="Times" pitchFamily="-72" charset="0"/>
              <a:buChar char="•"/>
            </a:pPr>
            <a:r>
              <a:rPr lang="en-US" sz="2800" dirty="0">
                <a:latin typeface="Georgia" pitchFamily="-72" charset="0"/>
              </a:rPr>
              <a:t>  Success rate on action items is 63.5%</a:t>
            </a:r>
          </a:p>
        </p:txBody>
      </p:sp>
      <p:pic>
        <p:nvPicPr>
          <p:cNvPr id="6451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492" y="2132856"/>
            <a:ext cx="8121015"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itle 1"/>
          <p:cNvSpPr>
            <a:spLocks noGrp="1"/>
          </p:cNvSpPr>
          <p:nvPr>
            <p:ph type="title" idx="4294967295"/>
          </p:nvPr>
        </p:nvSpPr>
        <p:spPr/>
        <p:txBody>
          <a:bodyPr/>
          <a:lstStyle/>
          <a:p>
            <a:pPr eaLnBrk="1" hangingPunct="1"/>
            <a:r>
              <a:rPr lang="en-US" smtClean="0"/>
              <a:t>How CARhs Actions Added Value</a:t>
            </a:r>
          </a:p>
        </p:txBody>
      </p:sp>
      <p:graphicFrame>
        <p:nvGraphicFramePr>
          <p:cNvPr id="48131" name="Content Placeholder 2"/>
          <p:cNvGraphicFramePr>
            <a:graphicFrameLocks noGrp="1"/>
          </p:cNvGraphicFramePr>
          <p:nvPr>
            <p:ph idx="4294967295"/>
          </p:nvPr>
        </p:nvGraphicFramePr>
        <p:xfrm>
          <a:off x="457200" y="2362200"/>
          <a:ext cx="8229600" cy="2819400"/>
        </p:xfrm>
        <a:graphic>
          <a:graphicData uri="http://schemas.openxmlformats.org/presentationml/2006/ole">
            <mc:AlternateContent xmlns:mc="http://schemas.openxmlformats.org/markup-compatibility/2006">
              <mc:Choice xmlns:v="urn:schemas-microsoft-com:vml" Requires="v">
                <p:oleObj spid="_x0000_s48132" name="Worksheet" r:id="rId5" imgW="4989576" imgH="1560576" progId="Excel.Sheet.8">
                  <p:embed/>
                </p:oleObj>
              </mc:Choice>
              <mc:Fallback>
                <p:oleObj name="Worksheet" r:id="rId5" imgW="4989576" imgH="1560576" progId="Excel.Sheet.8">
                  <p:embed/>
                  <p:pic>
                    <p:nvPicPr>
                      <p:cNvPr id="0" name="Content Placeholder 2"/>
                      <p:cNvPicPr>
                        <a:picLocks noGrp="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362200"/>
                        <a:ext cx="8229600" cy="281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8134" name="Picture 2"/>
          <p:cNvPicPr>
            <a:picLocks noChangeAspect="1" noChangeArrowheads="1"/>
          </p:cNvPicPr>
          <p:nvPr/>
        </p:nvPicPr>
        <p:blipFill>
          <a:blip r:embed="rId7"/>
          <a:srcRect/>
          <a:stretch>
            <a:fillRect/>
          </a:stretch>
        </p:blipFill>
        <p:spPr bwMode="auto">
          <a:xfrm>
            <a:off x="179388" y="549275"/>
            <a:ext cx="2170112" cy="628650"/>
          </a:xfrm>
          <a:prstGeom prst="rect">
            <a:avLst/>
          </a:prstGeom>
          <a:noFill/>
          <a:ln w="9525">
            <a:noFill/>
            <a:miter lim="800000"/>
            <a:headEnd/>
            <a:tailEnd/>
          </a:ln>
        </p:spPr>
      </p:pic>
      <p:sp>
        <p:nvSpPr>
          <p:cNvPr id="48135" name="Text Box 5"/>
          <p:cNvSpPr txBox="1">
            <a:spLocks noChangeArrowheads="1"/>
          </p:cNvSpPr>
          <p:nvPr/>
        </p:nvSpPr>
        <p:spPr bwMode="auto">
          <a:xfrm>
            <a:off x="5410200" y="609600"/>
            <a:ext cx="34290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Jan 2010 - Oct 2010</a:t>
            </a:r>
            <a:endParaRPr lang="en-US"/>
          </a:p>
        </p:txBody>
      </p:sp>
      <p:sp>
        <p:nvSpPr>
          <p:cNvPr id="48136" name="Text Box 6"/>
          <p:cNvSpPr txBox="1">
            <a:spLocks noChangeArrowheads="1"/>
          </p:cNvSpPr>
          <p:nvPr/>
        </p:nvSpPr>
        <p:spPr bwMode="auto">
          <a:xfrm>
            <a:off x="457200" y="5410200"/>
            <a:ext cx="8229600" cy="946150"/>
          </a:xfrm>
          <a:prstGeom prst="rect">
            <a:avLst/>
          </a:prstGeom>
          <a:noFill/>
          <a:ln w="9525">
            <a:noFill/>
            <a:miter lim="800000"/>
            <a:headEnd/>
            <a:tailEnd/>
          </a:ln>
        </p:spPr>
        <p:txBody>
          <a:bodyPr>
            <a:prstTxWarp prst="textNoShape">
              <a:avLst/>
            </a:prstTxWarp>
            <a:spAutoFit/>
          </a:bodyPr>
          <a:lstStyle/>
          <a:p>
            <a:pPr>
              <a:spcBef>
                <a:spcPct val="50000"/>
              </a:spcBef>
              <a:buClr>
                <a:srgbClr val="800080"/>
              </a:buClr>
              <a:buFont typeface="Times" pitchFamily="-72" charset="0"/>
              <a:buChar char="•"/>
            </a:pPr>
            <a:r>
              <a:rPr lang="en-US" sz="2800">
                <a:latin typeface="Georgia" pitchFamily="-72" charset="0"/>
              </a:rPr>
              <a:t> Average duration until resolution was 2 months, with a range from 1 - 7 months</a:t>
            </a:r>
          </a:p>
        </p:txBody>
      </p:sp>
      <p:sp>
        <p:nvSpPr>
          <p:cNvPr id="48137" name="Rectangle 9"/>
          <p:cNvSpPr>
            <a:spLocks noChangeArrowheads="1"/>
          </p:cNvSpPr>
          <p:nvPr/>
        </p:nvSpPr>
        <p:spPr bwMode="auto">
          <a:xfrm>
            <a:off x="2001838" y="6135688"/>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lstStyle/>
          <a:p>
            <a:pPr eaLnBrk="1" hangingPunct="1"/>
            <a:r>
              <a:rPr lang="en-US" smtClean="0"/>
              <a:t>A CARhs Success Story</a:t>
            </a:r>
          </a:p>
        </p:txBody>
      </p:sp>
      <p:pic>
        <p:nvPicPr>
          <p:cNvPr id="67586"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
        <p:nvSpPr>
          <p:cNvPr id="67587" name="Text Box 5"/>
          <p:cNvSpPr txBox="1">
            <a:spLocks noChangeArrowheads="1"/>
          </p:cNvSpPr>
          <p:nvPr/>
        </p:nvSpPr>
        <p:spPr bwMode="auto">
          <a:xfrm>
            <a:off x="5410200" y="609600"/>
            <a:ext cx="34290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March - May 2011</a:t>
            </a:r>
            <a:endParaRPr lang="en-US"/>
          </a:p>
        </p:txBody>
      </p:sp>
      <p:sp>
        <p:nvSpPr>
          <p:cNvPr id="67588" name="Text Box 6"/>
          <p:cNvSpPr txBox="1">
            <a:spLocks noChangeArrowheads="1"/>
          </p:cNvSpPr>
          <p:nvPr/>
        </p:nvSpPr>
        <p:spPr bwMode="auto">
          <a:xfrm>
            <a:off x="533400" y="2003425"/>
            <a:ext cx="8077200" cy="4854575"/>
          </a:xfrm>
          <a:prstGeom prst="rect">
            <a:avLst/>
          </a:prstGeom>
          <a:noFill/>
          <a:ln w="9525">
            <a:noFill/>
            <a:miter lim="800000"/>
            <a:headEnd/>
            <a:tailEnd/>
          </a:ln>
        </p:spPr>
        <p:txBody>
          <a:bodyPr>
            <a:prstTxWarp prst="textNoShape">
              <a:avLst/>
            </a:prstTxWarp>
            <a:spAutoFit/>
          </a:bodyPr>
          <a:lstStyle/>
          <a:p>
            <a:pPr>
              <a:spcBef>
                <a:spcPct val="50000"/>
              </a:spcBef>
              <a:buClr>
                <a:srgbClr val="800080"/>
              </a:buClr>
              <a:buFont typeface="Times" pitchFamily="-72" charset="0"/>
              <a:buChar char="•"/>
            </a:pPr>
            <a:r>
              <a:rPr lang="en-US">
                <a:latin typeface="Georgia" pitchFamily="-72" charset="0"/>
              </a:rPr>
              <a:t> </a:t>
            </a:r>
            <a:r>
              <a:rPr lang="en-US" sz="2500">
                <a:latin typeface="Georgia" pitchFamily="-72" charset="0"/>
              </a:rPr>
              <a:t>Nov 2010:  Rwanda reported a massive overstock (67 MOS or 5.5 years) of Jadelle to the PPMR.  </a:t>
            </a:r>
          </a:p>
          <a:p>
            <a:pPr>
              <a:spcBef>
                <a:spcPct val="50000"/>
              </a:spcBef>
              <a:buClr>
                <a:srgbClr val="800080"/>
              </a:buClr>
              <a:buFont typeface="Times" pitchFamily="-72" charset="0"/>
              <a:buChar char="•"/>
            </a:pPr>
            <a:r>
              <a:rPr lang="en-US" sz="2500">
                <a:latin typeface="Georgia" pitchFamily="-72" charset="0"/>
              </a:rPr>
              <a:t> Feb 2011: Stock at 79 MOS &amp; GoR agreed to a transfer.</a:t>
            </a:r>
          </a:p>
          <a:p>
            <a:pPr>
              <a:spcBef>
                <a:spcPct val="50000"/>
              </a:spcBef>
              <a:buClr>
                <a:srgbClr val="800080"/>
              </a:buClr>
              <a:buFont typeface="Times" pitchFamily="-72" charset="0"/>
              <a:buChar char="•"/>
            </a:pPr>
            <a:r>
              <a:rPr lang="en-US" sz="2500">
                <a:latin typeface="Georgia" pitchFamily="-72" charset="0"/>
              </a:rPr>
              <a:t>  CARhs identified countries in need &amp; UNFPA confirmed Burkina Faso could absorb a shipment of 100,000 on March 3rd. </a:t>
            </a:r>
          </a:p>
          <a:p>
            <a:pPr>
              <a:spcBef>
                <a:spcPct val="50000"/>
              </a:spcBef>
              <a:buClr>
                <a:srgbClr val="800080"/>
              </a:buClr>
              <a:buFont typeface="Times" pitchFamily="-72" charset="0"/>
              <a:buChar char="•"/>
            </a:pPr>
            <a:r>
              <a:rPr lang="en-US" sz="2500">
                <a:latin typeface="Georgia" pitchFamily="-72" charset="0"/>
              </a:rPr>
              <a:t>   UNFPA facilitated transfer product, including covering freight costs.  </a:t>
            </a:r>
          </a:p>
          <a:p>
            <a:pPr>
              <a:spcBef>
                <a:spcPct val="50000"/>
              </a:spcBef>
              <a:buClr>
                <a:srgbClr val="800080"/>
              </a:buClr>
              <a:buFont typeface="Times" pitchFamily="-72" charset="0"/>
              <a:buChar char="•"/>
            </a:pPr>
            <a:r>
              <a:rPr lang="en-US" sz="2500">
                <a:latin typeface="Georgia" pitchFamily="-72" charset="0"/>
              </a:rPr>
              <a:t>  May 22nd:  Product arrived in Ouagadougou</a:t>
            </a:r>
          </a:p>
          <a:p>
            <a:pPr>
              <a:spcBef>
                <a:spcPct val="50000"/>
              </a:spcBef>
              <a:buClr>
                <a:srgbClr val="800080"/>
              </a:buClr>
              <a:buFont typeface="Times" pitchFamily="-72" charset="0"/>
              <a:buChar char="•"/>
            </a:pPr>
            <a:r>
              <a:rPr lang="en-US" sz="2500">
                <a:latin typeface="Georgia" pitchFamily="-72" charset="0"/>
              </a:rPr>
              <a:t>  Total commodity cost saved:  $2.1m</a:t>
            </a:r>
            <a:endParaRPr lang="en-US" sz="2800">
              <a:latin typeface="Georgia" pitchFamily="-7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p:txBody>
          <a:bodyPr/>
          <a:lstStyle/>
          <a:p>
            <a:pPr eaLnBrk="1" hangingPunct="1"/>
            <a:r>
              <a:rPr lang="en-US"/>
              <a:t>Looking Forward: Opportunities</a:t>
            </a:r>
          </a:p>
        </p:txBody>
      </p:sp>
      <p:sp>
        <p:nvSpPr>
          <p:cNvPr id="68610" name="Content Placeholder 2"/>
          <p:cNvSpPr>
            <a:spLocks noGrp="1"/>
          </p:cNvSpPr>
          <p:nvPr>
            <p:ph idx="4294967295"/>
          </p:nvPr>
        </p:nvSpPr>
        <p:spPr>
          <a:xfrm>
            <a:off x="457200" y="2286000"/>
            <a:ext cx="8229600" cy="4324350"/>
          </a:xfrm>
        </p:spPr>
        <p:txBody>
          <a:bodyPr/>
          <a:lstStyle/>
          <a:p>
            <a:pPr eaLnBrk="1" hangingPunct="1"/>
            <a:r>
              <a:rPr lang="en-US" smtClean="0"/>
              <a:t>Transition of Secretariat from USAID to UNFPA</a:t>
            </a:r>
          </a:p>
          <a:p>
            <a:pPr eaLnBrk="1" hangingPunct="1"/>
            <a:r>
              <a:rPr lang="en-US" smtClean="0"/>
              <a:t>Executive Committee for high-level policy issues Increased coordination on annual orders</a:t>
            </a:r>
          </a:p>
          <a:p>
            <a:pPr eaLnBrk="1" hangingPunct="1"/>
            <a:r>
              <a:rPr lang="en-US" smtClean="0"/>
              <a:t>Additional countries to the PPMR</a:t>
            </a:r>
          </a:p>
          <a:p>
            <a:pPr eaLnBrk="1" hangingPunct="1"/>
            <a:r>
              <a:rPr lang="en-US" smtClean="0"/>
              <a:t>Recruiting participation from other donors who now support RH commodity procurements outside of basket funding</a:t>
            </a:r>
          </a:p>
          <a:p>
            <a:pPr lvl="1" eaLnBrk="1" hangingPunct="1"/>
            <a:r>
              <a:rPr lang="en-US" smtClean="0"/>
              <a:t>DfID, AusAID, Netherlands, France</a:t>
            </a:r>
          </a:p>
          <a:p>
            <a:pPr eaLnBrk="1" hangingPunct="1"/>
            <a:r>
              <a:rPr lang="en-US" smtClean="0"/>
              <a:t>Support the creation of regional CARhs groups</a:t>
            </a:r>
          </a:p>
          <a:p>
            <a:pPr eaLnBrk="1" hangingPunct="1"/>
            <a:endParaRPr lang="en-US" smtClean="0"/>
          </a:p>
        </p:txBody>
      </p:sp>
      <p:pic>
        <p:nvPicPr>
          <p:cNvPr id="68611"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r>
              <a:rPr lang="en-US"/>
              <a:t>Looking Forward: Challenges</a:t>
            </a:r>
          </a:p>
        </p:txBody>
      </p:sp>
      <p:sp>
        <p:nvSpPr>
          <p:cNvPr id="70658" name="Content Placeholder 2"/>
          <p:cNvSpPr>
            <a:spLocks noGrp="1"/>
          </p:cNvSpPr>
          <p:nvPr>
            <p:ph idx="1"/>
          </p:nvPr>
        </p:nvSpPr>
        <p:spPr/>
        <p:txBody>
          <a:bodyPr/>
          <a:lstStyle/>
          <a:p>
            <a:r>
              <a:rPr lang="en-US" smtClean="0"/>
              <a:t>Decreased shipment visibility from UNFPA</a:t>
            </a:r>
          </a:p>
          <a:p>
            <a:r>
              <a:rPr lang="en-US" smtClean="0"/>
              <a:t>Funding constraints</a:t>
            </a:r>
          </a:p>
          <a:p>
            <a:r>
              <a:rPr lang="en-US" smtClean="0"/>
              <a:t>Building in-country coordination among donors, governments, World Bank, etc.</a:t>
            </a:r>
          </a:p>
          <a:p>
            <a:r>
              <a:rPr lang="en-US" smtClean="0"/>
              <a:t>Encouraging country-led responses</a:t>
            </a:r>
          </a:p>
          <a:p>
            <a:r>
              <a:rPr lang="en-US" smtClean="0"/>
              <a:t>LOE to manage additional countries</a:t>
            </a:r>
          </a:p>
          <a:p>
            <a:r>
              <a:rPr lang="en-US" smtClean="0"/>
              <a:t>Addressing chronic RHCS policy challenges</a:t>
            </a:r>
          </a:p>
          <a:p>
            <a:endParaRPr lang="en-US" smtClean="0"/>
          </a:p>
          <a:p>
            <a:endParaRPr lang="en-US" smtClean="0"/>
          </a:p>
          <a:p>
            <a:endParaRPr lang="en-US" smtClean="0"/>
          </a:p>
        </p:txBody>
      </p:sp>
      <p:pic>
        <p:nvPicPr>
          <p:cNvPr id="70659"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algn="ctr"/>
            <a:r>
              <a:rPr lang="en-US" smtClean="0"/>
              <a:t>More questions?  Contact us!</a:t>
            </a:r>
          </a:p>
        </p:txBody>
      </p:sp>
      <p:sp>
        <p:nvSpPr>
          <p:cNvPr id="72706" name="Content Placeholder 2"/>
          <p:cNvSpPr>
            <a:spLocks noGrp="1"/>
          </p:cNvSpPr>
          <p:nvPr>
            <p:ph idx="1"/>
          </p:nvPr>
        </p:nvSpPr>
        <p:spPr/>
        <p:txBody>
          <a:bodyPr/>
          <a:lstStyle/>
          <a:p>
            <a:pPr marL="107950" indent="0" algn="ctr">
              <a:buFont typeface="Georgia" pitchFamily="-72" charset="0"/>
              <a:buNone/>
            </a:pPr>
            <a:r>
              <a:rPr lang="en-US" u="sng" smtClean="0"/>
              <a:t>USAID CARhs Coordinators</a:t>
            </a:r>
          </a:p>
          <a:p>
            <a:pPr marL="107950" indent="0"/>
            <a:r>
              <a:rPr lang="en-US" smtClean="0"/>
              <a:t>  Kevin Pilz – </a:t>
            </a:r>
            <a:r>
              <a:rPr lang="en-US" smtClean="0">
                <a:hlinkClick r:id="rId3"/>
              </a:rPr>
              <a:t>kpilz@usaid.gov</a:t>
            </a:r>
            <a:endParaRPr lang="en-US" smtClean="0"/>
          </a:p>
          <a:p>
            <a:pPr marL="107950" indent="0"/>
            <a:r>
              <a:rPr lang="en-US" smtClean="0"/>
              <a:t>  Kaitlyn Roche – </a:t>
            </a:r>
            <a:r>
              <a:rPr lang="en-US" smtClean="0">
                <a:hlinkClick r:id="rId4"/>
              </a:rPr>
              <a:t>kroche@usaid.gov</a:t>
            </a:r>
            <a:endParaRPr lang="en-US" smtClean="0"/>
          </a:p>
          <a:p>
            <a:pPr marL="107950" indent="0"/>
            <a:endParaRPr lang="en-US" smtClean="0"/>
          </a:p>
          <a:p>
            <a:pPr marL="107950" indent="0" algn="ctr">
              <a:buFont typeface="Georgia" pitchFamily="-72" charset="0"/>
              <a:buNone/>
            </a:pPr>
            <a:r>
              <a:rPr lang="en-US" u="sng" smtClean="0"/>
              <a:t>UNFPA/CSB CARhs Coordinator</a:t>
            </a:r>
          </a:p>
          <a:p>
            <a:pPr marL="107950" indent="0"/>
            <a:r>
              <a:rPr lang="en-US" smtClean="0"/>
              <a:t>  Joe Abraham – </a:t>
            </a:r>
            <a:r>
              <a:rPr lang="en-US" smtClean="0">
                <a:hlinkClick r:id="rId5"/>
              </a:rPr>
              <a:t>jabraham@unfpa.org</a:t>
            </a:r>
            <a:r>
              <a:rPr lang="en-US" smtClean="0"/>
              <a:t> </a:t>
            </a:r>
          </a:p>
          <a:p>
            <a:pPr marL="107950" indent="0">
              <a:buFont typeface="Georgia" pitchFamily="-72" charset="0"/>
              <a:buNone/>
            </a:pPr>
            <a:endParaRPr lang="en-US" smtClean="0"/>
          </a:p>
          <a:p>
            <a:pPr marL="107950" indent="0" algn="ctr">
              <a:buFont typeface="Georgia" pitchFamily="-72" charset="0"/>
              <a:buNone/>
            </a:pPr>
            <a:r>
              <a:rPr lang="en-US" u="sng" smtClean="0"/>
              <a:t>USAID | DELIVER PPMR Coordinator</a:t>
            </a:r>
          </a:p>
          <a:p>
            <a:pPr marL="107950" indent="0"/>
            <a:r>
              <a:rPr lang="en-US" smtClean="0"/>
              <a:t>  Trisha Long – </a:t>
            </a:r>
            <a:r>
              <a:rPr lang="en-US" smtClean="0">
                <a:hlinkClick r:id="rId6"/>
              </a:rPr>
              <a:t>trisha_long@jsi.com</a:t>
            </a:r>
            <a:r>
              <a:rPr lang="en-US" smtClean="0"/>
              <a:t> </a:t>
            </a:r>
          </a:p>
        </p:txBody>
      </p:sp>
      <p:pic>
        <p:nvPicPr>
          <p:cNvPr id="72707" name="Picture 2"/>
          <p:cNvPicPr>
            <a:picLocks noChangeAspect="1" noChangeArrowheads="1"/>
          </p:cNvPicPr>
          <p:nvPr/>
        </p:nvPicPr>
        <p:blipFill>
          <a:blip r:embed="rId7"/>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What is CARhs?</a:t>
            </a:r>
          </a:p>
        </p:txBody>
      </p:sp>
      <p:sp>
        <p:nvSpPr>
          <p:cNvPr id="16386" name="Content Placeholder 2"/>
          <p:cNvSpPr>
            <a:spLocks noGrp="1"/>
          </p:cNvSpPr>
          <p:nvPr>
            <p:ph idx="4294967295"/>
          </p:nvPr>
        </p:nvSpPr>
        <p:spPr/>
        <p:txBody>
          <a:bodyPr/>
          <a:lstStyle/>
          <a:p>
            <a:pPr eaLnBrk="1" hangingPunct="1"/>
            <a:r>
              <a:rPr lang="en-US"/>
              <a:t>CARhs is a forum </a:t>
            </a:r>
          </a:p>
          <a:p>
            <a:pPr lvl="1" eaLnBrk="1" hangingPunct="1"/>
            <a:r>
              <a:rPr lang="en-US" i="1"/>
              <a:t>of</a:t>
            </a:r>
            <a:r>
              <a:rPr lang="en-US"/>
              <a:t> key global-level partners who fund and procure of contraceptives and condoms  </a:t>
            </a:r>
          </a:p>
          <a:p>
            <a:pPr lvl="1" eaLnBrk="1" hangingPunct="1"/>
            <a:r>
              <a:rPr lang="en-US" i="1"/>
              <a:t>who</a:t>
            </a:r>
            <a:r>
              <a:rPr lang="en-US"/>
              <a:t> share information </a:t>
            </a:r>
          </a:p>
          <a:p>
            <a:pPr lvl="1" eaLnBrk="1" hangingPunct="1"/>
            <a:r>
              <a:rPr lang="en-US" i="1"/>
              <a:t>to </a:t>
            </a:r>
            <a:r>
              <a:rPr lang="en-US"/>
              <a:t>identify countries on the verge of or in supply shortages, </a:t>
            </a:r>
            <a:r>
              <a:rPr lang="en-US" i="1"/>
              <a:t>to</a:t>
            </a:r>
            <a:r>
              <a:rPr lang="en-US"/>
              <a:t> better understand the causes of these shortages, </a:t>
            </a:r>
            <a:r>
              <a:rPr lang="en-US" i="1"/>
              <a:t>to</a:t>
            </a:r>
            <a:r>
              <a:rPr lang="en-US"/>
              <a:t> identify solutions, and </a:t>
            </a:r>
            <a:r>
              <a:rPr lang="en-US" i="1"/>
              <a:t>to</a:t>
            </a:r>
            <a:r>
              <a:rPr lang="en-US"/>
              <a:t> coordinate their implementation. </a:t>
            </a:r>
          </a:p>
          <a:p>
            <a:pPr eaLnBrk="1" hangingPunct="1"/>
            <a:r>
              <a:rPr lang="en-US"/>
              <a:t>Founded in 2004; first meeting in 2005</a:t>
            </a:r>
          </a:p>
        </p:txBody>
      </p:sp>
      <p:pic>
        <p:nvPicPr>
          <p:cNvPr id="16387"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mtClean="0"/>
              <a:t>Who is involved?</a:t>
            </a:r>
          </a:p>
        </p:txBody>
      </p:sp>
      <p:sp>
        <p:nvSpPr>
          <p:cNvPr id="18434" name="Content Placeholder 2"/>
          <p:cNvSpPr>
            <a:spLocks noGrp="1"/>
          </p:cNvSpPr>
          <p:nvPr>
            <p:ph idx="4294967295"/>
          </p:nvPr>
        </p:nvSpPr>
        <p:spPr/>
        <p:txBody>
          <a:bodyPr/>
          <a:lstStyle/>
          <a:p>
            <a:pPr eaLnBrk="1" hangingPunct="1"/>
            <a:r>
              <a:rPr lang="en-US"/>
              <a:t>Core members include UNFPA, USAID, DELIVER, RHSC, RHI.</a:t>
            </a:r>
          </a:p>
          <a:p>
            <a:pPr eaLnBrk="1" hangingPunct="1"/>
            <a:r>
              <a:rPr lang="en-US"/>
              <a:t>The World Bank and UNF / PGH participate regularly.</a:t>
            </a:r>
          </a:p>
          <a:p>
            <a:pPr eaLnBrk="1" hangingPunct="1"/>
            <a:r>
              <a:rPr lang="en-US"/>
              <a:t>Marie Stopes and KfW provide additional information on shipments as requested / when available.</a:t>
            </a:r>
          </a:p>
          <a:p>
            <a:pPr>
              <a:lnSpc>
                <a:spcPct val="90000"/>
              </a:lnSpc>
              <a:spcBef>
                <a:spcPct val="50000"/>
              </a:spcBef>
            </a:pPr>
            <a:endParaRPr lang="en-US"/>
          </a:p>
        </p:txBody>
      </p:sp>
      <p:pic>
        <p:nvPicPr>
          <p:cNvPr id="18435"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a:t>What do we do?</a:t>
            </a:r>
          </a:p>
        </p:txBody>
      </p:sp>
      <p:sp>
        <p:nvSpPr>
          <p:cNvPr id="19458" name="Content Placeholder 2"/>
          <p:cNvSpPr>
            <a:spLocks noGrp="1"/>
          </p:cNvSpPr>
          <p:nvPr>
            <p:ph idx="4294967295"/>
          </p:nvPr>
        </p:nvSpPr>
        <p:spPr/>
        <p:txBody>
          <a:bodyPr/>
          <a:lstStyle/>
          <a:p>
            <a:pPr>
              <a:lnSpc>
                <a:spcPct val="90000"/>
              </a:lnSpc>
              <a:spcBef>
                <a:spcPct val="50000"/>
              </a:spcBef>
            </a:pPr>
            <a:r>
              <a:rPr lang="en-US"/>
              <a:t>Primary data source: Procurement Planning and Monitoring Report </a:t>
            </a:r>
          </a:p>
          <a:p>
            <a:pPr>
              <a:lnSpc>
                <a:spcPct val="90000"/>
              </a:lnSpc>
              <a:spcBef>
                <a:spcPct val="50000"/>
              </a:spcBef>
            </a:pPr>
            <a:r>
              <a:rPr lang="en-US"/>
              <a:t>Areas of focus: stockouts, impending stockouts, overstocks</a:t>
            </a:r>
          </a:p>
          <a:p>
            <a:pPr>
              <a:lnSpc>
                <a:spcPct val="90000"/>
              </a:lnSpc>
              <a:spcBef>
                <a:spcPct val="50000"/>
              </a:spcBef>
            </a:pPr>
            <a:r>
              <a:rPr lang="en-US"/>
              <a:t>Services provided: Primarily provide product and product shipment information, occasionally technical assistance or policy advice</a:t>
            </a:r>
          </a:p>
          <a:p>
            <a:pPr>
              <a:lnSpc>
                <a:spcPct val="90000"/>
              </a:lnSpc>
              <a:spcBef>
                <a:spcPct val="50000"/>
              </a:spcBef>
            </a:pPr>
            <a:r>
              <a:rPr lang="en-US"/>
              <a:t>Primary means of work: electronic data sharing; monthly conference calls</a:t>
            </a:r>
          </a:p>
        </p:txBody>
      </p:sp>
      <p:pic>
        <p:nvPicPr>
          <p:cNvPr id="19459"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68313" y="1341438"/>
            <a:ext cx="8229600" cy="1066800"/>
          </a:xfrm>
        </p:spPr>
        <p:txBody>
          <a:bodyPr/>
          <a:lstStyle/>
          <a:p>
            <a:r>
              <a:rPr lang="en-US"/>
              <a:t>The Procurement Planning &amp; Monitoring Report (PPMR)</a:t>
            </a:r>
          </a:p>
        </p:txBody>
      </p:sp>
      <p:sp>
        <p:nvSpPr>
          <p:cNvPr id="20482" name="Content Placeholder 3"/>
          <p:cNvSpPr>
            <a:spLocks noGrp="1"/>
          </p:cNvSpPr>
          <p:nvPr>
            <p:ph sz="half" idx="2"/>
          </p:nvPr>
        </p:nvSpPr>
        <p:spPr>
          <a:xfrm>
            <a:off x="5292725" y="2565400"/>
            <a:ext cx="3851275" cy="3959225"/>
          </a:xfrm>
        </p:spPr>
        <p:txBody>
          <a:bodyPr/>
          <a:lstStyle/>
          <a:p>
            <a:r>
              <a:rPr lang="en-US" smtClean="0"/>
              <a:t>Currently 23 countries</a:t>
            </a:r>
          </a:p>
          <a:p>
            <a:r>
              <a:rPr lang="en-US" smtClean="0"/>
              <a:t>Data submission from JSI, MSH, and Abt</a:t>
            </a:r>
          </a:p>
          <a:p>
            <a:r>
              <a:rPr lang="en-US" smtClean="0"/>
              <a:t>Report either monthly or quarterly</a:t>
            </a:r>
          </a:p>
          <a:p>
            <a:r>
              <a:rPr lang="en-US" smtClean="0"/>
              <a:t>Report on different levels of the supply chain (central, zones, districts, all)</a:t>
            </a:r>
          </a:p>
          <a:p>
            <a:r>
              <a:rPr lang="en-US" smtClean="0"/>
              <a:t>Varying number of programs reporting (public sector, social marketing, NGOs)</a:t>
            </a:r>
          </a:p>
        </p:txBody>
      </p:sp>
      <p:pic>
        <p:nvPicPr>
          <p:cNvPr id="20483" name="Picture 2"/>
          <p:cNvPicPr>
            <a:picLocks noGrp="1" noChangeAspect="1" noChangeArrowheads="1"/>
          </p:cNvPicPr>
          <p:nvPr>
            <p:ph sz="half" idx="1"/>
          </p:nvPr>
        </p:nvPicPr>
        <p:blipFill>
          <a:blip r:embed="rId3"/>
          <a:srcRect/>
          <a:stretch>
            <a:fillRect/>
          </a:stretch>
        </p:blipFill>
        <p:spPr>
          <a:xfrm>
            <a:off x="539750" y="2636838"/>
            <a:ext cx="4752975" cy="3573462"/>
          </a:xfrm>
        </p:spPr>
      </p:pic>
      <p:pic>
        <p:nvPicPr>
          <p:cNvPr id="20484" name="Picture 2"/>
          <p:cNvPicPr>
            <a:picLocks noChangeAspect="1" noChangeArrowheads="1"/>
          </p:cNvPicPr>
          <p:nvPr/>
        </p:nvPicPr>
        <p:blipFill>
          <a:blip r:embed="rId4"/>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noChangeArrowheads="1"/>
          </p:cNvPicPr>
          <p:nvPr/>
        </p:nvPicPr>
        <p:blipFill>
          <a:blip r:embed="rId3"/>
          <a:srcRect r="2701"/>
          <a:stretch>
            <a:fillRect/>
          </a:stretch>
        </p:blipFill>
        <p:spPr bwMode="auto">
          <a:xfrm>
            <a:off x="0" y="0"/>
            <a:ext cx="9144000" cy="2190750"/>
          </a:xfrm>
          <a:prstGeom prst="rect">
            <a:avLst/>
          </a:prstGeom>
          <a:noFill/>
          <a:ln w="9525">
            <a:noFill/>
            <a:miter lim="800000"/>
            <a:headEnd/>
            <a:tailEnd/>
          </a:ln>
        </p:spPr>
      </p:pic>
      <p:pic>
        <p:nvPicPr>
          <p:cNvPr id="21506" name="Picture 6"/>
          <p:cNvPicPr>
            <a:picLocks noChangeAspect="1" noChangeArrowheads="1"/>
          </p:cNvPicPr>
          <p:nvPr/>
        </p:nvPicPr>
        <p:blipFill>
          <a:blip r:embed="rId4"/>
          <a:srcRect r="1807"/>
          <a:stretch>
            <a:fillRect/>
          </a:stretch>
        </p:blipFill>
        <p:spPr bwMode="auto">
          <a:xfrm>
            <a:off x="76200" y="3295650"/>
            <a:ext cx="8966200" cy="1581150"/>
          </a:xfrm>
          <a:prstGeom prst="rect">
            <a:avLst/>
          </a:prstGeom>
          <a:noFill/>
          <a:ln w="9525">
            <a:noFill/>
            <a:miter lim="800000"/>
            <a:headEnd/>
            <a:tailEnd/>
          </a:ln>
        </p:spPr>
      </p:pic>
      <p:pic>
        <p:nvPicPr>
          <p:cNvPr id="21507" name="Picture 7"/>
          <p:cNvPicPr>
            <a:picLocks noChangeAspect="1" noChangeArrowheads="1"/>
          </p:cNvPicPr>
          <p:nvPr/>
        </p:nvPicPr>
        <p:blipFill>
          <a:blip r:embed="rId5"/>
          <a:srcRect/>
          <a:stretch>
            <a:fillRect/>
          </a:stretch>
        </p:blipFill>
        <p:spPr bwMode="auto">
          <a:xfrm>
            <a:off x="111125" y="4956175"/>
            <a:ext cx="8977313" cy="1517650"/>
          </a:xfrm>
          <a:prstGeom prst="rect">
            <a:avLst/>
          </a:prstGeom>
          <a:noFill/>
          <a:ln w="9525">
            <a:noFill/>
            <a:miter lim="800000"/>
            <a:headEnd/>
            <a:tailEnd/>
          </a:ln>
        </p:spPr>
      </p:pic>
      <p:pic>
        <p:nvPicPr>
          <p:cNvPr id="21508" name="Picture 8"/>
          <p:cNvPicPr>
            <a:picLocks noChangeAspect="1" noChangeArrowheads="1"/>
          </p:cNvPicPr>
          <p:nvPr/>
        </p:nvPicPr>
        <p:blipFill>
          <a:blip r:embed="rId6"/>
          <a:srcRect/>
          <a:stretch>
            <a:fillRect/>
          </a:stretch>
        </p:blipFill>
        <p:spPr bwMode="auto">
          <a:xfrm>
            <a:off x="76200" y="2438400"/>
            <a:ext cx="9004300" cy="887413"/>
          </a:xfrm>
          <a:prstGeom prst="rect">
            <a:avLst/>
          </a:prstGeom>
          <a:noFill/>
          <a:ln w="9525">
            <a:noFill/>
            <a:miter lim="800000"/>
            <a:headEnd/>
            <a:tailEnd/>
          </a:ln>
        </p:spPr>
      </p:pic>
      <p:sp>
        <p:nvSpPr>
          <p:cNvPr id="21509" name="Line 11"/>
          <p:cNvSpPr>
            <a:spLocks noChangeShapeType="1"/>
          </p:cNvSpPr>
          <p:nvPr/>
        </p:nvSpPr>
        <p:spPr bwMode="auto">
          <a:xfrm flipV="1">
            <a:off x="2195513" y="5251450"/>
            <a:ext cx="776287" cy="542925"/>
          </a:xfrm>
          <a:prstGeom prst="line">
            <a:avLst/>
          </a:prstGeom>
          <a:noFill/>
          <a:ln w="38100">
            <a:solidFill>
              <a:srgbClr val="FF0000"/>
            </a:solidFill>
            <a:round/>
            <a:headEnd/>
            <a:tailEnd type="triangle" w="lg" len="lg"/>
          </a:ln>
        </p:spPr>
        <p:txBody>
          <a:bodyPr>
            <a:prstTxWarp prst="textNoShape">
              <a:avLst/>
            </a:prstTxWarp>
          </a:bodyPr>
          <a:lstStyle/>
          <a:p>
            <a:endParaRPr lang="en-US"/>
          </a:p>
        </p:txBody>
      </p:sp>
      <p:sp>
        <p:nvSpPr>
          <p:cNvPr id="21517" name="Text Box 13"/>
          <p:cNvSpPr txBox="1">
            <a:spLocks noChangeArrowheads="1"/>
          </p:cNvSpPr>
          <p:nvPr/>
        </p:nvSpPr>
        <p:spPr bwMode="auto">
          <a:xfrm>
            <a:off x="0" y="5794375"/>
            <a:ext cx="2679700" cy="641350"/>
          </a:xfrm>
          <a:prstGeom prst="rect">
            <a:avLst/>
          </a:prstGeom>
          <a:noFill/>
          <a:ln>
            <a:noFill/>
          </a:ln>
          <a:effectLst/>
          <a:extLst/>
        </p:spPr>
        <p:txBody>
          <a:bodyPr>
            <a:spAutoFit/>
          </a:bodyPr>
          <a:lstStyle/>
          <a:p>
            <a:pPr eaLnBrk="0" hangingPunct="0">
              <a:spcBef>
                <a:spcPct val="50000"/>
              </a:spcBef>
              <a:defRPr/>
            </a:pPr>
            <a:r>
              <a:rPr lang="en-US" sz="1800" dirty="0">
                <a:solidFill>
                  <a:srgbClr val="FF0000"/>
                </a:solidFill>
                <a:latin typeface="+mn-lt"/>
              </a:rPr>
              <a:t>Actual months of stock and stock status</a:t>
            </a:r>
          </a:p>
        </p:txBody>
      </p:sp>
      <p:sp>
        <p:nvSpPr>
          <p:cNvPr id="21511" name="Line 14"/>
          <p:cNvSpPr>
            <a:spLocks noChangeShapeType="1"/>
          </p:cNvSpPr>
          <p:nvPr/>
        </p:nvSpPr>
        <p:spPr bwMode="auto">
          <a:xfrm flipV="1">
            <a:off x="4859338" y="3560763"/>
            <a:ext cx="384175" cy="525462"/>
          </a:xfrm>
          <a:prstGeom prst="line">
            <a:avLst/>
          </a:prstGeom>
          <a:noFill/>
          <a:ln w="38100">
            <a:solidFill>
              <a:srgbClr val="FF0000"/>
            </a:solidFill>
            <a:round/>
            <a:headEnd/>
            <a:tailEnd type="triangle" w="lg" len="lg"/>
          </a:ln>
        </p:spPr>
        <p:txBody>
          <a:bodyPr>
            <a:prstTxWarp prst="textNoShape">
              <a:avLst/>
            </a:prstTxWarp>
          </a:bodyPr>
          <a:lstStyle/>
          <a:p>
            <a:endParaRPr lang="en-US"/>
          </a:p>
        </p:txBody>
      </p:sp>
      <p:sp>
        <p:nvSpPr>
          <p:cNvPr id="21512" name="Line 15"/>
          <p:cNvSpPr>
            <a:spLocks noChangeShapeType="1"/>
          </p:cNvSpPr>
          <p:nvPr/>
        </p:nvSpPr>
        <p:spPr bwMode="auto">
          <a:xfrm flipV="1">
            <a:off x="4859338" y="3589338"/>
            <a:ext cx="874712" cy="496887"/>
          </a:xfrm>
          <a:prstGeom prst="line">
            <a:avLst/>
          </a:prstGeom>
          <a:noFill/>
          <a:ln w="38100">
            <a:solidFill>
              <a:srgbClr val="FF0000"/>
            </a:solidFill>
            <a:round/>
            <a:headEnd/>
            <a:tailEnd type="triangle" w="lg" len="lg"/>
          </a:ln>
        </p:spPr>
        <p:txBody>
          <a:bodyPr>
            <a:prstTxWarp prst="textNoShape">
              <a:avLst/>
            </a:prstTxWarp>
          </a:bodyPr>
          <a:lstStyle/>
          <a:p>
            <a:endParaRPr lang="en-US"/>
          </a:p>
        </p:txBody>
      </p:sp>
      <p:sp>
        <p:nvSpPr>
          <p:cNvPr id="21520" name="Text Box 16"/>
          <p:cNvSpPr txBox="1">
            <a:spLocks noChangeArrowheads="1"/>
          </p:cNvSpPr>
          <p:nvPr/>
        </p:nvSpPr>
        <p:spPr bwMode="auto">
          <a:xfrm>
            <a:off x="301625" y="4019550"/>
            <a:ext cx="5680075" cy="641350"/>
          </a:xfrm>
          <a:prstGeom prst="rect">
            <a:avLst/>
          </a:prstGeom>
          <a:noFill/>
          <a:ln>
            <a:noFill/>
          </a:ln>
          <a:effectLst/>
          <a:extLst/>
        </p:spPr>
        <p:txBody>
          <a:bodyPr>
            <a:spAutoFit/>
          </a:bodyPr>
          <a:lstStyle/>
          <a:p>
            <a:pPr eaLnBrk="0" hangingPunct="0">
              <a:spcBef>
                <a:spcPct val="50000"/>
              </a:spcBef>
              <a:defRPr/>
            </a:pPr>
            <a:r>
              <a:rPr lang="en-US" sz="1800" dirty="0">
                <a:solidFill>
                  <a:srgbClr val="FF0000"/>
                </a:solidFill>
                <a:latin typeface="+mn-lt"/>
              </a:rPr>
              <a:t>Date of next shipment, and supplier, indicates what shipments may create/resolve problems.</a:t>
            </a:r>
          </a:p>
        </p:txBody>
      </p:sp>
      <p:sp>
        <p:nvSpPr>
          <p:cNvPr id="21514" name="Line 17"/>
          <p:cNvSpPr>
            <a:spLocks noChangeShapeType="1"/>
          </p:cNvSpPr>
          <p:nvPr/>
        </p:nvSpPr>
        <p:spPr bwMode="auto">
          <a:xfrm flipV="1">
            <a:off x="5867400" y="3429000"/>
            <a:ext cx="228600" cy="1447800"/>
          </a:xfrm>
          <a:prstGeom prst="line">
            <a:avLst/>
          </a:prstGeom>
          <a:noFill/>
          <a:ln w="9525">
            <a:noFill/>
            <a:round/>
            <a:headEnd/>
            <a:tailEnd/>
          </a:ln>
        </p:spPr>
        <p:txBody>
          <a:bodyPr>
            <a:prstTxWarp prst="textNoShape">
              <a:avLst/>
            </a:prstTxWarp>
          </a:bodyPr>
          <a:lstStyle/>
          <a:p>
            <a:endParaRPr lang="en-US"/>
          </a:p>
        </p:txBody>
      </p:sp>
      <p:sp>
        <p:nvSpPr>
          <p:cNvPr id="21515" name="Line 18"/>
          <p:cNvSpPr>
            <a:spLocks noChangeShapeType="1"/>
          </p:cNvSpPr>
          <p:nvPr/>
        </p:nvSpPr>
        <p:spPr bwMode="auto">
          <a:xfrm flipV="1">
            <a:off x="5867400" y="3886200"/>
            <a:ext cx="685800" cy="914400"/>
          </a:xfrm>
          <a:prstGeom prst="line">
            <a:avLst/>
          </a:prstGeom>
          <a:noFill/>
          <a:ln w="9525">
            <a:noFill/>
            <a:round/>
            <a:headEnd/>
            <a:tailEnd/>
          </a:ln>
        </p:spPr>
        <p:txBody>
          <a:bodyPr>
            <a:prstTxWarp prst="textNoShape">
              <a:avLst/>
            </a:prstTxWarp>
          </a:bodyPr>
          <a:lstStyle/>
          <a:p>
            <a:endParaRPr lang="en-US"/>
          </a:p>
        </p:txBody>
      </p:sp>
      <p:sp>
        <p:nvSpPr>
          <p:cNvPr id="21523" name="Text Box 19"/>
          <p:cNvSpPr txBox="1">
            <a:spLocks noChangeArrowheads="1"/>
          </p:cNvSpPr>
          <p:nvPr/>
        </p:nvSpPr>
        <p:spPr bwMode="auto">
          <a:xfrm>
            <a:off x="5418138" y="2044700"/>
            <a:ext cx="3624262" cy="641350"/>
          </a:xfrm>
          <a:prstGeom prst="rect">
            <a:avLst/>
          </a:prstGeom>
          <a:noFill/>
          <a:ln>
            <a:noFill/>
          </a:ln>
          <a:effectLst/>
          <a:extLst/>
        </p:spPr>
        <p:txBody>
          <a:bodyPr>
            <a:spAutoFit/>
          </a:bodyPr>
          <a:lstStyle/>
          <a:p>
            <a:pPr algn="r" eaLnBrk="0" hangingPunct="0">
              <a:spcBef>
                <a:spcPct val="50000"/>
              </a:spcBef>
              <a:defRPr/>
            </a:pPr>
            <a:r>
              <a:rPr lang="en-US" sz="1800" dirty="0">
                <a:solidFill>
                  <a:srgbClr val="FF0000"/>
                </a:solidFill>
                <a:latin typeface="+mn-lt"/>
              </a:rPr>
              <a:t>“Action Recommended” tells stakeholders how they can help.</a:t>
            </a:r>
          </a:p>
        </p:txBody>
      </p:sp>
      <p:sp>
        <p:nvSpPr>
          <p:cNvPr id="21524" name="Text Box 20"/>
          <p:cNvSpPr txBox="1">
            <a:spLocks noChangeArrowheads="1"/>
          </p:cNvSpPr>
          <p:nvPr/>
        </p:nvSpPr>
        <p:spPr bwMode="auto">
          <a:xfrm>
            <a:off x="6310313" y="4108450"/>
            <a:ext cx="1639887" cy="915988"/>
          </a:xfrm>
          <a:prstGeom prst="rect">
            <a:avLst/>
          </a:prstGeom>
          <a:noFill/>
          <a:ln>
            <a:noFill/>
          </a:ln>
          <a:effectLst/>
          <a:extLst/>
        </p:spPr>
        <p:txBody>
          <a:bodyPr>
            <a:spAutoFit/>
          </a:bodyPr>
          <a:lstStyle/>
          <a:p>
            <a:pPr eaLnBrk="0" hangingPunct="0">
              <a:spcBef>
                <a:spcPct val="50000"/>
              </a:spcBef>
              <a:defRPr/>
            </a:pPr>
            <a:r>
              <a:rPr lang="en-US" sz="1800" dirty="0">
                <a:solidFill>
                  <a:srgbClr val="FF0000"/>
                </a:solidFill>
                <a:latin typeface="+mn-lt"/>
              </a:rPr>
              <a:t>“Comments” describe  the situation.  </a:t>
            </a:r>
          </a:p>
        </p:txBody>
      </p:sp>
      <p:sp>
        <p:nvSpPr>
          <p:cNvPr id="21518" name="Freeform 22"/>
          <p:cNvSpPr>
            <a:spLocks/>
          </p:cNvSpPr>
          <p:nvPr/>
        </p:nvSpPr>
        <p:spPr bwMode="auto">
          <a:xfrm rot="548544">
            <a:off x="5992813" y="4556125"/>
            <a:ext cx="404812" cy="800100"/>
          </a:xfrm>
          <a:custGeom>
            <a:avLst/>
            <a:gdLst>
              <a:gd name="T0" fmla="*/ 2147483647 w 214"/>
              <a:gd name="T1" fmla="*/ 2147483647 h 639"/>
              <a:gd name="T2" fmla="*/ 2147483647 w 214"/>
              <a:gd name="T3" fmla="*/ 2147483647 h 639"/>
              <a:gd name="T4" fmla="*/ 2147483647 w 214"/>
              <a:gd name="T5" fmla="*/ 2147483647 h 639"/>
              <a:gd name="T6" fmla="*/ 0 60000 65536"/>
              <a:gd name="T7" fmla="*/ 0 60000 65536"/>
              <a:gd name="T8" fmla="*/ 0 60000 65536"/>
              <a:gd name="T9" fmla="*/ 0 w 214"/>
              <a:gd name="T10" fmla="*/ 0 h 639"/>
              <a:gd name="T11" fmla="*/ 214 w 214"/>
              <a:gd name="T12" fmla="*/ 639 h 639"/>
            </a:gdLst>
            <a:ahLst/>
            <a:cxnLst>
              <a:cxn ang="T6">
                <a:pos x="T0" y="T1"/>
              </a:cxn>
              <a:cxn ang="T7">
                <a:pos x="T2" y="T3"/>
              </a:cxn>
              <a:cxn ang="T8">
                <a:pos x="T4" y="T5"/>
              </a:cxn>
            </a:cxnLst>
            <a:rect l="T9" t="T10" r="T11" b="T12"/>
            <a:pathLst>
              <a:path w="214" h="639">
                <a:moveTo>
                  <a:pt x="214" y="639"/>
                </a:moveTo>
                <a:cubicBezTo>
                  <a:pt x="120" y="545"/>
                  <a:pt x="26" y="451"/>
                  <a:pt x="13" y="348"/>
                </a:cubicBezTo>
                <a:cubicBezTo>
                  <a:pt x="0" y="245"/>
                  <a:pt x="93" y="0"/>
                  <a:pt x="135" y="21"/>
                </a:cubicBezTo>
              </a:path>
            </a:pathLst>
          </a:custGeom>
          <a:noFill/>
          <a:ln w="38100">
            <a:solidFill>
              <a:srgbClr val="FF0000"/>
            </a:solidFill>
            <a:round/>
            <a:headEnd type="triangle" w="med" len="med"/>
            <a:tailEnd/>
          </a:ln>
        </p:spPr>
        <p:txBody>
          <a:bodyPr>
            <a:prstTxWarp prst="textNoShape">
              <a:avLst/>
            </a:prstTxWarp>
          </a:bodyPr>
          <a:lstStyle/>
          <a:p>
            <a:endParaRPr lang="en-US"/>
          </a:p>
        </p:txBody>
      </p:sp>
      <p:sp>
        <p:nvSpPr>
          <p:cNvPr id="21519" name="Freeform 23"/>
          <p:cNvSpPr>
            <a:spLocks/>
          </p:cNvSpPr>
          <p:nvPr/>
        </p:nvSpPr>
        <p:spPr bwMode="auto">
          <a:xfrm rot="20878501" flipV="1">
            <a:off x="6054725" y="3889375"/>
            <a:ext cx="352425" cy="642938"/>
          </a:xfrm>
          <a:custGeom>
            <a:avLst/>
            <a:gdLst>
              <a:gd name="T0" fmla="*/ 2147483647 w 214"/>
              <a:gd name="T1" fmla="*/ 2147483647 h 639"/>
              <a:gd name="T2" fmla="*/ 2147483647 w 214"/>
              <a:gd name="T3" fmla="*/ 2147483647 h 639"/>
              <a:gd name="T4" fmla="*/ 2147483647 w 214"/>
              <a:gd name="T5" fmla="*/ 2147483647 h 639"/>
              <a:gd name="T6" fmla="*/ 0 60000 65536"/>
              <a:gd name="T7" fmla="*/ 0 60000 65536"/>
              <a:gd name="T8" fmla="*/ 0 60000 65536"/>
              <a:gd name="T9" fmla="*/ 0 w 214"/>
              <a:gd name="T10" fmla="*/ 0 h 639"/>
              <a:gd name="T11" fmla="*/ 214 w 214"/>
              <a:gd name="T12" fmla="*/ 639 h 639"/>
            </a:gdLst>
            <a:ahLst/>
            <a:cxnLst>
              <a:cxn ang="T6">
                <a:pos x="T0" y="T1"/>
              </a:cxn>
              <a:cxn ang="T7">
                <a:pos x="T2" y="T3"/>
              </a:cxn>
              <a:cxn ang="T8">
                <a:pos x="T4" y="T5"/>
              </a:cxn>
            </a:cxnLst>
            <a:rect l="T9" t="T10" r="T11" b="T12"/>
            <a:pathLst>
              <a:path w="214" h="639">
                <a:moveTo>
                  <a:pt x="214" y="639"/>
                </a:moveTo>
                <a:cubicBezTo>
                  <a:pt x="120" y="545"/>
                  <a:pt x="26" y="451"/>
                  <a:pt x="13" y="348"/>
                </a:cubicBezTo>
                <a:cubicBezTo>
                  <a:pt x="0" y="245"/>
                  <a:pt x="93" y="0"/>
                  <a:pt x="135" y="21"/>
                </a:cubicBezTo>
              </a:path>
            </a:pathLst>
          </a:custGeom>
          <a:noFill/>
          <a:ln w="38100">
            <a:solidFill>
              <a:srgbClr val="FF0000"/>
            </a:solidFill>
            <a:round/>
            <a:headEnd type="triangle" w="med" len="med"/>
            <a:tailEnd/>
          </a:ln>
        </p:spPr>
        <p:txBody>
          <a:bodyPr>
            <a:prstTxWarp prst="textNoShape">
              <a:avLst/>
            </a:prstTxWarp>
          </a:bodyPr>
          <a:lstStyle/>
          <a:p>
            <a:endParaRPr lang="en-US"/>
          </a:p>
        </p:txBody>
      </p:sp>
      <p:sp>
        <p:nvSpPr>
          <p:cNvPr id="2" name="Line 24"/>
          <p:cNvSpPr>
            <a:spLocks noChangeShapeType="1"/>
          </p:cNvSpPr>
          <p:nvPr/>
        </p:nvSpPr>
        <p:spPr bwMode="auto">
          <a:xfrm flipH="1">
            <a:off x="8736013" y="2690813"/>
            <a:ext cx="211137" cy="869950"/>
          </a:xfrm>
          <a:prstGeom prst="line">
            <a:avLst/>
          </a:prstGeom>
          <a:noFill/>
          <a:ln w="38100">
            <a:solidFill>
              <a:srgbClr val="FF0000"/>
            </a:solidFill>
            <a:round/>
            <a:headEnd/>
            <a:tailEnd type="triangle" w="lg" len="lg"/>
          </a:ln>
        </p:spPr>
        <p:txBody>
          <a:bodyPr>
            <a:prstTxWarp prst="textNoShape">
              <a:avLst/>
            </a:prstTxWarp>
          </a:bodyPr>
          <a:lstStyle/>
          <a:p>
            <a:endParaRPr lang="en-US"/>
          </a:p>
        </p:txBody>
      </p:sp>
      <p:sp>
        <p:nvSpPr>
          <p:cNvPr id="21521" name="Freeform 22"/>
          <p:cNvSpPr>
            <a:spLocks/>
          </p:cNvSpPr>
          <p:nvPr/>
        </p:nvSpPr>
        <p:spPr bwMode="auto">
          <a:xfrm rot="-6725185">
            <a:off x="2126457" y="5166519"/>
            <a:ext cx="1096962" cy="1898650"/>
          </a:xfrm>
          <a:custGeom>
            <a:avLst/>
            <a:gdLst>
              <a:gd name="T0" fmla="*/ 2147483647 w 214"/>
              <a:gd name="T1" fmla="*/ 2147483647 h 639"/>
              <a:gd name="T2" fmla="*/ 2147483647 w 214"/>
              <a:gd name="T3" fmla="*/ 2147483647 h 639"/>
              <a:gd name="T4" fmla="*/ 2147483647 w 214"/>
              <a:gd name="T5" fmla="*/ 2147483647 h 639"/>
              <a:gd name="T6" fmla="*/ 0 60000 65536"/>
              <a:gd name="T7" fmla="*/ 0 60000 65536"/>
              <a:gd name="T8" fmla="*/ 0 60000 65536"/>
              <a:gd name="T9" fmla="*/ 0 w 214"/>
              <a:gd name="T10" fmla="*/ 0 h 639"/>
              <a:gd name="T11" fmla="*/ 214 w 214"/>
              <a:gd name="T12" fmla="*/ 639 h 639"/>
            </a:gdLst>
            <a:ahLst/>
            <a:cxnLst>
              <a:cxn ang="T6">
                <a:pos x="T0" y="T1"/>
              </a:cxn>
              <a:cxn ang="T7">
                <a:pos x="T2" y="T3"/>
              </a:cxn>
              <a:cxn ang="T8">
                <a:pos x="T4" y="T5"/>
              </a:cxn>
            </a:cxnLst>
            <a:rect l="T9" t="T10" r="T11" b="T12"/>
            <a:pathLst>
              <a:path w="214" h="639">
                <a:moveTo>
                  <a:pt x="214" y="639"/>
                </a:moveTo>
                <a:cubicBezTo>
                  <a:pt x="120" y="545"/>
                  <a:pt x="26" y="451"/>
                  <a:pt x="13" y="348"/>
                </a:cubicBezTo>
                <a:cubicBezTo>
                  <a:pt x="0" y="245"/>
                  <a:pt x="93" y="0"/>
                  <a:pt x="135" y="21"/>
                </a:cubicBezTo>
              </a:path>
            </a:pathLst>
          </a:custGeom>
          <a:noFill/>
          <a:ln w="38100">
            <a:solidFill>
              <a:srgbClr val="FF0000"/>
            </a:solidFill>
            <a:round/>
            <a:headEnd type="triangle" w="med" len="med"/>
            <a:tailEnd/>
          </a:ln>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PPMR Database Upgrades</a:t>
            </a:r>
          </a:p>
        </p:txBody>
      </p:sp>
      <p:sp>
        <p:nvSpPr>
          <p:cNvPr id="28674" name="Content Placeholder 2"/>
          <p:cNvSpPr>
            <a:spLocks noGrp="1"/>
          </p:cNvSpPr>
          <p:nvPr>
            <p:ph idx="4294967295"/>
          </p:nvPr>
        </p:nvSpPr>
        <p:spPr/>
        <p:txBody>
          <a:bodyPr/>
          <a:lstStyle/>
          <a:p>
            <a:pPr eaLnBrk="1" hangingPunct="1"/>
            <a:r>
              <a:rPr lang="en-US" smtClean="0"/>
              <a:t>USAID has allocated funding for the upgrade of the database in 2011/2012</a:t>
            </a:r>
          </a:p>
          <a:p>
            <a:pPr eaLnBrk="1" hangingPunct="1"/>
            <a:r>
              <a:rPr lang="en-US" smtClean="0"/>
              <a:t>Move to a web-based platform</a:t>
            </a:r>
          </a:p>
          <a:p>
            <a:pPr lvl="1" eaLnBrk="1" hangingPunct="1"/>
            <a:r>
              <a:rPr lang="en-US" smtClean="0"/>
              <a:t>Increase capacity for additional countries while  decreasing manual LOE for PPMR management</a:t>
            </a:r>
          </a:p>
          <a:p>
            <a:pPr eaLnBrk="1" hangingPunct="1"/>
            <a:r>
              <a:rPr lang="en-US" smtClean="0"/>
              <a:t>Online reporting, ability to pull reports from web, quicker data availability</a:t>
            </a:r>
          </a:p>
          <a:p>
            <a:pPr eaLnBrk="1" hangingPunct="1"/>
            <a:r>
              <a:rPr lang="en-US" smtClean="0"/>
              <a:t>Document requirements &amp; specifications to ensure transferability</a:t>
            </a:r>
          </a:p>
          <a:p>
            <a:pPr eaLnBrk="1" hangingPunct="1"/>
            <a:r>
              <a:rPr lang="en-US" smtClean="0"/>
              <a:t>Other features under discussion.</a:t>
            </a:r>
          </a:p>
        </p:txBody>
      </p:sp>
      <p:pic>
        <p:nvPicPr>
          <p:cNvPr id="28675"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What does it take?</a:t>
            </a:r>
          </a:p>
        </p:txBody>
      </p:sp>
      <p:sp>
        <p:nvSpPr>
          <p:cNvPr id="32770" name="Content Placeholder 2"/>
          <p:cNvSpPr>
            <a:spLocks noGrp="1"/>
          </p:cNvSpPr>
          <p:nvPr>
            <p:ph idx="4294967295"/>
          </p:nvPr>
        </p:nvSpPr>
        <p:spPr/>
        <p:txBody>
          <a:bodyPr/>
          <a:lstStyle/>
          <a:p>
            <a:pPr>
              <a:lnSpc>
                <a:spcPct val="80000"/>
              </a:lnSpc>
            </a:pPr>
            <a:r>
              <a:rPr lang="en-US"/>
              <a:t>Over 200 days of effort per year, for CARhs plus PPMR</a:t>
            </a:r>
          </a:p>
          <a:p>
            <a:pPr>
              <a:lnSpc>
                <a:spcPct val="80000"/>
              </a:lnSpc>
            </a:pPr>
            <a:r>
              <a:rPr lang="en-US"/>
              <a:t>Monthly CARhs process requires about 10 days of effort across all partners including:</a:t>
            </a:r>
          </a:p>
          <a:p>
            <a:pPr lvl="1">
              <a:lnSpc>
                <a:spcPct val="80000"/>
              </a:lnSpc>
            </a:pPr>
            <a:r>
              <a:rPr lang="en-US"/>
              <a:t>2 days for Secretariat coordination of meeting, PPMR analysis, and agenda generation</a:t>
            </a:r>
          </a:p>
          <a:p>
            <a:pPr lvl="1">
              <a:lnSpc>
                <a:spcPct val="80000"/>
              </a:lnSpc>
            </a:pPr>
            <a:r>
              <a:rPr lang="en-US"/>
              <a:t>1.5 days for USAID to respond to requests; 2 days for UNFPA to respond to requests</a:t>
            </a:r>
          </a:p>
          <a:p>
            <a:pPr lvl="1">
              <a:lnSpc>
                <a:spcPct val="80000"/>
              </a:lnSpc>
            </a:pPr>
            <a:r>
              <a:rPr lang="en-US"/>
              <a:t>1 day for DELIVER to log information updates and disseminate information</a:t>
            </a:r>
          </a:p>
          <a:p>
            <a:pPr>
              <a:lnSpc>
                <a:spcPct val="80000"/>
              </a:lnSpc>
            </a:pPr>
            <a:r>
              <a:rPr lang="en-US"/>
              <a:t>Financial resources are also required - mostly from UNFPA/CSB and USAID Mission funds</a:t>
            </a:r>
          </a:p>
          <a:p>
            <a:pPr eaLnBrk="1" hangingPunct="1"/>
            <a:endParaRPr lang="en-US"/>
          </a:p>
        </p:txBody>
      </p:sp>
      <p:pic>
        <p:nvPicPr>
          <p:cNvPr id="32771" name="Picture 2"/>
          <p:cNvPicPr>
            <a:picLocks noChangeAspect="1" noChangeArrowheads="1"/>
          </p:cNvPicPr>
          <p:nvPr/>
        </p:nvPicPr>
        <p:blipFill>
          <a:blip r:embed="rId3"/>
          <a:srcRect/>
          <a:stretch>
            <a:fillRect/>
          </a:stretch>
        </p:blipFill>
        <p:spPr bwMode="auto">
          <a:xfrm>
            <a:off x="179388" y="549275"/>
            <a:ext cx="2170112" cy="6286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r>
              <a:rPr lang="en-US" smtClean="0"/>
              <a:t>CARhs Indicators - Process</a:t>
            </a:r>
          </a:p>
        </p:txBody>
      </p:sp>
      <p:pic>
        <p:nvPicPr>
          <p:cNvPr id="27650" name="Picture 2"/>
          <p:cNvPicPr>
            <a:picLocks noChangeAspect="1" noChangeArrowheads="1"/>
          </p:cNvPicPr>
          <p:nvPr/>
        </p:nvPicPr>
        <p:blipFill>
          <a:blip r:embed="rId2"/>
          <a:srcRect/>
          <a:stretch>
            <a:fillRect/>
          </a:stretch>
        </p:blipFill>
        <p:spPr bwMode="auto">
          <a:xfrm>
            <a:off x="179388" y="549275"/>
            <a:ext cx="2170112" cy="628650"/>
          </a:xfrm>
          <a:prstGeom prst="rect">
            <a:avLst/>
          </a:prstGeom>
          <a:noFill/>
          <a:ln w="9525">
            <a:noFill/>
            <a:miter lim="800000"/>
            <a:headEnd/>
            <a:tailEnd/>
          </a:ln>
        </p:spPr>
      </p:pic>
      <p:sp>
        <p:nvSpPr>
          <p:cNvPr id="27651" name="Rectangle 1028"/>
          <p:cNvSpPr>
            <a:spLocks noGrp="1"/>
          </p:cNvSpPr>
          <p:nvPr>
            <p:ph type="body" idx="4294967295"/>
          </p:nvPr>
        </p:nvSpPr>
        <p:spPr/>
        <p:txBody>
          <a:bodyPr/>
          <a:lstStyle/>
          <a:p>
            <a:r>
              <a:rPr lang="en-US"/>
              <a:t>Met monthly without fail</a:t>
            </a:r>
          </a:p>
          <a:p>
            <a:r>
              <a:rPr lang="en-US"/>
              <a:t>An average of 4-8 participating organizations per call</a:t>
            </a:r>
          </a:p>
          <a:p>
            <a:r>
              <a:rPr lang="en-US"/>
              <a:t>194 distinct commodity issues</a:t>
            </a:r>
          </a:p>
          <a:p>
            <a:pPr lvl="1"/>
            <a:r>
              <a:rPr lang="en-US"/>
              <a:t>86 information issues</a:t>
            </a:r>
          </a:p>
          <a:p>
            <a:pPr lvl="1"/>
            <a:r>
              <a:rPr lang="en-US"/>
              <a:t>108 action issues</a:t>
            </a:r>
          </a:p>
        </p:txBody>
      </p:sp>
      <p:sp>
        <p:nvSpPr>
          <p:cNvPr id="27652" name="Text Box 1029"/>
          <p:cNvSpPr txBox="1">
            <a:spLocks noChangeArrowheads="1"/>
          </p:cNvSpPr>
          <p:nvPr/>
        </p:nvSpPr>
        <p:spPr bwMode="auto">
          <a:xfrm>
            <a:off x="6096000" y="609600"/>
            <a:ext cx="2819400"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a:solidFill>
                  <a:srgbClr val="800080"/>
                </a:solidFill>
                <a:latin typeface="Georgia" pitchFamily="-72" charset="0"/>
              </a:rPr>
              <a:t>FY 2010</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656</TotalTime>
  <Words>1418</Words>
  <Application>Microsoft Office PowerPoint</Application>
  <PresentationFormat>On-screen Show (4:3)</PresentationFormat>
  <Paragraphs>132</Paragraphs>
  <Slides>18</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Urban</vt:lpstr>
      <vt:lpstr>Worksheet</vt:lpstr>
      <vt:lpstr>Coordinated Assistance for  Reproductive Health Supplies  (formerly Countries at Risk) </vt:lpstr>
      <vt:lpstr>What is CARhs?</vt:lpstr>
      <vt:lpstr>Who is involved?</vt:lpstr>
      <vt:lpstr>What do we do?</vt:lpstr>
      <vt:lpstr>The Procurement Planning &amp; Monitoring Report (PPMR)</vt:lpstr>
      <vt:lpstr>PowerPoint Presentation</vt:lpstr>
      <vt:lpstr>PPMR Database Upgrades</vt:lpstr>
      <vt:lpstr>What does it take?</vt:lpstr>
      <vt:lpstr>CARhs Indicators - Process</vt:lpstr>
      <vt:lpstr>CARhs Indicators - Countries at Risk</vt:lpstr>
      <vt:lpstr>CARhs Indicators - Products at Risk</vt:lpstr>
      <vt:lpstr>CARhs Indicators - Effectiveness</vt:lpstr>
      <vt:lpstr>CARhs Indicators - Effectiveness</vt:lpstr>
      <vt:lpstr>How CARhs Actions Added Value</vt:lpstr>
      <vt:lpstr>A CARhs Success Story</vt:lpstr>
      <vt:lpstr>Looking Forward: Opportunities</vt:lpstr>
      <vt:lpstr>Looking Forward: Challenges</vt:lpstr>
      <vt:lpstr>More questions?  Contact us!</vt:lpstr>
    </vt:vector>
  </TitlesOfParts>
  <Company>USAID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Assistance for Reproductive Health Supplies </dc:title>
  <dc:creator>Roche, Kaitlyn (GH/PRH/CSL)</dc:creator>
  <cp:lastModifiedBy>kroche</cp:lastModifiedBy>
  <cp:revision>40</cp:revision>
  <dcterms:created xsi:type="dcterms:W3CDTF">2011-06-07T10:04:49Z</dcterms:created>
  <dcterms:modified xsi:type="dcterms:W3CDTF">2011-06-30T18:44:35Z</dcterms:modified>
</cp:coreProperties>
</file>