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300" r:id="rId3"/>
    <p:sldId id="301" r:id="rId4"/>
    <p:sldId id="302" r:id="rId5"/>
    <p:sldId id="303" r:id="rId6"/>
    <p:sldId id="304" r:id="rId7"/>
    <p:sldId id="305" r:id="rId8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71714" autoAdjust="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8"/>
      </p:cViewPr>
      <p:guideLst>
        <p:guide orient="horz" pos="2928"/>
        <p:guide pos="216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5138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1325" cy="465138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1143141-ADA4-4C20-841A-B4F9271B3482}" type="datetimeFigureOut">
              <a:rPr lang="en-US"/>
              <a:pPr>
                <a:defRPr/>
              </a:pPr>
              <a:t>7/14/2011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414838"/>
            <a:ext cx="5507037" cy="4184650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1325" cy="465138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829675"/>
            <a:ext cx="2981325" cy="465138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4659256-262F-4A99-A46F-A7C851E01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6C9C48-396D-4940-ABFA-88FAF94E9264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C74910-E15D-435E-B2BC-C94F2783A5E3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791E4E-A39F-4CEE-89A5-CF5DAC059C97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958E81-788A-43E5-AFC9-8E4C03BEC0F1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7572E7-A512-4B11-A54A-8281EC8276BA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AA6ED8-6FC5-4225-9818-A049BB9AF877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sz="800" dirty="0" smtClean="0"/>
          </a:p>
          <a:p>
            <a:pPr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59256-262F-4A99-A46F-A7C851E01D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BC73D-F7CF-40A5-B2E1-87DA65487CF0}" type="datetimeFigureOut">
              <a:rPr lang="en-US"/>
              <a:pPr>
                <a:defRPr/>
              </a:pPr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2641-3B18-432D-805A-6F5DF8880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70450-11D4-4C7A-9E08-D7D77DF7C6A6}" type="datetimeFigureOut">
              <a:rPr lang="en-US"/>
              <a:pPr>
                <a:defRPr/>
              </a:pPr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2D6F-CD3E-419E-A97E-661C4472E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AE19C-3236-46B2-8C99-45107EAAA606}" type="datetimeFigureOut">
              <a:rPr lang="en-US"/>
              <a:pPr>
                <a:defRPr/>
              </a:pPr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736D-A598-4B0E-A79B-A0DC8EF6B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9D5D0-EEBE-4A09-AF6A-402BDA7E6C59}" type="datetimeFigureOut">
              <a:rPr lang="en-US"/>
              <a:pPr>
                <a:defRPr/>
              </a:pPr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807FD-5B79-4447-97EB-60E421924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C1FD-4A7E-447A-B3A6-75C0C55DDFE7}" type="datetimeFigureOut">
              <a:rPr lang="en-US"/>
              <a:pPr>
                <a:defRPr/>
              </a:pPr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55446-41A9-454C-A2E8-E86B84A12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8735C-8673-42BD-BB47-EB6BBC210650}" type="datetimeFigureOut">
              <a:rPr lang="en-US"/>
              <a:pPr>
                <a:defRPr/>
              </a:pPr>
              <a:t>7/14/2011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2BEF6-E866-4BF8-8C18-C1DC6B734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BFAC3-B50B-4867-95DA-9A69168D88FC}" type="datetimeFigureOut">
              <a:rPr lang="en-US"/>
              <a:pPr>
                <a:defRPr/>
              </a:pPr>
              <a:t>7/14/2011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AE630-7112-4016-8AB3-096226F92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F5B70-57D9-4D3B-9E16-A18BAB282ED6}" type="datetimeFigureOut">
              <a:rPr lang="en-US"/>
              <a:pPr>
                <a:defRPr/>
              </a:pPr>
              <a:t>7/14/2011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3B8C0-D80B-41B9-BD95-4B1B6C508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AC614-4F17-488C-AB6C-9A5938F603D5}" type="datetimeFigureOut">
              <a:rPr lang="en-US"/>
              <a:pPr>
                <a:defRPr/>
              </a:pPr>
              <a:t>7/14/2011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D8C3-0021-468F-9B4C-B998FCBF0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D4247-6BE9-483F-86C5-516904C9A21B}" type="datetimeFigureOut">
              <a:rPr lang="en-US"/>
              <a:pPr>
                <a:defRPr/>
              </a:pPr>
              <a:t>7/14/2011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FAA93-8E4F-44EE-9BD2-874696D56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CB7C1-8FD8-4DF2-924D-EEAFE04872B6}" type="datetimeFigureOut">
              <a:rPr lang="en-US"/>
              <a:pPr>
                <a:defRPr/>
              </a:pPr>
              <a:t>7/14/2011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4B916-162B-4FCE-A64E-0717CD0AA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C74E571-F589-455E-97F0-26E642B98E69}" type="datetimeFigureOut">
              <a:rPr lang="en-US"/>
              <a:pPr>
                <a:defRPr/>
              </a:pPr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BFB3846-EEF3-4A43-969F-02D6A5406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PAI_mod_4Clogo15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248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1" descr="thinline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 descr="PPTheader10inPHOTOve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686800" cy="1676400"/>
          </a:xfrm>
        </p:spPr>
        <p:txBody>
          <a:bodyPr/>
          <a:lstStyle/>
          <a:p>
            <a:pPr algn="l" eaLnBrk="1" hangingPunct="1"/>
            <a:r>
              <a:rPr lang="en-US" altLang="zh-CN" sz="3600" smtClean="0">
                <a:latin typeface="Arial Black" pitchFamily="34" charset="0"/>
                <a:cs typeface="Times New Roman" pitchFamily="18" charset="0"/>
              </a:rPr>
              <a:t>The Road from Istanbul to Addis</a:t>
            </a:r>
            <a:br>
              <a:rPr lang="en-US" altLang="zh-CN" sz="3600" smtClean="0">
                <a:latin typeface="Arial Black" pitchFamily="34" charset="0"/>
                <a:cs typeface="Times New Roman" pitchFamily="18" charset="0"/>
              </a:rPr>
            </a:br>
            <a:r>
              <a:rPr lang="en-US" altLang="zh-CN" sz="3600" smtClean="0">
                <a:latin typeface="Arial Black" pitchFamily="34" charset="0"/>
                <a:cs typeface="Times New Roman" pitchFamily="18" charset="0"/>
              </a:rPr>
              <a:t>and Beyond</a:t>
            </a:r>
            <a:br>
              <a:rPr lang="en-US" altLang="zh-CN" sz="3600" smtClean="0">
                <a:latin typeface="Arial Black" pitchFamily="34" charset="0"/>
                <a:cs typeface="Times New Roman" pitchFamily="18" charset="0"/>
              </a:rPr>
            </a:br>
            <a:endParaRPr lang="en-US" altLang="zh-CN" sz="2700" smtClean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054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7467600" cy="26670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altLang="zh-CN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Setting an Advocacy Agenda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for Reproductive Health Supplies</a:t>
            </a:r>
          </a:p>
          <a:p>
            <a:pPr algn="l" eaLnBrk="1" hangingPunct="1">
              <a:spcBef>
                <a:spcPct val="0"/>
              </a:spcBef>
            </a:pPr>
            <a:endParaRPr lang="en-US" altLang="zh-CN" sz="24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20 June 2011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Addis Ababa, Ethiopia</a:t>
            </a:r>
          </a:p>
          <a:p>
            <a:pPr algn="l" eaLnBrk="1" hangingPunct="1">
              <a:spcBef>
                <a:spcPct val="0"/>
              </a:spcBef>
            </a:pPr>
            <a:endParaRPr lang="en-US" altLang="zh-CN" sz="24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Mercedes Mas de Xaxas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Population Action International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PAI_mod_4Clogo15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248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1" descr="thinline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228600" y="3810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3600" dirty="0">
                <a:latin typeface="Arial Black" pitchFamily="34" charset="0"/>
                <a:ea typeface="+mj-ea"/>
                <a:cs typeface="Times New Roman" pitchFamily="18" charset="0"/>
              </a:rPr>
              <a:t>Why do this research?</a:t>
            </a:r>
            <a:endParaRPr lang="en-US" altLang="zh-CN" sz="2700" dirty="0"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3077" name="Picture 8" descr="thinline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 txBox="1">
            <a:spLocks/>
          </p:cNvSpPr>
          <p:nvPr/>
        </p:nvSpPr>
        <p:spPr bwMode="auto">
          <a:xfrm>
            <a:off x="0" y="1219200"/>
            <a:ext cx="8991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Country perspectives key at Istanbul in 2001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Ensure country voices are strong in the next stage of the RH supplies movement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Inform stakeholders at all levels of representative successes, challenges and opportunities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Lay a foundation for activities that move the RH supplies advocacy agenda forward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endParaRPr lang="en-US" altLang="zh-C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PAI_mod_4Clogo15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248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1" descr="thinline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228600" y="3810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3600" dirty="0">
                <a:latin typeface="Arial Black" pitchFamily="34" charset="0"/>
                <a:ea typeface="+mj-ea"/>
                <a:cs typeface="Times New Roman" pitchFamily="18" charset="0"/>
              </a:rPr>
              <a:t>Much progress to celebrate</a:t>
            </a:r>
            <a:endParaRPr lang="en-US" altLang="zh-CN" sz="2700" dirty="0"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4101" name="Picture 8" descr="thinline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 txBox="1">
            <a:spLocks/>
          </p:cNvSpPr>
          <p:nvPr/>
        </p:nvSpPr>
        <p:spPr bwMode="auto">
          <a:xfrm>
            <a:off x="0" y="1219200"/>
            <a:ext cx="8991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Most significant improvements in 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access to supplies </a:t>
            </a:r>
            <a:endParaRPr lang="en-US" altLang="zh-CN" sz="2800" dirty="0">
              <a:latin typeface="Arial" pitchFamily="34" charset="0"/>
              <a:cs typeface="Arial" pitchFamily="34" charset="0"/>
            </a:endParaRP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		- Better coordination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		- Improved forecasting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Other major improvements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		- Access within the private sector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		- Access among vulnerable/underserved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		- Access at lower 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levels of health system</a:t>
            </a:r>
            <a:endParaRPr lang="en-US" altLang="zh-CN" sz="2800" dirty="0">
              <a:latin typeface="Arial" pitchFamily="34" charset="0"/>
              <a:cs typeface="Arial" pitchFamily="34" charset="0"/>
            </a:endParaRP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		- Higher funding from donors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		- Broader method mix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endParaRPr lang="en-US" altLang="zh-C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PAI_mod_4Clogo15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248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1" descr="thinline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228600" y="3810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3600" dirty="0">
                <a:latin typeface="Arial Black" pitchFamily="34" charset="0"/>
                <a:ea typeface="+mj-ea"/>
                <a:cs typeface="Times New Roman" pitchFamily="18" charset="0"/>
              </a:rPr>
              <a:t>Challenges remain</a:t>
            </a:r>
            <a:endParaRPr lang="en-US" altLang="zh-CN" sz="2700" dirty="0"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5125" name="Picture 8" descr="thinline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 txBox="1">
            <a:spLocks/>
          </p:cNvSpPr>
          <p:nvPr/>
        </p:nvSpPr>
        <p:spPr bwMode="auto">
          <a:xfrm>
            <a:off x="0" y="1219200"/>
            <a:ext cx="8991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Funding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		- Disparities between commitments, allocations 	and disbursements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		- Competition for scarce resources within health 	and across other sectors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Coordination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		- Bureaucracy inhibits procurement and 	distribution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		- Particular challenges at lowest levels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endParaRPr lang="en-US" altLang="zh-C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PAI_mod_4Clogo15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248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11" descr="thinline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228600" y="3810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3600" dirty="0">
                <a:latin typeface="Arial Black" pitchFamily="34" charset="0"/>
                <a:ea typeface="+mj-ea"/>
                <a:cs typeface="Times New Roman" pitchFamily="18" charset="0"/>
              </a:rPr>
              <a:t>What will the future bring?</a:t>
            </a:r>
            <a:endParaRPr lang="en-US" altLang="zh-CN" sz="2700" dirty="0"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6149" name="Picture 8" descr="thinline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 txBox="1">
            <a:spLocks/>
          </p:cNvSpPr>
          <p:nvPr/>
        </p:nvSpPr>
        <p:spPr bwMode="auto">
          <a:xfrm>
            <a:off x="0" y="1219200"/>
            <a:ext cx="8991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Demand is increasing everywhere and will continue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Young people and other populations remain underserved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Legal, regulatory and infrastructure barriers remain in place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More linkages with maternal health supplies, Global Fund, etc</a:t>
            </a:r>
            <a:r>
              <a:rPr lang="en-US" altLang="zh-CN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>
                <a:latin typeface="Arial" pitchFamily="34" charset="0"/>
                <a:cs typeface="Arial" pitchFamily="34" charset="0"/>
              </a:rPr>
              <a:t>Given the status quo, supplies will be insufficient to meet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PAI_mod_4Clogo15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248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11" descr="thinline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228600" y="3810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3600" dirty="0">
                <a:latin typeface="Arial Black" pitchFamily="34" charset="0"/>
                <a:ea typeface="+mj-ea"/>
                <a:cs typeface="Times New Roman" pitchFamily="18" charset="0"/>
              </a:rPr>
              <a:t>Moving forward</a:t>
            </a:r>
            <a:endParaRPr lang="en-US" altLang="zh-CN" sz="2700" dirty="0"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7173" name="Picture 8" descr="thinline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 txBox="1">
            <a:spLocks/>
          </p:cNvSpPr>
          <p:nvPr/>
        </p:nvSpPr>
        <p:spPr bwMode="auto">
          <a:xfrm>
            <a:off x="0" y="1143000"/>
            <a:ext cx="8991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Strengthen government commitment and effectiveness</a:t>
            </a:r>
            <a:endParaRPr lang="en-US" altLang="zh-CN" sz="2800" dirty="0">
              <a:latin typeface="Arial" pitchFamily="34" charset="0"/>
              <a:cs typeface="Arial" pitchFamily="34" charset="0"/>
            </a:endParaRP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Coordinate across sectors</a:t>
            </a:r>
            <a:endParaRPr lang="en-US" altLang="zh-CN" sz="2800" dirty="0">
              <a:latin typeface="Arial" pitchFamily="34" charset="0"/>
              <a:cs typeface="Arial" pitchFamily="34" charset="0"/>
            </a:endParaRP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Activate the private sector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Build leadership from civil society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Catalyze commitment from international partners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Build new alliances</a:t>
            </a:r>
          </a:p>
          <a:p>
            <a:pPr marL="287338" indent="-287338" fontAlgn="auto"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  <a:defRPr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Keep supplies on the global agenda</a:t>
            </a:r>
            <a:endParaRPr lang="en-US" altLang="zh-CN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Thank you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I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PAI_PPT_Template</Template>
  <TotalTime>2200</TotalTime>
  <Words>189</Words>
  <Application>Microsoft Office PowerPoint</Application>
  <PresentationFormat>On-screen Show (4:3)</PresentationFormat>
  <Paragraphs>55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PAI_PPT_Template</vt:lpstr>
      <vt:lpstr>The Road from Istanbul to Addis and Beyond </vt:lpstr>
      <vt:lpstr>Slide 2</vt:lpstr>
      <vt:lpstr>Slide 3</vt:lpstr>
      <vt:lpstr>Slide 4</vt:lpstr>
      <vt:lpstr>Slide 5</vt:lpstr>
      <vt:lpstr>Slide 6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rhinojosa</dc:creator>
  <cp:lastModifiedBy> Bonnie Keith</cp:lastModifiedBy>
  <cp:revision>229</cp:revision>
  <dcterms:created xsi:type="dcterms:W3CDTF">2009-09-02T20:49:53Z</dcterms:created>
  <dcterms:modified xsi:type="dcterms:W3CDTF">2011-07-14T13:44:42Z</dcterms:modified>
</cp:coreProperties>
</file>