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78" r:id="rId3"/>
    <p:sldId id="257" r:id="rId4"/>
    <p:sldId id="259" r:id="rId5"/>
    <p:sldId id="260" r:id="rId6"/>
    <p:sldId id="261" r:id="rId7"/>
    <p:sldId id="279" r:id="rId8"/>
    <p:sldId id="283" r:id="rId9"/>
    <p:sldId id="277" r:id="rId10"/>
    <p:sldId id="273" r:id="rId11"/>
    <p:sldId id="262" r:id="rId12"/>
    <p:sldId id="263" r:id="rId13"/>
    <p:sldId id="265" r:id="rId14"/>
    <p:sldId id="280" r:id="rId15"/>
    <p:sldId id="281" r:id="rId16"/>
    <p:sldId id="282" r:id="rId17"/>
    <p:sldId id="284" r:id="rId18"/>
    <p:sldId id="267" r:id="rId19"/>
    <p:sldId id="272" r:id="rId20"/>
    <p:sldId id="270" r:id="rId21"/>
    <p:sldId id="269" r:id="rId22"/>
    <p:sldId id="28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4211" autoAdjust="0"/>
  </p:normalViewPr>
  <p:slideViewPr>
    <p:cSldViewPr>
      <p:cViewPr>
        <p:scale>
          <a:sx n="50" d="100"/>
          <a:sy n="50" d="100"/>
        </p:scale>
        <p:origin x="-1956" y="-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79546E-9C3D-4914-A148-8C84232369B5}" type="datetimeFigureOut">
              <a:rPr lang="en-US" smtClean="0"/>
              <a:pPr/>
              <a:t>6/23/2011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F57A9-262A-4A74-931F-226EA76128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C852D60-FE5E-452B-98C9-18BBC3F3B5C0}" type="slidenum">
              <a:rPr lang="en-US" smtClean="0"/>
              <a:pPr/>
              <a:t>1</a:t>
            </a:fld>
            <a:endParaRPr lang="en-US" smtClean="0"/>
          </a:p>
        </p:txBody>
      </p:sp>
      <p:sp>
        <p:nvSpPr>
          <p:cNvPr id="174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F40010-1529-4797-80CA-88D7B0A11A05}" type="slidenum">
              <a:rPr lang="en-US" sz="1200"/>
              <a:pPr algn="r"/>
              <a:t>1</a:t>
            </a:fld>
            <a:endParaRPr lang="en-US" sz="1200"/>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a:lstStyle/>
          <a:p>
            <a:pPr eaLnBrk="1" hangingPunct="1"/>
            <a:r>
              <a:rPr lang="en-US" dirty="0" smtClean="0"/>
              <a:t>Good</a:t>
            </a:r>
            <a:r>
              <a:rPr lang="en-US" baseline="0" dirty="0" smtClean="0"/>
              <a:t> morning, ladies and gentlemen. </a:t>
            </a:r>
          </a:p>
          <a:p>
            <a:pPr eaLnBrk="1" hangingPunct="1"/>
            <a:endParaRPr lang="en-US" baseline="0" dirty="0" smtClean="0"/>
          </a:p>
          <a:p>
            <a:pPr eaLnBrk="1" hangingPunct="1"/>
            <a:r>
              <a:rPr lang="en-US" baseline="0" dirty="0" smtClean="0"/>
              <a:t>My name is Elizabeth Westley, and I coordinate the International Consortium for Emergency Contraception, which is an interagency consortium housed at Family Care International, in New York. ICEC brings together around 30 international agencies and about one thousand, two hundred individuals. I will describe our work more fully later this morning.</a:t>
            </a:r>
          </a:p>
          <a:p>
            <a:pPr eaLnBrk="1" hangingPunct="1"/>
            <a:endParaRPr lang="en-US" baseline="0" dirty="0" smtClean="0"/>
          </a:p>
          <a:p>
            <a:pPr eaLnBrk="1" hangingPunct="1"/>
            <a:r>
              <a:rPr lang="en-US" baseline="0" dirty="0" smtClean="0"/>
              <a:t>Thank you to the Market Development Approaches Working Group for inviting me to be a part of this panel.</a:t>
            </a:r>
          </a:p>
          <a:p>
            <a:pPr eaLnBrk="1" hangingPunct="1"/>
            <a:endParaRPr lang="en-US" baseline="0" dirty="0" smtClean="0"/>
          </a:p>
          <a:p>
            <a:pPr eaLnBrk="1" hangingPunct="1"/>
            <a:r>
              <a:rPr lang="en-US" baseline="0" dirty="0" smtClean="0"/>
              <a:t>First of all, I would like to say that ONLY in </a:t>
            </a:r>
            <a:r>
              <a:rPr lang="en-US" baseline="0" dirty="0" err="1" smtClean="0"/>
              <a:t>Allegorica</a:t>
            </a:r>
            <a:r>
              <a:rPr lang="en-US" baseline="0" dirty="0" smtClean="0"/>
              <a:t> would you find 50% of the EC products on the market are fakes. Luckily, </a:t>
            </a:r>
            <a:r>
              <a:rPr lang="en-US" baseline="0" dirty="0" err="1" smtClean="0"/>
              <a:t>Allegorica</a:t>
            </a:r>
            <a:r>
              <a:rPr lang="en-US" baseline="0" dirty="0" smtClean="0"/>
              <a:t> is not real. However, the issue of quality is real, as I will describe.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10</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Most of the conversation</a:t>
            </a:r>
            <a:r>
              <a:rPr lang="en-US" baseline="0" dirty="0" smtClean="0">
                <a:solidFill>
                  <a:srgbClr val="660066"/>
                </a:solidFill>
                <a:latin typeface="Garamond" pitchFamily="18" charset="0"/>
              </a:rPr>
              <a:t> during this week has been about products in the first two streams – those procured by UNPFA, or USAID, or country governments, or social marketing agencies such as DKT and PSI and Marie </a:t>
            </a:r>
            <a:r>
              <a:rPr lang="en-US" baseline="0" dirty="0" err="1" smtClean="0">
                <a:solidFill>
                  <a:srgbClr val="660066"/>
                </a:solidFill>
                <a:latin typeface="Garamond" pitchFamily="18" charset="0"/>
              </a:rPr>
              <a:t>Stopes</a:t>
            </a:r>
            <a:r>
              <a:rPr lang="en-US" baseline="0" dirty="0" smtClean="0">
                <a:solidFill>
                  <a:srgbClr val="660066"/>
                </a:solidFill>
                <a:latin typeface="Garamond" pitchFamily="18" charset="0"/>
              </a:rPr>
              <a:t>. I would go so far as to say that these products are of assured quality. I would use them – in fact I have used them – don’t tell USAID, but I used to buy a lot of oral contraceptives at a small shop in </a:t>
            </a:r>
            <a:r>
              <a:rPr lang="en-US" baseline="0" dirty="0" err="1" smtClean="0">
                <a:solidFill>
                  <a:srgbClr val="660066"/>
                </a:solidFill>
                <a:latin typeface="Garamond" pitchFamily="18" charset="0"/>
              </a:rPr>
              <a:t>Kintampo</a:t>
            </a:r>
            <a:r>
              <a:rPr lang="en-US" baseline="0" dirty="0" smtClean="0">
                <a:solidFill>
                  <a:srgbClr val="660066"/>
                </a:solidFill>
                <a:latin typeface="Garamond" pitchFamily="18" charset="0"/>
              </a:rPr>
              <a:t> in Central Ghana. I knew they were good because of the handshake logo, and they cost only one dollar per cycle.</a:t>
            </a:r>
          </a:p>
          <a:p>
            <a:pPr eaLnBrk="1" hangingPunct="1"/>
            <a:endParaRPr lang="en-US" baseline="0" dirty="0" smtClean="0">
              <a:solidFill>
                <a:srgbClr val="660066"/>
              </a:solidFill>
              <a:latin typeface="Garamond" pitchFamily="18" charset="0"/>
            </a:endParaRPr>
          </a:p>
          <a:p>
            <a:pPr eaLnBrk="1" hangingPunct="1"/>
            <a:r>
              <a:rPr lang="en-US" baseline="0" dirty="0" smtClean="0">
                <a:solidFill>
                  <a:srgbClr val="660066"/>
                </a:solidFill>
                <a:latin typeface="Garamond" pitchFamily="18" charset="0"/>
              </a:rPr>
              <a:t>Several times this week we have heard about the large percentage of FP and health services provided by the private and commercial sectors. Products in the commercial sector may in some cases be of unknown quality. </a:t>
            </a:r>
          </a:p>
          <a:p>
            <a:pPr eaLnBrk="1" hangingPunct="1"/>
            <a:endParaRPr lang="en-US" baseline="0" dirty="0" smtClean="0">
              <a:solidFill>
                <a:srgbClr val="660066"/>
              </a:solidFill>
              <a:latin typeface="Garamond" pitchFamily="18" charset="0"/>
            </a:endParaRPr>
          </a:p>
          <a:p>
            <a:pPr eaLnBrk="1" hangingPunct="1"/>
            <a:r>
              <a:rPr lang="en-US" baseline="0" dirty="0" smtClean="0">
                <a:solidFill>
                  <a:srgbClr val="660066"/>
                </a:solidFill>
                <a:latin typeface="Garamond" pitchFamily="18" charset="0"/>
              </a:rPr>
              <a:t>It is important for us to think carefully about where we in the global reproductive health community might have influence.</a:t>
            </a:r>
            <a:endParaRPr lang="en-US" dirty="0" smtClean="0">
              <a:solidFill>
                <a:srgbClr val="660066"/>
              </a:solidFill>
              <a:latin typeface="Garamond"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11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Now I’m going to get</a:t>
            </a:r>
            <a:r>
              <a:rPr lang="en-US" baseline="0" dirty="0" smtClean="0">
                <a:solidFill>
                  <a:srgbClr val="660066"/>
                </a:solidFill>
                <a:latin typeface="Garamond" pitchFamily="18" charset="0"/>
              </a:rPr>
              <a:t> to that provocative word that is in the title of this panel – FAKES. </a:t>
            </a:r>
          </a:p>
          <a:p>
            <a:pPr eaLnBrk="1" hangingPunct="1"/>
            <a:endParaRPr lang="en-US" baseline="0" dirty="0" smtClean="0">
              <a:solidFill>
                <a:srgbClr val="660066"/>
              </a:solidFill>
              <a:latin typeface="Garamond" pitchFamily="18" charset="0"/>
            </a:endParaRPr>
          </a:p>
          <a:p>
            <a:pPr eaLnBrk="1" hangingPunct="1"/>
            <a:r>
              <a:rPr lang="en-US" dirty="0" smtClean="0">
                <a:solidFill>
                  <a:srgbClr val="660066"/>
                </a:solidFill>
                <a:latin typeface="Garamond" pitchFamily="18" charset="0"/>
              </a:rPr>
              <a:t>There </a:t>
            </a:r>
            <a:r>
              <a:rPr lang="en-US" dirty="0" smtClean="0">
                <a:solidFill>
                  <a:srgbClr val="660066"/>
                </a:solidFill>
                <a:latin typeface="Garamond" pitchFamily="18" charset="0"/>
              </a:rPr>
              <a:t>are two distinct problems related to quality</a:t>
            </a:r>
            <a:r>
              <a:rPr lang="en-US" baseline="0" dirty="0" smtClean="0">
                <a:solidFill>
                  <a:srgbClr val="660066"/>
                </a:solidFill>
                <a:latin typeface="Garamond" pitchFamily="18" charset="0"/>
              </a:rPr>
              <a:t> in </a:t>
            </a:r>
            <a:r>
              <a:rPr lang="en-US" baseline="0" dirty="0" smtClean="0">
                <a:solidFill>
                  <a:srgbClr val="660066"/>
                </a:solidFill>
                <a:latin typeface="Garamond" pitchFamily="18" charset="0"/>
              </a:rPr>
              <a:t>the </a:t>
            </a:r>
            <a:r>
              <a:rPr lang="en-US" baseline="0" dirty="0" smtClean="0">
                <a:solidFill>
                  <a:srgbClr val="660066"/>
                </a:solidFill>
                <a:latin typeface="Garamond" pitchFamily="18" charset="0"/>
              </a:rPr>
              <a:t>third “commercial” stream of products. These are the issue of counterfeit drugs, and of sub-standard drugs. These are two very different issues that require very different approaches.</a:t>
            </a:r>
          </a:p>
          <a:p>
            <a:pPr eaLnBrk="1" hangingPunct="1"/>
            <a:endParaRPr lang="en-US" baseline="0" dirty="0" smtClean="0">
              <a:solidFill>
                <a:srgbClr val="660066"/>
              </a:solidFill>
              <a:latin typeface="Garamond" pitchFamily="18" charset="0"/>
            </a:endParaRPr>
          </a:p>
          <a:p>
            <a:pPr eaLnBrk="1" hangingPunct="1"/>
            <a:r>
              <a:rPr lang="en-US" baseline="0" dirty="0" smtClean="0">
                <a:solidFill>
                  <a:srgbClr val="660066"/>
                </a:solidFill>
                <a:latin typeface="Garamond" pitchFamily="18" charset="0"/>
              </a:rPr>
              <a:t>Our manufacturing partners have noted some problems with counterfeiting in a few markets, but we are not yet at the stage that they were in </a:t>
            </a:r>
            <a:r>
              <a:rPr lang="en-US" baseline="0" dirty="0" err="1" smtClean="0">
                <a:solidFill>
                  <a:srgbClr val="660066"/>
                </a:solidFill>
                <a:latin typeface="Garamond" pitchFamily="18" charset="0"/>
              </a:rPr>
              <a:t>Allegorica</a:t>
            </a:r>
            <a:r>
              <a:rPr lang="en-US" baseline="0" dirty="0" smtClean="0">
                <a:solidFill>
                  <a:srgbClr val="660066"/>
                </a:solidFill>
                <a:latin typeface="Garamond" pitchFamily="18" charset="0"/>
              </a:rPr>
              <a:t>, where they found 50% of their EC drugs were fakes.</a:t>
            </a:r>
            <a:endParaRPr lang="en-US" dirty="0" smtClean="0">
              <a:solidFill>
                <a:srgbClr val="660066"/>
              </a:solidFill>
              <a:latin typeface="Garamond"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12</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Here is a notice about fake </a:t>
            </a:r>
            <a:r>
              <a:rPr lang="en-US" dirty="0" err="1" smtClean="0">
                <a:solidFill>
                  <a:srgbClr val="660066"/>
                </a:solidFill>
                <a:latin typeface="Garamond" pitchFamily="18" charset="0"/>
              </a:rPr>
              <a:t>Postinor</a:t>
            </a:r>
            <a:r>
              <a:rPr lang="en-US" baseline="0" dirty="0" smtClean="0">
                <a:solidFill>
                  <a:srgbClr val="660066"/>
                </a:solidFill>
                <a:latin typeface="Garamond" pitchFamily="18" charset="0"/>
              </a:rPr>
              <a:t> on the market in Kenya</a:t>
            </a:r>
            <a:r>
              <a:rPr lang="en-US" baseline="0" dirty="0" smtClean="0">
                <a:solidFill>
                  <a:srgbClr val="660066"/>
                </a:solidFill>
                <a:latin typeface="Garamond" pitchFamily="18" charset="0"/>
              </a:rPr>
              <a:t>.</a:t>
            </a:r>
          </a:p>
          <a:p>
            <a:pPr eaLnBrk="1" hangingPunct="1"/>
            <a:endParaRPr lang="en-US" baseline="0" dirty="0" smtClean="0">
              <a:solidFill>
                <a:srgbClr val="660066"/>
              </a:solidFill>
              <a:latin typeface="Garamond" pitchFamily="18" charset="0"/>
            </a:endParaRPr>
          </a:p>
          <a:p>
            <a:pPr eaLnBrk="1" hangingPunct="1"/>
            <a:r>
              <a:rPr lang="en-US" baseline="0" dirty="0" smtClean="0">
                <a:solidFill>
                  <a:srgbClr val="660066"/>
                </a:solidFill>
                <a:latin typeface="Garamond" pitchFamily="18" charset="0"/>
              </a:rPr>
              <a:t>Fakes usually contain no active ingredient and are sold with mal-intent – that is, they are really criminal.</a:t>
            </a:r>
            <a:endParaRPr lang="en-US" dirty="0" smtClean="0">
              <a:solidFill>
                <a:srgbClr val="660066"/>
              </a:solidFill>
              <a:latin typeface="Garamond"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these</a:t>
            </a:r>
            <a:r>
              <a:rPr lang="en-US" baseline="0" dirty="0" smtClean="0"/>
              <a:t> documents show, it is the manufacturers responsibility to deal with counterfeiting, and it can be quite expensive and a lot of work. Here you see the new packaging for </a:t>
            </a:r>
            <a:r>
              <a:rPr lang="en-US" baseline="0" dirty="0" err="1" smtClean="0"/>
              <a:t>Postinor</a:t>
            </a:r>
            <a:r>
              <a:rPr lang="en-US" baseline="0" dirty="0" smtClean="0"/>
              <a:t> in Kenya, replacing the familiar pink box with the red rose that we saw in the Peru slide.</a:t>
            </a:r>
            <a:endParaRPr lang="en-US" dirty="0"/>
          </a:p>
        </p:txBody>
      </p:sp>
      <p:sp>
        <p:nvSpPr>
          <p:cNvPr id="4" name="Slide Number Placeholder 3"/>
          <p:cNvSpPr>
            <a:spLocks noGrp="1"/>
          </p:cNvSpPr>
          <p:nvPr>
            <p:ph type="sldNum" sz="quarter" idx="10"/>
          </p:nvPr>
        </p:nvSpPr>
        <p:spPr/>
        <p:txBody>
          <a:bodyPr/>
          <a:lstStyle/>
          <a:p>
            <a:fld id="{948F57A9-262A-4A74-931F-226EA761284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14</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At this point</a:t>
            </a:r>
            <a:r>
              <a:rPr lang="en-US" baseline="0" dirty="0" smtClean="0">
                <a:solidFill>
                  <a:srgbClr val="660066"/>
                </a:solidFill>
                <a:latin typeface="Garamond" pitchFamily="18" charset="0"/>
              </a:rPr>
              <a:t> in time, I would propose that the only reproductive health drug with a counterfeiting problem is VIAGRA. However, we do have to be vigilant. Our manufacturers need to act aggressively and transparently if they find fakes.</a:t>
            </a:r>
          </a:p>
          <a:p>
            <a:pPr eaLnBrk="1" hangingPunct="1"/>
            <a:endParaRPr lang="en-US" baseline="0" dirty="0" smtClean="0">
              <a:solidFill>
                <a:srgbClr val="660066"/>
              </a:solidFill>
              <a:latin typeface="Garamond" pitchFamily="18" charset="0"/>
            </a:endParaRPr>
          </a:p>
          <a:p>
            <a:pPr eaLnBrk="1" hangingPunct="1"/>
            <a:r>
              <a:rPr lang="en-US" baseline="0" dirty="0" smtClean="0">
                <a:solidFill>
                  <a:srgbClr val="660066"/>
                </a:solidFill>
                <a:latin typeface="Garamond" pitchFamily="18" charset="0"/>
              </a:rPr>
              <a:t>I would also propose that we not try to “own” this problem in the reproductive health field. There are major efforts involving numerous global and national agencies, aimed at fighting counterfeit drugs, which are often connected to other criminal enterprises. I wonder if anyone has any suggestions for how we might get RH products added to the list of drugs that are currently being monitored for counterfeiting?</a:t>
            </a:r>
          </a:p>
          <a:p>
            <a:pPr eaLnBrk="1" hangingPunct="1"/>
            <a:endParaRPr lang="en-US" baseline="0" dirty="0" smtClean="0">
              <a:solidFill>
                <a:srgbClr val="660066"/>
              </a:solidFill>
              <a:latin typeface="Garamond" pitchFamily="18" charset="0"/>
            </a:endParaRPr>
          </a:p>
          <a:p>
            <a:pPr eaLnBrk="1" hangingPunct="1"/>
            <a:endParaRPr lang="en-US" dirty="0" smtClean="0">
              <a:solidFill>
                <a:srgbClr val="660066"/>
              </a:solidFill>
              <a:latin typeface="Garamond"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15</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dirty="0" smtClean="0"/>
              <a:t>We</a:t>
            </a:r>
            <a:r>
              <a:rPr lang="en-US" baseline="0" dirty="0" smtClean="0"/>
              <a:t> believe that probably none of the drugs in the Peru slide are counterfeits. However, quite a few of them are of unknown quality and some may be of sub-standard quality. This is a little harder to figure out than pure fakes, which from what we have heard usually contain no active ingredient whatsoever. </a:t>
            </a:r>
          </a:p>
          <a:p>
            <a:endParaRPr lang="en-US" baseline="0" dirty="0" smtClean="0"/>
          </a:p>
          <a:p>
            <a:r>
              <a:rPr lang="en-US" baseline="0" dirty="0" smtClean="0"/>
              <a:t>On the other hand, many drugs of unknown quality may in fact be intended to work just like the innovative product, but the quality control procedures may be inadequate, or as we have heard in the MDA working group meeting on Tuesday, the manufacturers may be skimping on the Active Pharmaceutical Ingredient (API) to save money.</a:t>
            </a:r>
            <a:endParaRPr lang="en-US" dirty="0" smtClean="0">
              <a:solidFill>
                <a:srgbClr val="660066"/>
              </a:solidFill>
              <a:latin typeface="Garamond"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16</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At this point</a:t>
            </a:r>
            <a:r>
              <a:rPr lang="en-US" baseline="0" dirty="0" smtClean="0">
                <a:solidFill>
                  <a:srgbClr val="660066"/>
                </a:solidFill>
                <a:latin typeface="Garamond" pitchFamily="18" charset="0"/>
              </a:rPr>
              <a:t> in time, I would propose that the only reproductive health drug with a counterfeiting problem is VIAGRA. However, we do have to be vigilant. Our manufacturers need to act aggressively and transparently if they find fakes.</a:t>
            </a:r>
          </a:p>
          <a:p>
            <a:pPr eaLnBrk="1" hangingPunct="1"/>
            <a:endParaRPr lang="en-US" baseline="0" dirty="0" smtClean="0">
              <a:solidFill>
                <a:srgbClr val="660066"/>
              </a:solidFill>
              <a:latin typeface="Garamond" pitchFamily="18" charset="0"/>
            </a:endParaRPr>
          </a:p>
          <a:p>
            <a:pPr eaLnBrk="1" hangingPunct="1"/>
            <a:r>
              <a:rPr lang="en-US" baseline="0" dirty="0" smtClean="0">
                <a:solidFill>
                  <a:srgbClr val="660066"/>
                </a:solidFill>
                <a:latin typeface="Garamond" pitchFamily="18" charset="0"/>
              </a:rPr>
              <a:t>I would also propose that we not try to “own” this problem in the reproductive health field. There are major efforts involving numerous global and national agencies, aimed at fighting counterfeit drugs, which are often connected to other criminal enterprises. I wonder if anyone has any suggestions for how we might get RH products added to the list of drugs that are currently being monitored for counterfeiting?</a:t>
            </a:r>
          </a:p>
          <a:p>
            <a:pPr eaLnBrk="1" hangingPunct="1"/>
            <a:endParaRPr lang="en-US" baseline="0" dirty="0" smtClean="0">
              <a:solidFill>
                <a:srgbClr val="660066"/>
              </a:solidFill>
              <a:latin typeface="Garamond" pitchFamily="18" charset="0"/>
            </a:endParaRPr>
          </a:p>
          <a:p>
            <a:pPr eaLnBrk="1" hangingPunct="1"/>
            <a:endParaRPr lang="en-US" dirty="0" smtClean="0">
              <a:solidFill>
                <a:srgbClr val="660066"/>
              </a:solidFill>
              <a:latin typeface="Garamond"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17</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The point</a:t>
            </a:r>
            <a:r>
              <a:rPr lang="en-US" baseline="0" dirty="0" smtClean="0">
                <a:solidFill>
                  <a:srgbClr val="660066"/>
                </a:solidFill>
                <a:latin typeface="Garamond" pitchFamily="18" charset="0"/>
              </a:rPr>
              <a:t> of this joke is that we as a community need to guard carefully against any potential bias against drugs from certain countries or certain markets, or indeed against generic drugs in general. </a:t>
            </a:r>
            <a:endParaRPr lang="en-US" dirty="0" smtClean="0">
              <a:solidFill>
                <a:srgbClr val="660066"/>
              </a:solidFill>
              <a:latin typeface="Garamond"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18</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As you can tell, I don’t have the answers to this quality question,</a:t>
            </a:r>
            <a:r>
              <a:rPr lang="en-US" baseline="0" dirty="0" smtClean="0">
                <a:solidFill>
                  <a:srgbClr val="660066"/>
                </a:solidFill>
                <a:latin typeface="Garamond" pitchFamily="18" charset="0"/>
              </a:rPr>
              <a:t> so you may well ask – why are you talking about this? Well, I’m talking about it because this is an issue that our constituents raise as a concern. I also try to look at all issues through the lens of ICEC’s mission, and we want to make sure that every woman who accesses an EC product in any country of the world is getting a safe product. </a:t>
            </a:r>
            <a:endParaRPr lang="en-US" dirty="0" smtClean="0">
              <a:solidFill>
                <a:srgbClr val="660066"/>
              </a:solidFill>
              <a:latin typeface="Garamond"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19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In general,</a:t>
            </a:r>
            <a:r>
              <a:rPr lang="en-US" baseline="0" dirty="0" smtClean="0">
                <a:solidFill>
                  <a:srgbClr val="660066"/>
                </a:solidFill>
                <a:latin typeface="Garamond" pitchFamily="18" charset="0"/>
              </a:rPr>
              <a:t> this area of drug quality is a new one for ICEC and I think new for many of us in the room. We are in unfamiliar territory. What to do?</a:t>
            </a:r>
            <a:endParaRPr lang="en-US" dirty="0" smtClean="0">
              <a:solidFill>
                <a:srgbClr val="660066"/>
              </a:solidFill>
              <a:latin typeface="Garamond" pitchFamily="18" charset="0"/>
            </a:endParaRPr>
          </a:p>
          <a:p>
            <a:pPr eaLnBrk="1" hangingPunct="1"/>
            <a:endParaRPr lang="en-US" dirty="0" smtClean="0">
              <a:solidFill>
                <a:srgbClr val="660066"/>
              </a:solidFill>
              <a:latin typeface="Garamond" pitchFamily="18" charset="0"/>
            </a:endParaRPr>
          </a:p>
          <a:p>
            <a:pPr eaLnBrk="1" hangingPunct="1"/>
            <a:r>
              <a:rPr lang="en-US" dirty="0" smtClean="0">
                <a:solidFill>
                  <a:srgbClr val="660066"/>
                </a:solidFill>
                <a:latin typeface="Garamond" pitchFamily="18" charset="0"/>
              </a:rPr>
              <a:t>Lake </a:t>
            </a:r>
            <a:r>
              <a:rPr lang="en-US" dirty="0" err="1" smtClean="0">
                <a:solidFill>
                  <a:srgbClr val="660066"/>
                </a:solidFill>
                <a:latin typeface="Garamond" pitchFamily="18" charset="0"/>
              </a:rPr>
              <a:t>Shala</a:t>
            </a:r>
            <a:r>
              <a:rPr lang="en-US" dirty="0" smtClean="0">
                <a:solidFill>
                  <a:srgbClr val="660066"/>
                </a:solidFill>
                <a:latin typeface="Garamond" pitchFamily="18" charset="0"/>
              </a:rPr>
              <a:t>, 1972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2</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baseline="0" dirty="0" smtClean="0">
                <a:solidFill>
                  <a:srgbClr val="660066"/>
                </a:solidFill>
                <a:latin typeface="Garamond" pitchFamily="18" charset="0"/>
              </a:rPr>
              <a:t>I’m going to start off letting you all know what I’m going to cover here today.  I want to lay out some of the issues that have been raised at our annual Consortium meetings since 2008.  I want to clarify the language that we are using, because I’ve noticed this week that we are not all working from the same definitions. And I’m going to humbly – very humbly – suggest some possible ways forward. </a:t>
            </a:r>
            <a:endParaRPr lang="en-US" baseline="0" dirty="0" smtClean="0">
              <a:solidFill>
                <a:srgbClr val="660066"/>
              </a:solidFill>
              <a:latin typeface="Garamond" pitchFamily="18" charset="0"/>
            </a:endParaRPr>
          </a:p>
          <a:p>
            <a:pPr eaLnBrk="1" hangingPunct="1"/>
            <a:endParaRPr lang="en-US" dirty="0" smtClean="0">
              <a:solidFill>
                <a:srgbClr val="660066"/>
              </a:solidFill>
              <a:latin typeface="Garamond"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20</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I</a:t>
            </a:r>
            <a:r>
              <a:rPr lang="en-US" baseline="0" dirty="0" smtClean="0">
                <a:solidFill>
                  <a:srgbClr val="660066"/>
                </a:solidFill>
                <a:latin typeface="Garamond" pitchFamily="18" charset="0"/>
              </a:rPr>
              <a:t> would propose that </a:t>
            </a:r>
            <a:r>
              <a:rPr lang="en-US" dirty="0" smtClean="0">
                <a:solidFill>
                  <a:srgbClr val="660066"/>
                </a:solidFill>
                <a:latin typeface="Garamond" pitchFamily="18" charset="0"/>
              </a:rPr>
              <a:t>when faced</a:t>
            </a:r>
            <a:r>
              <a:rPr lang="en-US" baseline="0" dirty="0" smtClean="0">
                <a:solidFill>
                  <a:srgbClr val="660066"/>
                </a:solidFill>
                <a:latin typeface="Garamond" pitchFamily="18" charset="0"/>
              </a:rPr>
              <a:t> with a perplexing problem, sometimes you just need to go for it.</a:t>
            </a:r>
            <a:endParaRPr lang="en-US" dirty="0" smtClean="0">
              <a:solidFill>
                <a:srgbClr val="660066"/>
              </a:solidFill>
              <a:latin typeface="Garamond" pitchFamily="18" charset="0"/>
            </a:endParaRPr>
          </a:p>
          <a:p>
            <a:pPr eaLnBrk="1" hangingPunct="1"/>
            <a:endParaRPr lang="en-US" dirty="0" smtClean="0">
              <a:solidFill>
                <a:srgbClr val="660066"/>
              </a:solidFill>
              <a:latin typeface="Garamond" pitchFamily="18" charset="0"/>
            </a:endParaRPr>
          </a:p>
          <a:p>
            <a:pPr eaLnBrk="1" hangingPunct="1"/>
            <a:r>
              <a:rPr lang="en-US" dirty="0" smtClean="0">
                <a:solidFill>
                  <a:srgbClr val="660066"/>
                </a:solidFill>
                <a:latin typeface="Garamond" pitchFamily="18" charset="0"/>
              </a:rPr>
              <a:t>Addis</a:t>
            </a:r>
            <a:r>
              <a:rPr lang="en-US" baseline="0" dirty="0" smtClean="0">
                <a:solidFill>
                  <a:srgbClr val="660066"/>
                </a:solidFill>
                <a:latin typeface="Garamond" pitchFamily="18" charset="0"/>
              </a:rPr>
              <a:t> </a:t>
            </a:r>
            <a:r>
              <a:rPr lang="en-US" baseline="0" dirty="0" smtClean="0">
                <a:solidFill>
                  <a:srgbClr val="660066"/>
                </a:solidFill>
                <a:latin typeface="Garamond" pitchFamily="18" charset="0"/>
              </a:rPr>
              <a:t>Ababa Hilton Hotel, 1972</a:t>
            </a:r>
            <a:endParaRPr lang="en-US" dirty="0" smtClean="0">
              <a:solidFill>
                <a:srgbClr val="660066"/>
              </a:solidFill>
              <a:latin typeface="Garamond"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21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ICEC plans to jump in by convening experts</a:t>
            </a:r>
            <a:r>
              <a:rPr lang="en-US" baseline="0" dirty="0" smtClean="0">
                <a:solidFill>
                  <a:srgbClr val="660066"/>
                </a:solidFill>
                <a:latin typeface="Garamond" pitchFamily="18" charset="0"/>
              </a:rPr>
              <a:t> to discuss further in October. If we feel as a group that the situation warrants it, we may do some additional testing. And we support the efforts by the Reproductive Healthy Supplies Coalition, WHO and others to raise the issue of quality of Reproductive Health drugs.  We also call on everyone in the room to commit to putting the issue of quality on your own organizational agendas. Many innovative ideas have been suggested here, including regionalization of drug regulation and harmonization of the major regulatory efforts. </a:t>
            </a:r>
            <a:endParaRPr lang="en-US" dirty="0" smtClean="0">
              <a:solidFill>
                <a:srgbClr val="660066"/>
              </a:solidFill>
              <a:latin typeface="Garamond"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29902A1-08CA-4D86-916D-5502E789F3F1}" type="slidenum">
              <a:rPr lang="en-US" smtClean="0"/>
              <a:pPr/>
              <a:t>22</a:t>
            </a:fld>
            <a:endParaRPr lang="en-US" smtClean="0"/>
          </a:p>
        </p:txBody>
      </p:sp>
      <p:sp>
        <p:nvSpPr>
          <p:cNvPr id="307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81F5DEA-706D-4CA0-ADE3-EBA2EA63DD08}" type="slidenum">
              <a:rPr lang="en-US" sz="1200"/>
              <a:pPr algn="r"/>
              <a:t>22</a:t>
            </a:fld>
            <a:endParaRPr lang="en-US" sz="120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Many</a:t>
            </a:r>
            <a:r>
              <a:rPr lang="en-US" baseline="0" dirty="0" smtClean="0">
                <a:solidFill>
                  <a:srgbClr val="660066"/>
                </a:solidFill>
                <a:latin typeface="Garamond" pitchFamily="18" charset="0"/>
              </a:rPr>
              <a:t> thanks for your attention! The Consortium welcomes you to sign up for news and information about EC. Please see me and give me your business card, or you can visit us on the web at emergencycontraception.org, or join our IBP community, which you will find under “ICEC” in the IBP site.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3</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I think most of you are familiar with emergency contraception,</a:t>
            </a:r>
            <a:r>
              <a:rPr lang="en-US" baseline="0" dirty="0" smtClean="0">
                <a:solidFill>
                  <a:srgbClr val="660066"/>
                </a:solidFill>
                <a:latin typeface="Garamond" pitchFamily="18" charset="0"/>
              </a:rPr>
              <a:t> although some of you may know it as the “morning after pill.” For the purpose of this presentation, I will be talking about the dedicated EC pills, which are formulated with a single hormone, </a:t>
            </a:r>
            <a:r>
              <a:rPr lang="en-US" baseline="0" dirty="0" err="1" smtClean="0">
                <a:solidFill>
                  <a:srgbClr val="660066"/>
                </a:solidFill>
                <a:latin typeface="Garamond" pitchFamily="18" charset="0"/>
              </a:rPr>
              <a:t>levonorgestrel</a:t>
            </a:r>
            <a:r>
              <a:rPr lang="en-US" baseline="0" dirty="0" smtClean="0">
                <a:solidFill>
                  <a:srgbClr val="660066"/>
                </a:solidFill>
                <a:latin typeface="Garamond" pitchFamily="18" charset="0"/>
              </a:rPr>
              <a:t>.</a:t>
            </a:r>
          </a:p>
          <a:p>
            <a:pPr eaLnBrk="1" hangingPunct="1"/>
            <a:endParaRPr lang="en-US" baseline="0" dirty="0" smtClean="0">
              <a:solidFill>
                <a:srgbClr val="660066"/>
              </a:solidFill>
              <a:latin typeface="Garamond" pitchFamily="18" charset="0"/>
            </a:endParaRPr>
          </a:p>
          <a:p>
            <a:pPr eaLnBrk="1" hangingPunct="1"/>
            <a:r>
              <a:rPr lang="en-US" baseline="0" dirty="0" smtClean="0">
                <a:solidFill>
                  <a:srgbClr val="660066"/>
                </a:solidFill>
                <a:latin typeface="Garamond" pitchFamily="18" charset="0"/>
              </a:rPr>
              <a:t>For this presentation on quality, what is important is that </a:t>
            </a:r>
            <a:r>
              <a:rPr lang="en-US" baseline="0" dirty="0" err="1" smtClean="0">
                <a:solidFill>
                  <a:srgbClr val="660066"/>
                </a:solidFill>
                <a:latin typeface="Garamond" pitchFamily="18" charset="0"/>
              </a:rPr>
              <a:t>levonorgestrel</a:t>
            </a:r>
            <a:r>
              <a:rPr lang="en-US" baseline="0" dirty="0" smtClean="0">
                <a:solidFill>
                  <a:srgbClr val="660066"/>
                </a:solidFill>
                <a:latin typeface="Garamond" pitchFamily="18" charset="0"/>
              </a:rPr>
              <a:t> is an older, off-patent hormone, widely used in combined OCs. It has an excellent safety profile with many years of post-marketing surveillance in both OCs and EC. It is relatively low cost at least in terms of its raw ingredients.</a:t>
            </a:r>
          </a:p>
          <a:p>
            <a:pPr eaLnBrk="1" hangingPunct="1"/>
            <a:endParaRPr lang="en-US" baseline="0" dirty="0" smtClean="0">
              <a:solidFill>
                <a:srgbClr val="660066"/>
              </a:solidFill>
              <a:latin typeface="Garamond" pitchFamily="18" charset="0"/>
            </a:endParaRPr>
          </a:p>
          <a:p>
            <a:pPr eaLnBrk="1" hangingPunct="1"/>
            <a:endParaRPr lang="en-US" dirty="0" smtClean="0">
              <a:solidFill>
                <a:srgbClr val="660066"/>
              </a:solidFill>
              <a:latin typeface="Garamond"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4</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It is worth</a:t>
            </a:r>
            <a:r>
              <a:rPr lang="en-US" baseline="0" dirty="0" smtClean="0">
                <a:solidFill>
                  <a:srgbClr val="660066"/>
                </a:solidFill>
                <a:latin typeface="Garamond" pitchFamily="18" charset="0"/>
              </a:rPr>
              <a:t> going back to 1996 when the Consortium was first established. Only one manufacturer was willing to partner with the Consortium to manufacture a dedicated EC product at that point, and that was the Hungarian company </a:t>
            </a:r>
            <a:r>
              <a:rPr lang="en-US" baseline="0" dirty="0" err="1" smtClean="0">
                <a:solidFill>
                  <a:srgbClr val="660066"/>
                </a:solidFill>
                <a:latin typeface="Garamond" pitchFamily="18" charset="0"/>
              </a:rPr>
              <a:t>Gedeon</a:t>
            </a:r>
            <a:r>
              <a:rPr lang="en-US" baseline="0" dirty="0" smtClean="0">
                <a:solidFill>
                  <a:srgbClr val="660066"/>
                </a:solidFill>
                <a:latin typeface="Garamond" pitchFamily="18" charset="0"/>
              </a:rPr>
              <a:t> Richter, that was already selling </a:t>
            </a:r>
            <a:r>
              <a:rPr lang="en-US" baseline="0" dirty="0" err="1" smtClean="0">
                <a:solidFill>
                  <a:srgbClr val="660066"/>
                </a:solidFill>
                <a:latin typeface="Garamond" pitchFamily="18" charset="0"/>
              </a:rPr>
              <a:t>levonorgestrel</a:t>
            </a:r>
            <a:r>
              <a:rPr lang="en-US" baseline="0" dirty="0" smtClean="0">
                <a:solidFill>
                  <a:srgbClr val="660066"/>
                </a:solidFill>
                <a:latin typeface="Garamond" pitchFamily="18" charset="0"/>
              </a:rPr>
              <a:t>-alone products, although not packaged for EC.</a:t>
            </a:r>
          </a:p>
          <a:p>
            <a:pPr eaLnBrk="1" hangingPunct="1"/>
            <a:endParaRPr lang="en-US" baseline="0" dirty="0" smtClean="0">
              <a:solidFill>
                <a:srgbClr val="660066"/>
              </a:solidFill>
              <a:latin typeface="Garamond" pitchFamily="18" charset="0"/>
            </a:endParaRPr>
          </a:p>
          <a:p>
            <a:pPr eaLnBrk="1" hangingPunct="1"/>
            <a:r>
              <a:rPr lang="en-US" baseline="0" dirty="0" smtClean="0">
                <a:solidFill>
                  <a:srgbClr val="660066"/>
                </a:solidFill>
                <a:latin typeface="Garamond" pitchFamily="18" charset="0"/>
              </a:rPr>
              <a:t>A partnership was forged between </a:t>
            </a:r>
            <a:r>
              <a:rPr lang="en-US" baseline="0" dirty="0" err="1" smtClean="0">
                <a:solidFill>
                  <a:srgbClr val="660066"/>
                </a:solidFill>
                <a:latin typeface="Garamond" pitchFamily="18" charset="0"/>
              </a:rPr>
              <a:t>Gedeon</a:t>
            </a:r>
            <a:r>
              <a:rPr lang="en-US" baseline="0" dirty="0" smtClean="0">
                <a:solidFill>
                  <a:srgbClr val="660066"/>
                </a:solidFill>
                <a:latin typeface="Garamond" pitchFamily="18" charset="0"/>
              </a:rPr>
              <a:t> Richter, WHO and the Concept Foundation on behalf of the Consortium, to bring a dedicated EC product to market. It was required that the manufacturer be able to meet stringent regulatory approval, provide a low price to the public sector, and collaborate on labeling and some other issues. The manufacturer also donated some product to some start up projects in certain countries.</a:t>
            </a:r>
            <a:endParaRPr lang="en-US" dirty="0" smtClean="0">
              <a:solidFill>
                <a:srgbClr val="660066"/>
              </a:solidFill>
              <a:latin typeface="Garamond"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5</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Now I am going to fast </a:t>
            </a:r>
            <a:r>
              <a:rPr lang="en-US" dirty="0" smtClean="0">
                <a:solidFill>
                  <a:srgbClr val="660066"/>
                </a:solidFill>
                <a:latin typeface="Garamond" pitchFamily="18" charset="0"/>
              </a:rPr>
              <a:t>forward</a:t>
            </a:r>
            <a:r>
              <a:rPr lang="en-US" baseline="0" dirty="0" smtClean="0">
                <a:solidFill>
                  <a:srgbClr val="660066"/>
                </a:solidFill>
                <a:latin typeface="Garamond" pitchFamily="18" charset="0"/>
              </a:rPr>
              <a:t> </a:t>
            </a:r>
            <a:r>
              <a:rPr lang="en-US" baseline="0" dirty="0" smtClean="0">
                <a:solidFill>
                  <a:srgbClr val="660066"/>
                </a:solidFill>
                <a:latin typeface="Garamond" pitchFamily="18" charset="0"/>
              </a:rPr>
              <a:t>to now. At this time, instead of one manufacturer of a product with stringent regulatory approval, we have many manufacturers and many products – approximately 81 separately manufacturers.</a:t>
            </a:r>
          </a:p>
          <a:p>
            <a:pPr eaLnBrk="1" hangingPunct="1"/>
            <a:endParaRPr lang="en-US" baseline="0" dirty="0" smtClean="0">
              <a:solidFill>
                <a:srgbClr val="660066"/>
              </a:solidFill>
              <a:latin typeface="Garamond" pitchFamily="18" charset="0"/>
            </a:endParaRPr>
          </a:p>
          <a:p>
            <a:pPr eaLnBrk="1" hangingPunct="1"/>
            <a:r>
              <a:rPr lang="en-US" baseline="0" dirty="0" smtClean="0">
                <a:solidFill>
                  <a:srgbClr val="660066"/>
                </a:solidFill>
                <a:latin typeface="Garamond" pitchFamily="18" charset="0"/>
              </a:rPr>
              <a:t>We also find that women tend to like to obtain EC at pharmacies, not at clinics, and the commercial sector has taken a very strong interest in meeting women’s demand for EC.</a:t>
            </a:r>
            <a:endParaRPr lang="en-US" dirty="0" smtClean="0">
              <a:solidFill>
                <a:srgbClr val="660066"/>
              </a:solidFill>
              <a:latin typeface="Garamond"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products that were on the market in Peru in 2010</a:t>
            </a:r>
            <a:r>
              <a:rPr lang="en-US" dirty="0" smtClean="0"/>
              <a:t>.  Peru has</a:t>
            </a:r>
            <a:r>
              <a:rPr lang="en-US" baseline="0" dirty="0" smtClean="0"/>
              <a:t> 42 products registered. Ethiopia, I believe, has two, and Kenya has 6. Mexico has 13 registered products, and China has about 35 as far as we can tell.</a:t>
            </a:r>
            <a:endParaRPr lang="en-US" dirty="0"/>
          </a:p>
        </p:txBody>
      </p:sp>
      <p:sp>
        <p:nvSpPr>
          <p:cNvPr id="4" name="Slide Number Placeholder 3"/>
          <p:cNvSpPr>
            <a:spLocks noGrp="1"/>
          </p:cNvSpPr>
          <p:nvPr>
            <p:ph type="sldNum" sz="quarter" idx="10"/>
          </p:nvPr>
        </p:nvSpPr>
        <p:spPr/>
        <p:txBody>
          <a:bodyPr/>
          <a:lstStyle/>
          <a:p>
            <a:fld id="{948F57A9-262A-4A74-931F-226EA761284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7</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Peru</a:t>
            </a:r>
            <a:r>
              <a:rPr lang="en-US" baseline="0" dirty="0" smtClean="0">
                <a:solidFill>
                  <a:srgbClr val="660066"/>
                </a:solidFill>
                <a:latin typeface="Garamond" pitchFamily="18" charset="0"/>
              </a:rPr>
              <a:t> is an extreme case, but in general, having so many products on the market is a good thing! We have long encouraged other manufacturers to join the EC field, as this generally expands access for women. More products might even drive prices down, although this doesn’t seem to be happening as far as we can see. </a:t>
            </a:r>
          </a:p>
          <a:p>
            <a:pPr eaLnBrk="1" hangingPunct="1"/>
            <a:endParaRPr lang="en-US" baseline="0" dirty="0" smtClean="0">
              <a:solidFill>
                <a:srgbClr val="660066"/>
              </a:solidFill>
              <a:latin typeface="Garamond" pitchFamily="18" charset="0"/>
            </a:endParaRPr>
          </a:p>
          <a:p>
            <a:pPr eaLnBrk="1" hangingPunct="1"/>
            <a:r>
              <a:rPr lang="en-US" baseline="0" dirty="0" smtClean="0">
                <a:solidFill>
                  <a:srgbClr val="660066"/>
                </a:solidFill>
                <a:latin typeface="Garamond" pitchFamily="18" charset="0"/>
              </a:rPr>
              <a:t>We do need to remember the importance of price, not only to procurers, but also to individual women. We hear anecdotally a lot that women find the dedicated product unaffordable; some providers are even going back to the </a:t>
            </a:r>
            <a:r>
              <a:rPr lang="en-US" baseline="0" dirty="0" err="1" smtClean="0">
                <a:solidFill>
                  <a:srgbClr val="660066"/>
                </a:solidFill>
                <a:latin typeface="Garamond" pitchFamily="18" charset="0"/>
              </a:rPr>
              <a:t>Yuzpe</a:t>
            </a:r>
            <a:r>
              <a:rPr lang="en-US" baseline="0" dirty="0" smtClean="0">
                <a:solidFill>
                  <a:srgbClr val="660066"/>
                </a:solidFill>
                <a:latin typeface="Garamond" pitchFamily="18" charset="0"/>
              </a:rPr>
              <a:t> regimen, made of regular oral contraceptives, for this reason. When we ran a two week online forum on EC with WHO a couple of months ago, cost was the issue that was raised the most frequently by our contributors.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8</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solidFill>
                <a:srgbClr val="660066"/>
              </a:solidFill>
              <a:latin typeface="Garamond"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D12200F-DD2D-4458-B66E-A585B106E604}" type="slidenum">
              <a:rPr lang="en-US" smtClean="0"/>
              <a:pPr/>
              <a:t>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solidFill>
                  <a:srgbClr val="660066"/>
                </a:solidFill>
                <a:latin typeface="Garamond" pitchFamily="18" charset="0"/>
              </a:rPr>
              <a:t>So if we look at where</a:t>
            </a:r>
            <a:r>
              <a:rPr lang="en-US" baseline="0" dirty="0" smtClean="0">
                <a:solidFill>
                  <a:srgbClr val="660066"/>
                </a:solidFill>
                <a:latin typeface="Garamond" pitchFamily="18" charset="0"/>
              </a:rPr>
              <a:t> women are obtaining EC (and other family planning methods), we find that EC is now available to women through three </a:t>
            </a:r>
            <a:r>
              <a:rPr lang="en-US" baseline="0" dirty="0" smtClean="0">
                <a:solidFill>
                  <a:srgbClr val="660066"/>
                </a:solidFill>
                <a:latin typeface="Garamond" pitchFamily="18" charset="0"/>
              </a:rPr>
              <a:t>streams: donor or government procured, NGO or social marketing procured, and sold in the purely commercial sector. The first two streams, I would argue, are pretty similar, although some purchasers may have different requirements as regards where the product has been approved and so on.</a:t>
            </a:r>
            <a:endParaRPr lang="en-US" baseline="0" dirty="0" smtClean="0">
              <a:solidFill>
                <a:srgbClr val="660066"/>
              </a:solidFill>
              <a:latin typeface="Garamond" pitchFamily="18" charset="0"/>
            </a:endParaRPr>
          </a:p>
          <a:p>
            <a:pPr eaLnBrk="1" hangingPunct="1"/>
            <a:endParaRPr lang="en-US" baseline="0" dirty="0" smtClean="0">
              <a:solidFill>
                <a:srgbClr val="660066"/>
              </a:solidFill>
              <a:latin typeface="Garamond" pitchFamily="18" charset="0"/>
            </a:endParaRPr>
          </a:p>
          <a:p>
            <a:pPr eaLnBrk="1" hangingPunct="1"/>
            <a:r>
              <a:rPr lang="en-US" baseline="0" dirty="0" smtClean="0">
                <a:solidFill>
                  <a:srgbClr val="660066"/>
                </a:solidFill>
                <a:latin typeface="Garamond" pitchFamily="18" charset="0"/>
              </a:rPr>
              <a:t>We have heard from many of our presenters on Wednesday that the private sector, which includes the commercial sector, is growing and is playing a very important role in </a:t>
            </a:r>
            <a:r>
              <a:rPr lang="en-US" baseline="0" dirty="0" smtClean="0">
                <a:solidFill>
                  <a:srgbClr val="660066"/>
                </a:solidFill>
                <a:latin typeface="Garamond" pitchFamily="18" charset="0"/>
              </a:rPr>
              <a:t>Africa </a:t>
            </a:r>
            <a:r>
              <a:rPr lang="en-US" baseline="0" dirty="0" smtClean="0">
                <a:solidFill>
                  <a:srgbClr val="660066"/>
                </a:solidFill>
                <a:latin typeface="Garamond" pitchFamily="18" charset="0"/>
              </a:rPr>
              <a:t>and globally in meeting the family planning needs of women and men. </a:t>
            </a:r>
            <a:endParaRPr lang="en-US" dirty="0" smtClean="0">
              <a:solidFill>
                <a:srgbClr val="660066"/>
              </a:solidFill>
              <a:latin typeface="Garamond"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B7AC51-7FAA-4ABE-A79E-1F1EE1DB1BB1}"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01A3F-D4A9-4C32-863C-79B6E4288B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7AC51-7FAA-4ABE-A79E-1F1EE1DB1BB1}"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01A3F-D4A9-4C32-863C-79B6E4288B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7AC51-7FAA-4ABE-A79E-1F1EE1DB1BB1}"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01A3F-D4A9-4C32-863C-79B6E4288B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7AC51-7FAA-4ABE-A79E-1F1EE1DB1BB1}"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01A3F-D4A9-4C32-863C-79B6E4288B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B7AC51-7FAA-4ABE-A79E-1F1EE1DB1BB1}"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01A3F-D4A9-4C32-863C-79B6E4288B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B7AC51-7FAA-4ABE-A79E-1F1EE1DB1BB1}" type="datetimeFigureOut">
              <a:rPr lang="en-US" smtClean="0"/>
              <a:pPr/>
              <a:t>6/23/2011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01A3F-D4A9-4C32-863C-79B6E4288B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B7AC51-7FAA-4ABE-A79E-1F1EE1DB1BB1}" type="datetimeFigureOut">
              <a:rPr lang="en-US" smtClean="0"/>
              <a:pPr/>
              <a:t>6/23/2011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01A3F-D4A9-4C32-863C-79B6E4288B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B7AC51-7FAA-4ABE-A79E-1F1EE1DB1BB1}" type="datetimeFigureOut">
              <a:rPr lang="en-US" smtClean="0"/>
              <a:pPr/>
              <a:t>6/23/2011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01A3F-D4A9-4C32-863C-79B6E4288B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7AC51-7FAA-4ABE-A79E-1F1EE1DB1BB1}" type="datetimeFigureOut">
              <a:rPr lang="en-US" smtClean="0"/>
              <a:pPr/>
              <a:t>6/23/2011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01A3F-D4A9-4C32-863C-79B6E4288B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7AC51-7FAA-4ABE-A79E-1F1EE1DB1BB1}" type="datetimeFigureOut">
              <a:rPr lang="en-US" smtClean="0"/>
              <a:pPr/>
              <a:t>6/23/2011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01A3F-D4A9-4C32-863C-79B6E4288B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7AC51-7FAA-4ABE-A79E-1F1EE1DB1BB1}" type="datetimeFigureOut">
              <a:rPr lang="en-US" smtClean="0"/>
              <a:pPr/>
              <a:t>6/23/2011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01A3F-D4A9-4C32-863C-79B6E4288B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7AC51-7FAA-4ABE-A79E-1F1EE1DB1BB1}" type="datetimeFigureOut">
              <a:rPr lang="en-US" smtClean="0"/>
              <a:pPr/>
              <a:t>6/23/2011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01A3F-D4A9-4C32-863C-79B6E4288B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mergencycontraception.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4294967295"/>
          </p:nvPr>
        </p:nvSpPr>
        <p:spPr>
          <a:xfrm>
            <a:off x="381000" y="1905000"/>
            <a:ext cx="8458200" cy="4495800"/>
          </a:xfrm>
        </p:spPr>
        <p:txBody>
          <a:bodyPr>
            <a:normAutofit/>
          </a:bodyPr>
          <a:lstStyle/>
          <a:p>
            <a:pPr algn="ctr">
              <a:spcBef>
                <a:spcPct val="0"/>
              </a:spcBef>
              <a:buNone/>
            </a:pPr>
            <a:r>
              <a:rPr lang="en-US" sz="4800" b="1" dirty="0" smtClean="0">
                <a:solidFill>
                  <a:srgbClr val="660066"/>
                </a:solidFill>
                <a:latin typeface="Garamond" pitchFamily="18" charset="0"/>
              </a:rPr>
              <a:t>Quality of Emergency Contraceptive Pills: </a:t>
            </a:r>
          </a:p>
          <a:p>
            <a:pPr algn="ctr">
              <a:spcBef>
                <a:spcPct val="0"/>
              </a:spcBef>
              <a:buNone/>
            </a:pPr>
            <a:r>
              <a:rPr lang="en-US" sz="4800" b="1" dirty="0" smtClean="0">
                <a:solidFill>
                  <a:srgbClr val="660066"/>
                </a:solidFill>
                <a:latin typeface="Garamond" pitchFamily="18" charset="0"/>
              </a:rPr>
              <a:t>Should we worry?</a:t>
            </a:r>
          </a:p>
          <a:p>
            <a:pPr algn="ctr">
              <a:spcBef>
                <a:spcPct val="0"/>
              </a:spcBef>
              <a:buNone/>
            </a:pPr>
            <a:endParaRPr lang="en-US" sz="4800" b="1" dirty="0" smtClean="0">
              <a:solidFill>
                <a:srgbClr val="660066"/>
              </a:solidFill>
              <a:latin typeface="Garamond" pitchFamily="18" charset="0"/>
            </a:endParaRPr>
          </a:p>
          <a:p>
            <a:pPr algn="ctr">
              <a:spcBef>
                <a:spcPct val="0"/>
              </a:spcBef>
              <a:buNone/>
            </a:pPr>
            <a:endParaRPr lang="en-US" sz="2400" b="1" dirty="0" smtClean="0">
              <a:solidFill>
                <a:srgbClr val="660066"/>
              </a:solidFill>
              <a:latin typeface="Garamond" pitchFamily="18" charset="0"/>
            </a:endParaRPr>
          </a:p>
          <a:p>
            <a:pPr algn="ctr" eaLnBrk="1" hangingPunct="1">
              <a:spcBef>
                <a:spcPct val="0"/>
              </a:spcBef>
              <a:buFontTx/>
              <a:buNone/>
            </a:pPr>
            <a:r>
              <a:rPr lang="en-US" sz="2400" b="1" dirty="0" smtClean="0">
                <a:solidFill>
                  <a:srgbClr val="660066"/>
                </a:solidFill>
                <a:latin typeface="Garamond" pitchFamily="18" charset="0"/>
              </a:rPr>
              <a:t>Elizabeth Westley, ICEC Coordinator</a:t>
            </a:r>
          </a:p>
          <a:p>
            <a:pPr algn="ctr" eaLnBrk="1" hangingPunct="1">
              <a:spcBef>
                <a:spcPct val="0"/>
              </a:spcBef>
              <a:buFontTx/>
              <a:buNone/>
            </a:pPr>
            <a:r>
              <a:rPr lang="en-US" sz="2400" b="1" dirty="0" smtClean="0">
                <a:solidFill>
                  <a:srgbClr val="660066"/>
                </a:solidFill>
                <a:latin typeface="Garamond" pitchFamily="18" charset="0"/>
              </a:rPr>
              <a:t>Reproductive Health Supplies Coalition Membership Meeting</a:t>
            </a:r>
          </a:p>
          <a:p>
            <a:pPr algn="ctr" eaLnBrk="1" hangingPunct="1">
              <a:spcBef>
                <a:spcPct val="0"/>
              </a:spcBef>
              <a:buFontTx/>
              <a:buNone/>
            </a:pPr>
            <a:r>
              <a:rPr lang="en-US" sz="2400" b="1" dirty="0" smtClean="0">
                <a:solidFill>
                  <a:srgbClr val="660066"/>
                </a:solidFill>
                <a:latin typeface="Garamond" pitchFamily="18" charset="0"/>
              </a:rPr>
              <a:t>Addis Ababa, June 24th</a:t>
            </a:r>
          </a:p>
          <a:p>
            <a:pPr algn="ctr" eaLnBrk="1" hangingPunct="1">
              <a:spcBef>
                <a:spcPct val="0"/>
              </a:spcBef>
              <a:buFontTx/>
              <a:buNone/>
            </a:pPr>
            <a:endParaRPr lang="en-US" sz="2400" b="1" dirty="0" smtClean="0">
              <a:solidFill>
                <a:srgbClr val="660066"/>
              </a:solidFill>
              <a:latin typeface="Garamond" pitchFamily="18" charset="0"/>
            </a:endParaRPr>
          </a:p>
        </p:txBody>
      </p:sp>
      <p:pic>
        <p:nvPicPr>
          <p:cNvPr id="3075" name="Picture 6" descr="flame4-1 lower res"/>
          <p:cNvPicPr>
            <a:picLocks noGrp="1" noChangeAspect="1" noChangeArrowheads="1"/>
          </p:cNvPicPr>
          <p:nvPr>
            <p:ph sz="half" idx="4294967295"/>
          </p:nvPr>
        </p:nvPicPr>
        <p:blipFill>
          <a:blip r:embed="rId3"/>
          <a:srcRect/>
          <a:stretch>
            <a:fillRect/>
          </a:stretch>
        </p:blipFill>
        <p:spPr>
          <a:xfrm>
            <a:off x="457200" y="381000"/>
            <a:ext cx="1563688" cy="1524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8229600" cy="838200"/>
          </a:xfrm>
        </p:spPr>
        <p:txBody>
          <a:bodyPr>
            <a:normAutofit/>
          </a:bodyPr>
          <a:lstStyle/>
          <a:p>
            <a:pPr eaLnBrk="1" hangingPunct="1"/>
            <a:r>
              <a:rPr lang="en-US" sz="4000" b="1" dirty="0" smtClean="0">
                <a:solidFill>
                  <a:srgbClr val="660066"/>
                </a:solidFill>
                <a:latin typeface="Garamond" pitchFamily="18" charset="0"/>
              </a:rPr>
              <a:t>Quality of Products</a:t>
            </a:r>
          </a:p>
        </p:txBody>
      </p:sp>
      <p:sp>
        <p:nvSpPr>
          <p:cNvPr id="5123" name="Rectangle 3"/>
          <p:cNvSpPr>
            <a:spLocks noGrp="1" noChangeArrowheads="1"/>
          </p:cNvSpPr>
          <p:nvPr>
            <p:ph type="body" idx="1"/>
          </p:nvPr>
        </p:nvSpPr>
        <p:spPr>
          <a:xfrm>
            <a:off x="381000" y="1143000"/>
            <a:ext cx="8458200" cy="5410200"/>
          </a:xfrm>
        </p:spPr>
        <p:txBody>
          <a:bodyPr>
            <a:noAutofit/>
          </a:bodyPr>
          <a:lstStyle/>
          <a:p>
            <a:pPr>
              <a:spcAft>
                <a:spcPct val="20000"/>
              </a:spcAft>
            </a:pPr>
            <a:r>
              <a:rPr lang="en-US" sz="3600" dirty="0" smtClean="0">
                <a:solidFill>
                  <a:srgbClr val="660066"/>
                </a:solidFill>
                <a:latin typeface="Garamond" pitchFamily="18" charset="0"/>
              </a:rPr>
              <a:t>Products in first two streams – donor/</a:t>
            </a:r>
            <a:r>
              <a:rPr lang="en-US" sz="3600" dirty="0" err="1" smtClean="0">
                <a:solidFill>
                  <a:srgbClr val="660066"/>
                </a:solidFill>
                <a:latin typeface="Garamond" pitchFamily="18" charset="0"/>
              </a:rPr>
              <a:t>govt</a:t>
            </a:r>
            <a:r>
              <a:rPr lang="en-US" sz="3600" dirty="0" smtClean="0">
                <a:solidFill>
                  <a:srgbClr val="660066"/>
                </a:solidFill>
                <a:latin typeface="Garamond" pitchFamily="18" charset="0"/>
              </a:rPr>
              <a:t> procured and NGO/social marketing procured – are of a</a:t>
            </a:r>
            <a:r>
              <a:rPr lang="en-US" sz="3600" b="1" dirty="0" smtClean="0">
                <a:solidFill>
                  <a:srgbClr val="660066"/>
                </a:solidFill>
                <a:latin typeface="Garamond" pitchFamily="18" charset="0"/>
              </a:rPr>
              <a:t>ssured</a:t>
            </a:r>
            <a:r>
              <a:rPr lang="en-US" sz="3600" dirty="0" smtClean="0">
                <a:solidFill>
                  <a:srgbClr val="660066"/>
                </a:solidFill>
                <a:latin typeface="Garamond" pitchFamily="18" charset="0"/>
              </a:rPr>
              <a:t> quality.</a:t>
            </a:r>
          </a:p>
          <a:p>
            <a:pPr>
              <a:spcAft>
                <a:spcPct val="20000"/>
              </a:spcAft>
            </a:pPr>
            <a:r>
              <a:rPr lang="en-US" sz="3600" dirty="0" smtClean="0">
                <a:solidFill>
                  <a:srgbClr val="660066"/>
                </a:solidFill>
                <a:latin typeface="Garamond" pitchFamily="18" charset="0"/>
              </a:rPr>
              <a:t>Some of the products in the commercial sector </a:t>
            </a:r>
            <a:r>
              <a:rPr lang="en-US" sz="3600" dirty="0" smtClean="0">
                <a:solidFill>
                  <a:srgbClr val="660066"/>
                </a:solidFill>
                <a:latin typeface="Garamond" pitchFamily="18" charset="0"/>
              </a:rPr>
              <a:t>may be </a:t>
            </a:r>
            <a:r>
              <a:rPr lang="en-US" sz="3600" dirty="0" smtClean="0">
                <a:solidFill>
                  <a:srgbClr val="660066"/>
                </a:solidFill>
                <a:latin typeface="Garamond" pitchFamily="18" charset="0"/>
              </a:rPr>
              <a:t>of </a:t>
            </a:r>
            <a:r>
              <a:rPr lang="en-US" sz="3600" b="1" dirty="0" smtClean="0">
                <a:solidFill>
                  <a:srgbClr val="660066"/>
                </a:solidFill>
                <a:latin typeface="Garamond" pitchFamily="18" charset="0"/>
              </a:rPr>
              <a:t>unknown</a:t>
            </a:r>
            <a:r>
              <a:rPr lang="en-US" sz="3600" dirty="0" smtClean="0">
                <a:solidFill>
                  <a:srgbClr val="660066"/>
                </a:solidFill>
                <a:latin typeface="Garamond" pitchFamily="18" charset="0"/>
              </a:rPr>
              <a:t> quality.</a:t>
            </a:r>
          </a:p>
          <a:p>
            <a:pPr>
              <a:spcAft>
                <a:spcPct val="20000"/>
              </a:spcAft>
            </a:pPr>
            <a:r>
              <a:rPr lang="en-US" sz="3600" dirty="0" smtClean="0">
                <a:solidFill>
                  <a:srgbClr val="660066"/>
                </a:solidFill>
                <a:latin typeface="Garamond" pitchFamily="18" charset="0"/>
              </a:rPr>
              <a:t>Where is our sphere of influence, especially for products that are not donor/NGO procured?</a:t>
            </a: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8229600" cy="990600"/>
          </a:xfrm>
        </p:spPr>
        <p:txBody>
          <a:bodyPr>
            <a:normAutofit/>
          </a:bodyPr>
          <a:lstStyle/>
          <a:p>
            <a:pPr eaLnBrk="1" hangingPunct="1"/>
            <a:r>
              <a:rPr lang="en-US" sz="4800" b="1" dirty="0" smtClean="0">
                <a:solidFill>
                  <a:srgbClr val="660066"/>
                </a:solidFill>
                <a:latin typeface="Garamond" pitchFamily="18" charset="0"/>
              </a:rPr>
              <a:t>Counterfeiting</a:t>
            </a:r>
          </a:p>
        </p:txBody>
      </p:sp>
      <p:sp>
        <p:nvSpPr>
          <p:cNvPr id="5123" name="Rectangle 3"/>
          <p:cNvSpPr>
            <a:spLocks noGrp="1" noChangeArrowheads="1"/>
          </p:cNvSpPr>
          <p:nvPr>
            <p:ph type="body" idx="1"/>
          </p:nvPr>
        </p:nvSpPr>
        <p:spPr>
          <a:xfrm>
            <a:off x="381000" y="1143000"/>
            <a:ext cx="8458200" cy="5410200"/>
          </a:xfrm>
        </p:spPr>
        <p:txBody>
          <a:bodyPr>
            <a:noAutofit/>
          </a:bodyPr>
          <a:lstStyle/>
          <a:p>
            <a:pPr>
              <a:spcAft>
                <a:spcPct val="20000"/>
              </a:spcAft>
            </a:pPr>
            <a:endParaRPr lang="en-US" sz="3600" dirty="0" smtClean="0">
              <a:solidFill>
                <a:srgbClr val="660066"/>
              </a:solidFill>
              <a:latin typeface="Garamond" pitchFamily="18" charset="0"/>
            </a:endParaRPr>
          </a:p>
          <a:p>
            <a:pPr>
              <a:spcAft>
                <a:spcPct val="20000"/>
              </a:spcAft>
            </a:pPr>
            <a:r>
              <a:rPr lang="en-US" sz="3600" dirty="0" smtClean="0">
                <a:solidFill>
                  <a:srgbClr val="660066"/>
                </a:solidFill>
                <a:latin typeface="Garamond" pitchFamily="18" charset="0"/>
              </a:rPr>
              <a:t>Two separate issues related to quality: </a:t>
            </a:r>
            <a:r>
              <a:rPr lang="en-US" sz="3600" b="1" u="sng" dirty="0" smtClean="0">
                <a:solidFill>
                  <a:srgbClr val="660066"/>
                </a:solidFill>
                <a:latin typeface="Garamond" pitchFamily="18" charset="0"/>
              </a:rPr>
              <a:t>counterfeit</a:t>
            </a:r>
            <a:r>
              <a:rPr lang="en-US" sz="3600" dirty="0" smtClean="0">
                <a:solidFill>
                  <a:srgbClr val="660066"/>
                </a:solidFill>
                <a:latin typeface="Garamond" pitchFamily="18" charset="0"/>
              </a:rPr>
              <a:t> and </a:t>
            </a:r>
            <a:r>
              <a:rPr lang="en-US" sz="3600" b="1" u="sng" dirty="0" smtClean="0">
                <a:solidFill>
                  <a:srgbClr val="660066"/>
                </a:solidFill>
                <a:latin typeface="Garamond" pitchFamily="18" charset="0"/>
              </a:rPr>
              <a:t>substandard</a:t>
            </a:r>
            <a:r>
              <a:rPr lang="en-US" sz="3600" dirty="0" smtClean="0">
                <a:solidFill>
                  <a:srgbClr val="660066"/>
                </a:solidFill>
                <a:latin typeface="Garamond" pitchFamily="18" charset="0"/>
              </a:rPr>
              <a:t> drugs. </a:t>
            </a:r>
          </a:p>
          <a:p>
            <a:pPr>
              <a:spcAft>
                <a:spcPct val="20000"/>
              </a:spcAft>
            </a:pPr>
            <a:r>
              <a:rPr lang="en-US" sz="3600" dirty="0" smtClean="0">
                <a:solidFill>
                  <a:srgbClr val="660066"/>
                </a:solidFill>
                <a:latin typeface="Garamond" pitchFamily="18" charset="0"/>
              </a:rPr>
              <a:t>VERY DIFFERENT ISSUES!</a:t>
            </a:r>
          </a:p>
          <a:p>
            <a:pPr>
              <a:spcAft>
                <a:spcPct val="20000"/>
              </a:spcAft>
            </a:pPr>
            <a:endParaRPr lang="en-US" sz="3600" dirty="0" smtClean="0">
              <a:solidFill>
                <a:srgbClr val="660066"/>
              </a:solidFill>
              <a:latin typeface="Garamond" pitchFamily="18" charset="0"/>
            </a:endParaRPr>
          </a:p>
          <a:p>
            <a:pPr>
              <a:spcAft>
                <a:spcPct val="20000"/>
              </a:spcAft>
            </a:pPr>
            <a:r>
              <a:rPr lang="en-US" sz="3600" dirty="0" smtClean="0">
                <a:solidFill>
                  <a:srgbClr val="660066"/>
                </a:solidFill>
                <a:latin typeface="Garamond" pitchFamily="18" charset="0"/>
              </a:rPr>
              <a:t>Counterfeited products have been reported by manufacturers in some markets but are unlikely to be a major problem (yet).</a:t>
            </a: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8229600" cy="838200"/>
          </a:xfrm>
        </p:spPr>
        <p:txBody>
          <a:bodyPr>
            <a:normAutofit/>
          </a:bodyPr>
          <a:lstStyle/>
          <a:p>
            <a:pPr eaLnBrk="1" hangingPunct="1"/>
            <a:endParaRPr lang="en-US" sz="4000" b="1" dirty="0" smtClean="0">
              <a:solidFill>
                <a:srgbClr val="660066"/>
              </a:solidFill>
              <a:latin typeface="Garamond" pitchFamily="18" charset="0"/>
            </a:endParaRPr>
          </a:p>
        </p:txBody>
      </p:sp>
      <p:sp>
        <p:nvSpPr>
          <p:cNvPr id="5123" name="Rectangle 3"/>
          <p:cNvSpPr>
            <a:spLocks noGrp="1" noChangeArrowheads="1"/>
          </p:cNvSpPr>
          <p:nvPr>
            <p:ph type="body" idx="1"/>
          </p:nvPr>
        </p:nvSpPr>
        <p:spPr>
          <a:xfrm>
            <a:off x="381000" y="1143000"/>
            <a:ext cx="8458200" cy="5410200"/>
          </a:xfrm>
        </p:spPr>
        <p:txBody>
          <a:bodyPr>
            <a:noAutofit/>
          </a:bodyPr>
          <a:lstStyle/>
          <a:p>
            <a:pPr>
              <a:spcAft>
                <a:spcPct val="20000"/>
              </a:spcAft>
              <a:buNone/>
            </a:pPr>
            <a:endParaRPr lang="en-US" sz="3600" dirty="0" smtClean="0">
              <a:solidFill>
                <a:srgbClr val="660066"/>
              </a:solidFill>
              <a:latin typeface="Garamond" pitchFamily="18" charset="0"/>
            </a:endParaRPr>
          </a:p>
        </p:txBody>
      </p:sp>
      <p:pic>
        <p:nvPicPr>
          <p:cNvPr id="5" name="Picture 2"/>
          <p:cNvPicPr>
            <a:picLocks noChangeAspect="1" noChangeArrowheads="1"/>
          </p:cNvPicPr>
          <p:nvPr/>
        </p:nvPicPr>
        <p:blipFill>
          <a:blip r:embed="rId3"/>
          <a:srcRect t="11791" b="25091"/>
          <a:stretch>
            <a:fillRect/>
          </a:stretch>
        </p:blipFill>
        <p:spPr bwMode="auto">
          <a:xfrm>
            <a:off x="838200" y="0"/>
            <a:ext cx="7696200" cy="693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10" name="Content Placeholder 9" descr="Postinor notice.png"/>
          <p:cNvPicPr>
            <a:picLocks noGrp="1" noChangeAspect="1"/>
          </p:cNvPicPr>
          <p:nvPr>
            <p:ph sz="half" idx="1"/>
          </p:nvPr>
        </p:nvPicPr>
        <p:blipFill>
          <a:blip r:embed="rId3"/>
          <a:stretch>
            <a:fillRect/>
          </a:stretch>
        </p:blipFill>
        <p:spPr>
          <a:xfrm>
            <a:off x="381000" y="990600"/>
            <a:ext cx="3766041" cy="5288607"/>
          </a:xfrm>
        </p:spPr>
      </p:pic>
      <p:pic>
        <p:nvPicPr>
          <p:cNvPr id="11" name="Content Placeholder 10" descr="Postinor letter.png"/>
          <p:cNvPicPr>
            <a:picLocks noGrp="1" noChangeAspect="1"/>
          </p:cNvPicPr>
          <p:nvPr>
            <p:ph sz="half" idx="2"/>
          </p:nvPr>
        </p:nvPicPr>
        <p:blipFill>
          <a:blip r:embed="rId4"/>
          <a:stretch>
            <a:fillRect/>
          </a:stretch>
        </p:blipFill>
        <p:spPr>
          <a:xfrm>
            <a:off x="4800600" y="838200"/>
            <a:ext cx="4112828" cy="5562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8229600" cy="1219200"/>
          </a:xfrm>
        </p:spPr>
        <p:txBody>
          <a:bodyPr>
            <a:normAutofit/>
          </a:bodyPr>
          <a:lstStyle/>
          <a:p>
            <a:pPr eaLnBrk="1" hangingPunct="1"/>
            <a:r>
              <a:rPr lang="en-US" sz="4000" b="1" dirty="0" smtClean="0">
                <a:solidFill>
                  <a:srgbClr val="660066"/>
                </a:solidFill>
                <a:latin typeface="Garamond" pitchFamily="18" charset="0"/>
              </a:rPr>
              <a:t>What to do about fakes?</a:t>
            </a:r>
            <a:endParaRPr lang="en-US" sz="4000" b="1" dirty="0" smtClean="0">
              <a:solidFill>
                <a:srgbClr val="660066"/>
              </a:solidFill>
              <a:latin typeface="Garamond" pitchFamily="18" charset="0"/>
            </a:endParaRPr>
          </a:p>
        </p:txBody>
      </p:sp>
      <p:sp>
        <p:nvSpPr>
          <p:cNvPr id="5123" name="Rectangle 3"/>
          <p:cNvSpPr>
            <a:spLocks noGrp="1" noChangeArrowheads="1"/>
          </p:cNvSpPr>
          <p:nvPr>
            <p:ph type="body" idx="1"/>
          </p:nvPr>
        </p:nvSpPr>
        <p:spPr>
          <a:xfrm>
            <a:off x="381000" y="1143000"/>
            <a:ext cx="8610600" cy="5410200"/>
          </a:xfrm>
        </p:spPr>
        <p:txBody>
          <a:bodyPr>
            <a:noAutofit/>
          </a:bodyPr>
          <a:lstStyle/>
          <a:p>
            <a:pPr indent="0">
              <a:spcBef>
                <a:spcPts val="0"/>
              </a:spcBef>
              <a:buNone/>
            </a:pPr>
            <a:r>
              <a:rPr lang="en-US" sz="3600" dirty="0" smtClean="0">
                <a:solidFill>
                  <a:srgbClr val="660066"/>
                </a:solidFill>
                <a:latin typeface="Garamond" pitchFamily="18" charset="0"/>
              </a:rPr>
              <a:t>At this point fakes do not seem to be a major problem for RH drugs.</a:t>
            </a:r>
          </a:p>
          <a:p>
            <a:pPr indent="0">
              <a:spcBef>
                <a:spcPts val="0"/>
              </a:spcBef>
              <a:buNone/>
            </a:pPr>
            <a:r>
              <a:rPr lang="en-US" sz="3600" dirty="0" smtClean="0">
                <a:solidFill>
                  <a:srgbClr val="660066"/>
                </a:solidFill>
                <a:latin typeface="Garamond" pitchFamily="18" charset="0"/>
              </a:rPr>
              <a:t>Responsibility lies with:</a:t>
            </a:r>
          </a:p>
          <a:p>
            <a:pPr indent="0">
              <a:spcBef>
                <a:spcPts val="0"/>
              </a:spcBef>
            </a:pPr>
            <a:r>
              <a:rPr lang="en-US" sz="3600" b="1" dirty="0" smtClean="0">
                <a:solidFill>
                  <a:srgbClr val="660066"/>
                </a:solidFill>
                <a:latin typeface="Garamond" pitchFamily="18" charset="0"/>
              </a:rPr>
              <a:t>Manufacturers</a:t>
            </a:r>
          </a:p>
          <a:p>
            <a:pPr indent="0">
              <a:spcBef>
                <a:spcPts val="0"/>
              </a:spcBef>
            </a:pPr>
            <a:r>
              <a:rPr lang="en-US" sz="3600" b="1" dirty="0" smtClean="0">
                <a:solidFill>
                  <a:srgbClr val="660066"/>
                </a:solidFill>
                <a:latin typeface="Garamond" pitchFamily="18" charset="0"/>
              </a:rPr>
              <a:t>Country drug regulatory agencies </a:t>
            </a:r>
            <a:r>
              <a:rPr lang="en-US" sz="3600" dirty="0" smtClean="0">
                <a:solidFill>
                  <a:srgbClr val="660066"/>
                </a:solidFill>
                <a:latin typeface="Garamond" pitchFamily="18" charset="0"/>
              </a:rPr>
              <a:t>– can they be strengthened?</a:t>
            </a:r>
          </a:p>
          <a:p>
            <a:pPr indent="0">
              <a:spcBef>
                <a:spcPts val="0"/>
              </a:spcBef>
            </a:pPr>
            <a:r>
              <a:rPr lang="en-US" sz="3600" b="1" dirty="0" smtClean="0">
                <a:solidFill>
                  <a:srgbClr val="660066"/>
                </a:solidFill>
                <a:latin typeface="Garamond" pitchFamily="18" charset="0"/>
              </a:rPr>
              <a:t>Global anti-counterfeiting efforts </a:t>
            </a:r>
            <a:r>
              <a:rPr lang="en-US" sz="3600" dirty="0" smtClean="0">
                <a:solidFill>
                  <a:srgbClr val="660066"/>
                </a:solidFill>
                <a:latin typeface="Garamond" pitchFamily="18" charset="0"/>
              </a:rPr>
              <a:t>currently focused on anti-</a:t>
            </a:r>
            <a:r>
              <a:rPr lang="en-US" sz="3600" dirty="0" err="1" smtClean="0">
                <a:solidFill>
                  <a:srgbClr val="660066"/>
                </a:solidFill>
                <a:latin typeface="Garamond" pitchFamily="18" charset="0"/>
              </a:rPr>
              <a:t>malarials</a:t>
            </a:r>
            <a:r>
              <a:rPr lang="en-US" sz="3600" dirty="0" smtClean="0">
                <a:solidFill>
                  <a:srgbClr val="660066"/>
                </a:solidFill>
                <a:latin typeface="Garamond" pitchFamily="18" charset="0"/>
              </a:rPr>
              <a:t>, ARVs – can we persuade them to add RH drugs to their remit?</a:t>
            </a: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8229600" cy="1219200"/>
          </a:xfrm>
        </p:spPr>
        <p:txBody>
          <a:bodyPr>
            <a:normAutofit/>
          </a:bodyPr>
          <a:lstStyle/>
          <a:p>
            <a:pPr eaLnBrk="1" hangingPunct="1"/>
            <a:r>
              <a:rPr lang="en-US" sz="4000" b="1" dirty="0" smtClean="0">
                <a:solidFill>
                  <a:srgbClr val="660066"/>
                </a:solidFill>
                <a:latin typeface="Garamond" pitchFamily="18" charset="0"/>
              </a:rPr>
              <a:t>Drugs of unknown quality</a:t>
            </a:r>
            <a:endParaRPr lang="en-US" sz="4000" b="1" dirty="0" smtClean="0">
              <a:solidFill>
                <a:srgbClr val="660066"/>
              </a:solidFill>
              <a:latin typeface="Garamond" pitchFamily="18" charset="0"/>
            </a:endParaRPr>
          </a:p>
        </p:txBody>
      </p:sp>
      <p:sp>
        <p:nvSpPr>
          <p:cNvPr id="5123" name="Rectangle 3"/>
          <p:cNvSpPr>
            <a:spLocks noGrp="1" noChangeArrowheads="1"/>
          </p:cNvSpPr>
          <p:nvPr>
            <p:ph type="body" idx="1"/>
          </p:nvPr>
        </p:nvSpPr>
        <p:spPr>
          <a:xfrm>
            <a:off x="381000" y="1143000"/>
            <a:ext cx="8610600" cy="5410200"/>
          </a:xfrm>
        </p:spPr>
        <p:txBody>
          <a:bodyPr>
            <a:noAutofit/>
          </a:bodyPr>
          <a:lstStyle/>
          <a:p>
            <a:pPr marL="457200" indent="-457200">
              <a:spcBef>
                <a:spcPts val="0"/>
              </a:spcBef>
            </a:pPr>
            <a:r>
              <a:rPr lang="en-US" sz="3600" dirty="0" smtClean="0">
                <a:solidFill>
                  <a:srgbClr val="660066"/>
                </a:solidFill>
                <a:latin typeface="Garamond" pitchFamily="18" charset="0"/>
              </a:rPr>
              <a:t>Legitimately registered in the country </a:t>
            </a:r>
            <a:r>
              <a:rPr lang="en-US" sz="3600" dirty="0" smtClean="0">
                <a:solidFill>
                  <a:srgbClr val="660066"/>
                </a:solidFill>
                <a:latin typeface="Garamond" pitchFamily="18" charset="0"/>
              </a:rPr>
              <a:t>of sale. </a:t>
            </a:r>
          </a:p>
          <a:p>
            <a:pPr marL="457200" indent="-457200">
              <a:spcBef>
                <a:spcPts val="0"/>
              </a:spcBef>
            </a:pPr>
            <a:r>
              <a:rPr lang="en-US" sz="3600" dirty="0" smtClean="0">
                <a:solidFill>
                  <a:srgbClr val="660066"/>
                </a:solidFill>
                <a:latin typeface="Garamond" pitchFamily="18" charset="0"/>
              </a:rPr>
              <a:t> Intended to work as the “innovative” drug but may be manufactured in a less controlled environment. </a:t>
            </a:r>
          </a:p>
          <a:p>
            <a:pPr marL="457200" indent="-457200">
              <a:spcBef>
                <a:spcPts val="0"/>
              </a:spcBef>
            </a:pPr>
            <a:r>
              <a:rPr lang="en-US" sz="3600" dirty="0" smtClean="0">
                <a:solidFill>
                  <a:srgbClr val="660066"/>
                </a:solidFill>
                <a:latin typeface="Garamond" pitchFamily="18" charset="0"/>
              </a:rPr>
              <a:t> </a:t>
            </a:r>
            <a:r>
              <a:rPr lang="en-US" sz="3600" dirty="0" smtClean="0">
                <a:solidFill>
                  <a:srgbClr val="660066"/>
                </a:solidFill>
                <a:latin typeface="Garamond" pitchFamily="18" charset="0"/>
              </a:rPr>
              <a:t>Some costs may be cut for profit: may have inadequate active pharmaceutical ingredient (API).</a:t>
            </a:r>
          </a:p>
          <a:p>
            <a:pPr marL="457200" indent="-457200">
              <a:spcBef>
                <a:spcPts val="0"/>
              </a:spcBef>
            </a:pPr>
            <a:r>
              <a:rPr lang="en-US" sz="3600" dirty="0" smtClean="0">
                <a:solidFill>
                  <a:srgbClr val="660066"/>
                </a:solidFill>
                <a:latin typeface="Garamond" pitchFamily="18" charset="0"/>
              </a:rPr>
              <a:t> </a:t>
            </a:r>
            <a:r>
              <a:rPr lang="en-US" sz="3600" dirty="0" smtClean="0">
                <a:solidFill>
                  <a:srgbClr val="660066"/>
                </a:solidFill>
                <a:latin typeface="Garamond" pitchFamily="18" charset="0"/>
              </a:rPr>
              <a:t>May not be bio-equivalent to innovative drug as regards dissolution and other tests.</a:t>
            </a: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8229600" cy="1219200"/>
          </a:xfrm>
        </p:spPr>
        <p:txBody>
          <a:bodyPr>
            <a:noAutofit/>
          </a:bodyPr>
          <a:lstStyle/>
          <a:p>
            <a:pPr eaLnBrk="1" hangingPunct="1"/>
            <a:r>
              <a:rPr lang="en-US" b="1" dirty="0" smtClean="0">
                <a:solidFill>
                  <a:srgbClr val="660066"/>
                </a:solidFill>
                <a:latin typeface="Garamond" pitchFamily="18" charset="0"/>
              </a:rPr>
              <a:t>What to do about drugs of unknown quality?</a:t>
            </a:r>
            <a:endParaRPr lang="en-US" b="1" dirty="0" smtClean="0">
              <a:solidFill>
                <a:srgbClr val="660066"/>
              </a:solidFill>
              <a:latin typeface="Garamond" pitchFamily="18" charset="0"/>
            </a:endParaRPr>
          </a:p>
        </p:txBody>
      </p:sp>
      <p:sp>
        <p:nvSpPr>
          <p:cNvPr id="5123" name="Rectangle 3"/>
          <p:cNvSpPr>
            <a:spLocks noGrp="1" noChangeArrowheads="1"/>
          </p:cNvSpPr>
          <p:nvPr>
            <p:ph type="body" idx="1"/>
          </p:nvPr>
        </p:nvSpPr>
        <p:spPr>
          <a:xfrm>
            <a:off x="381000" y="2057400"/>
            <a:ext cx="8610600" cy="4495800"/>
          </a:xfrm>
        </p:spPr>
        <p:txBody>
          <a:bodyPr>
            <a:noAutofit/>
          </a:bodyPr>
          <a:lstStyle/>
          <a:p>
            <a:pPr indent="0">
              <a:spcBef>
                <a:spcPts val="0"/>
              </a:spcBef>
            </a:pPr>
            <a:r>
              <a:rPr lang="en-US" sz="3600" dirty="0" smtClean="0">
                <a:solidFill>
                  <a:srgbClr val="660066"/>
                </a:solidFill>
                <a:latin typeface="Garamond" pitchFamily="18" charset="0"/>
              </a:rPr>
              <a:t> Strengthen national and regional regulatory and drug safety systems.</a:t>
            </a:r>
          </a:p>
          <a:p>
            <a:pPr indent="0">
              <a:spcBef>
                <a:spcPts val="0"/>
              </a:spcBef>
            </a:pPr>
            <a:r>
              <a:rPr lang="en-US" sz="3600" dirty="0" smtClean="0">
                <a:solidFill>
                  <a:srgbClr val="660066"/>
                </a:solidFill>
                <a:latin typeface="Garamond" pitchFamily="18" charset="0"/>
              </a:rPr>
              <a:t> Market known-quality drugs as “value added.”</a:t>
            </a:r>
          </a:p>
          <a:p>
            <a:pPr indent="0">
              <a:spcBef>
                <a:spcPts val="0"/>
              </a:spcBef>
            </a:pPr>
            <a:r>
              <a:rPr lang="en-US" sz="3600" dirty="0" smtClean="0">
                <a:solidFill>
                  <a:srgbClr val="660066"/>
                </a:solidFill>
                <a:latin typeface="Garamond" pitchFamily="18" charset="0"/>
              </a:rPr>
              <a:t> </a:t>
            </a:r>
            <a:r>
              <a:rPr lang="en-US" sz="3600" dirty="0" smtClean="0">
                <a:solidFill>
                  <a:srgbClr val="660066"/>
                </a:solidFill>
                <a:latin typeface="Garamond" pitchFamily="18" charset="0"/>
              </a:rPr>
              <a:t>Don’t assume they are going to be ineffective – “unknown” does not need to mean “bad.”</a:t>
            </a:r>
          </a:p>
          <a:p>
            <a:pPr indent="0">
              <a:spcBef>
                <a:spcPts val="0"/>
              </a:spcBef>
              <a:buNone/>
            </a:pPr>
            <a:endParaRPr lang="en-US" sz="3600" dirty="0" smtClean="0">
              <a:solidFill>
                <a:srgbClr val="660066"/>
              </a:solidFill>
              <a:latin typeface="Garamond" pitchFamily="18" charset="0"/>
            </a:endParaRP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8229600" cy="1219200"/>
          </a:xfrm>
        </p:spPr>
        <p:txBody>
          <a:bodyPr>
            <a:noAutofit/>
          </a:bodyPr>
          <a:lstStyle/>
          <a:p>
            <a:pPr eaLnBrk="1" hangingPunct="1"/>
            <a:r>
              <a:rPr lang="en-US" b="1" dirty="0" smtClean="0">
                <a:solidFill>
                  <a:srgbClr val="660066"/>
                </a:solidFill>
                <a:latin typeface="Garamond" pitchFamily="18" charset="0"/>
              </a:rPr>
              <a:t>QJB </a:t>
            </a:r>
            <a:br>
              <a:rPr lang="en-US" b="1" dirty="0" smtClean="0">
                <a:solidFill>
                  <a:srgbClr val="660066"/>
                </a:solidFill>
                <a:latin typeface="Garamond" pitchFamily="18" charset="0"/>
              </a:rPr>
            </a:br>
            <a:r>
              <a:rPr lang="en-US" b="1" dirty="0" smtClean="0">
                <a:solidFill>
                  <a:srgbClr val="660066"/>
                </a:solidFill>
                <a:latin typeface="Garamond" pitchFamily="18" charset="0"/>
              </a:rPr>
              <a:t>(Quick Joke Break)</a:t>
            </a:r>
            <a:endParaRPr lang="en-US" b="1" dirty="0" smtClean="0">
              <a:solidFill>
                <a:srgbClr val="660066"/>
              </a:solidFill>
              <a:latin typeface="Garamond" pitchFamily="18" charset="0"/>
            </a:endParaRPr>
          </a:p>
        </p:txBody>
      </p:sp>
      <p:sp>
        <p:nvSpPr>
          <p:cNvPr id="5123" name="Rectangle 3"/>
          <p:cNvSpPr>
            <a:spLocks noGrp="1" noChangeArrowheads="1"/>
          </p:cNvSpPr>
          <p:nvPr>
            <p:ph type="body" idx="1"/>
          </p:nvPr>
        </p:nvSpPr>
        <p:spPr>
          <a:xfrm>
            <a:off x="381000" y="2057400"/>
            <a:ext cx="8610600" cy="4495800"/>
          </a:xfrm>
        </p:spPr>
        <p:txBody>
          <a:bodyPr>
            <a:noAutofit/>
          </a:bodyPr>
          <a:lstStyle/>
          <a:p>
            <a:pPr indent="0">
              <a:spcBef>
                <a:spcPts val="0"/>
              </a:spcBef>
            </a:pPr>
            <a:r>
              <a:rPr lang="en-US" sz="3600" dirty="0" smtClean="0">
                <a:solidFill>
                  <a:srgbClr val="660066"/>
                </a:solidFill>
                <a:latin typeface="Garamond" pitchFamily="18" charset="0"/>
              </a:rPr>
              <a:t> Doctor, is it bad?</a:t>
            </a:r>
          </a:p>
          <a:p>
            <a:pPr indent="0">
              <a:spcBef>
                <a:spcPts val="0"/>
              </a:spcBef>
              <a:buNone/>
            </a:pPr>
            <a:endParaRPr lang="en-US" sz="3600" dirty="0" smtClean="0">
              <a:solidFill>
                <a:srgbClr val="660066"/>
              </a:solidFill>
              <a:latin typeface="Garamond" pitchFamily="18" charset="0"/>
            </a:endParaRPr>
          </a:p>
          <a:p>
            <a:pPr indent="0">
              <a:spcBef>
                <a:spcPts val="0"/>
              </a:spcBef>
            </a:pPr>
            <a:r>
              <a:rPr lang="en-US" sz="3600" dirty="0" smtClean="0">
                <a:solidFill>
                  <a:srgbClr val="660066"/>
                </a:solidFill>
                <a:latin typeface="Garamond" pitchFamily="18" charset="0"/>
              </a:rPr>
              <a:t> Not too bad, I can do the surgery under local anesthetic.</a:t>
            </a:r>
          </a:p>
          <a:p>
            <a:pPr indent="0">
              <a:spcBef>
                <a:spcPts val="0"/>
              </a:spcBef>
            </a:pPr>
            <a:endParaRPr lang="en-US" sz="3600" dirty="0" smtClean="0">
              <a:solidFill>
                <a:srgbClr val="660066"/>
              </a:solidFill>
              <a:latin typeface="Garamond" pitchFamily="18" charset="0"/>
            </a:endParaRPr>
          </a:p>
          <a:p>
            <a:pPr indent="0">
              <a:spcBef>
                <a:spcPts val="0"/>
              </a:spcBef>
            </a:pPr>
            <a:r>
              <a:rPr lang="en-US" sz="3600" dirty="0" smtClean="0">
                <a:solidFill>
                  <a:srgbClr val="660066"/>
                </a:solidFill>
                <a:latin typeface="Garamond" pitchFamily="18" charset="0"/>
              </a:rPr>
              <a:t> Local? Can’t you use imported?</a:t>
            </a: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20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fade">
                                      <p:cBhvr>
                                        <p:cTn id="17" dur="2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8229600" cy="1219200"/>
          </a:xfrm>
        </p:spPr>
        <p:txBody>
          <a:bodyPr>
            <a:normAutofit/>
          </a:bodyPr>
          <a:lstStyle/>
          <a:p>
            <a:pPr eaLnBrk="1" hangingPunct="1"/>
            <a:r>
              <a:rPr lang="en-US" sz="4000" b="1" dirty="0" smtClean="0">
                <a:solidFill>
                  <a:srgbClr val="660066"/>
                </a:solidFill>
                <a:latin typeface="Garamond" pitchFamily="18" charset="0"/>
              </a:rPr>
              <a:t>Why does ICEC care?</a:t>
            </a:r>
          </a:p>
        </p:txBody>
      </p:sp>
      <p:sp>
        <p:nvSpPr>
          <p:cNvPr id="5123" name="Rectangle 3"/>
          <p:cNvSpPr>
            <a:spLocks noGrp="1" noChangeArrowheads="1"/>
          </p:cNvSpPr>
          <p:nvPr>
            <p:ph type="body" idx="1"/>
          </p:nvPr>
        </p:nvSpPr>
        <p:spPr>
          <a:xfrm>
            <a:off x="381000" y="1143000"/>
            <a:ext cx="8610600" cy="5410200"/>
          </a:xfrm>
        </p:spPr>
        <p:txBody>
          <a:bodyPr>
            <a:noAutofit/>
          </a:bodyPr>
          <a:lstStyle/>
          <a:p>
            <a:pPr>
              <a:spcAft>
                <a:spcPct val="20000"/>
              </a:spcAft>
              <a:buNone/>
            </a:pPr>
            <a:endParaRPr lang="en-US" sz="3600" b="1" dirty="0" smtClean="0">
              <a:solidFill>
                <a:srgbClr val="660066"/>
              </a:solidFill>
              <a:latin typeface="Garamond" pitchFamily="18" charset="0"/>
            </a:endParaRPr>
          </a:p>
          <a:p>
            <a:pPr>
              <a:spcAft>
                <a:spcPct val="20000"/>
              </a:spcAft>
              <a:buNone/>
            </a:pPr>
            <a:r>
              <a:rPr lang="en-US" sz="4000" dirty="0" smtClean="0">
                <a:solidFill>
                  <a:srgbClr val="660066"/>
                </a:solidFill>
                <a:latin typeface="Garamond" pitchFamily="18" charset="0"/>
              </a:rPr>
              <a:t>Our mission:</a:t>
            </a:r>
          </a:p>
          <a:p>
            <a:pPr indent="0">
              <a:spcAft>
                <a:spcPct val="20000"/>
              </a:spcAft>
              <a:buNone/>
            </a:pPr>
            <a:r>
              <a:rPr lang="en-US" sz="4000" i="1" dirty="0" smtClean="0">
                <a:solidFill>
                  <a:srgbClr val="660066"/>
                </a:solidFill>
                <a:latin typeface="Garamond" pitchFamily="18" charset="0"/>
              </a:rPr>
              <a:t>“To expand access to </a:t>
            </a:r>
            <a:r>
              <a:rPr lang="en-US" sz="4000" b="1" i="1" dirty="0" smtClean="0">
                <a:solidFill>
                  <a:srgbClr val="660066"/>
                </a:solidFill>
                <a:latin typeface="Garamond" pitchFamily="18" charset="0"/>
              </a:rPr>
              <a:t>safe </a:t>
            </a:r>
            <a:r>
              <a:rPr lang="en-US" sz="4000" i="1" dirty="0" smtClean="0">
                <a:solidFill>
                  <a:srgbClr val="660066"/>
                </a:solidFill>
                <a:latin typeface="Garamond" pitchFamily="18" charset="0"/>
              </a:rPr>
              <a:t>and locally appropriate EC with a focus on developing countries.”</a:t>
            </a:r>
          </a:p>
          <a:p>
            <a:pPr indent="0">
              <a:spcAft>
                <a:spcPct val="20000"/>
              </a:spcAft>
              <a:buNone/>
            </a:pPr>
            <a:r>
              <a:rPr lang="en-US" sz="4000" dirty="0" smtClean="0">
                <a:solidFill>
                  <a:srgbClr val="660066"/>
                </a:solidFill>
                <a:latin typeface="Garamond" pitchFamily="18" charset="0"/>
              </a:rPr>
              <a:t>Are all EC products equally safe and effective?</a:t>
            </a: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4800600"/>
            <a:ext cx="8382000" cy="1600200"/>
          </a:xfrm>
        </p:spPr>
        <p:txBody>
          <a:bodyPr>
            <a:noAutofit/>
          </a:bodyPr>
          <a:lstStyle/>
          <a:p>
            <a:pPr algn="ctr" eaLnBrk="1" hangingPunct="1"/>
            <a:r>
              <a:rPr lang="en-US" sz="4000" b="1" dirty="0" smtClean="0">
                <a:solidFill>
                  <a:srgbClr val="660066"/>
                </a:solidFill>
                <a:latin typeface="Garamond" pitchFamily="18" charset="0"/>
              </a:rPr>
              <a:t>When you find yourself </a:t>
            </a:r>
            <a:br>
              <a:rPr lang="en-US" sz="4000" b="1" dirty="0" smtClean="0">
                <a:solidFill>
                  <a:srgbClr val="660066"/>
                </a:solidFill>
                <a:latin typeface="Garamond" pitchFamily="18" charset="0"/>
              </a:rPr>
            </a:br>
            <a:r>
              <a:rPr lang="en-US" sz="4000" b="1" dirty="0" smtClean="0">
                <a:solidFill>
                  <a:srgbClr val="660066"/>
                </a:solidFill>
                <a:latin typeface="Garamond" pitchFamily="18" charset="0"/>
              </a:rPr>
              <a:t>in unfamiliar territory…</a:t>
            </a: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pic>
        <p:nvPicPr>
          <p:cNvPr id="9" name="Picture Placeholder 8" descr="Ethiopia Lake.jpg"/>
          <p:cNvPicPr>
            <a:picLocks noGrp="1" noChangeAspect="1"/>
          </p:cNvPicPr>
          <p:nvPr>
            <p:ph type="pic" idx="1"/>
          </p:nvPr>
        </p:nvPicPr>
        <p:blipFill>
          <a:blip r:embed="rId4"/>
          <a:srcRect l="4109" t="12500" r="19502" b="18721"/>
          <a:stretch>
            <a:fillRect/>
          </a:stretch>
        </p:blipFill>
        <p:spPr>
          <a:xfrm rot="5400000">
            <a:off x="2458245" y="894555"/>
            <a:ext cx="4190998" cy="37734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304800"/>
            <a:ext cx="8229600" cy="1143000"/>
          </a:xfrm>
        </p:spPr>
        <p:txBody>
          <a:bodyPr>
            <a:noAutofit/>
          </a:bodyPr>
          <a:lstStyle/>
          <a:p>
            <a:pPr eaLnBrk="1" hangingPunct="1"/>
            <a:r>
              <a:rPr lang="en-US" sz="4000" b="1" dirty="0" smtClean="0">
                <a:solidFill>
                  <a:srgbClr val="660066"/>
                </a:solidFill>
                <a:latin typeface="Garamond" pitchFamily="18" charset="0"/>
              </a:rPr>
              <a:t>Key Points</a:t>
            </a:r>
            <a:endParaRPr lang="en-US" sz="4000" b="1" dirty="0" smtClean="0">
              <a:solidFill>
                <a:srgbClr val="660066"/>
              </a:solidFill>
              <a:latin typeface="Garamond" pitchFamily="18" charset="0"/>
            </a:endParaRPr>
          </a:p>
        </p:txBody>
      </p:sp>
      <p:sp>
        <p:nvSpPr>
          <p:cNvPr id="5123" name="Rectangle 3"/>
          <p:cNvSpPr>
            <a:spLocks noGrp="1" noChangeArrowheads="1"/>
          </p:cNvSpPr>
          <p:nvPr>
            <p:ph type="body" idx="1"/>
          </p:nvPr>
        </p:nvSpPr>
        <p:spPr>
          <a:xfrm>
            <a:off x="381000" y="1752600"/>
            <a:ext cx="8763000" cy="4800600"/>
          </a:xfrm>
        </p:spPr>
        <p:txBody>
          <a:bodyPr>
            <a:noAutofit/>
          </a:bodyPr>
          <a:lstStyle/>
          <a:p>
            <a:pPr eaLnBrk="1" hangingPunct="1">
              <a:spcAft>
                <a:spcPct val="20000"/>
              </a:spcAft>
            </a:pPr>
            <a:r>
              <a:rPr lang="en-US" sz="3600" dirty="0" smtClean="0">
                <a:solidFill>
                  <a:srgbClr val="660066"/>
                </a:solidFill>
                <a:latin typeface="Garamond" pitchFamily="18" charset="0"/>
              </a:rPr>
              <a:t>Current situation re: EC market.</a:t>
            </a:r>
          </a:p>
          <a:p>
            <a:pPr eaLnBrk="1" hangingPunct="1">
              <a:spcAft>
                <a:spcPct val="20000"/>
              </a:spcAft>
            </a:pPr>
            <a:r>
              <a:rPr lang="en-US" sz="3600" dirty="0" smtClean="0">
                <a:solidFill>
                  <a:srgbClr val="660066"/>
                </a:solidFill>
                <a:latin typeface="Garamond" pitchFamily="18" charset="0"/>
              </a:rPr>
              <a:t>Clarify language: difference between counterfeits and unknown quality.</a:t>
            </a:r>
            <a:endParaRPr lang="en-US" sz="3600" dirty="0" smtClean="0">
              <a:solidFill>
                <a:srgbClr val="660066"/>
              </a:solidFill>
              <a:latin typeface="Garamond" pitchFamily="18" charset="0"/>
            </a:endParaRPr>
          </a:p>
          <a:p>
            <a:pPr eaLnBrk="1" hangingPunct="1">
              <a:spcAft>
                <a:spcPct val="20000"/>
              </a:spcAft>
            </a:pPr>
            <a:r>
              <a:rPr lang="en-US" sz="3600" dirty="0" smtClean="0">
                <a:solidFill>
                  <a:srgbClr val="660066"/>
                </a:solidFill>
                <a:latin typeface="Garamond" pitchFamily="18" charset="0"/>
              </a:rPr>
              <a:t>Approaches for counterfeits.</a:t>
            </a:r>
            <a:endParaRPr lang="en-US" sz="3600" dirty="0" smtClean="0">
              <a:solidFill>
                <a:srgbClr val="660066"/>
              </a:solidFill>
              <a:latin typeface="Garamond" pitchFamily="18" charset="0"/>
            </a:endParaRPr>
          </a:p>
          <a:p>
            <a:pPr eaLnBrk="1" hangingPunct="1">
              <a:spcAft>
                <a:spcPct val="20000"/>
              </a:spcAft>
            </a:pPr>
            <a:r>
              <a:rPr lang="en-US" sz="3600" dirty="0" smtClean="0">
                <a:solidFill>
                  <a:srgbClr val="660066"/>
                </a:solidFill>
                <a:latin typeface="Garamond" pitchFamily="18" charset="0"/>
              </a:rPr>
              <a:t>Approaches for drugs of unknown quality.</a:t>
            </a:r>
          </a:p>
          <a:p>
            <a:pPr eaLnBrk="1" hangingPunct="1">
              <a:spcAft>
                <a:spcPct val="20000"/>
              </a:spcAft>
            </a:pPr>
            <a:endParaRPr lang="en-US" sz="3600" dirty="0" smtClean="0">
              <a:solidFill>
                <a:srgbClr val="660066"/>
              </a:solidFill>
              <a:latin typeface="Garamond" pitchFamily="18" charset="0"/>
            </a:endParaRPr>
          </a:p>
          <a:p>
            <a:pPr algn="ctr" eaLnBrk="1" hangingPunct="1">
              <a:spcAft>
                <a:spcPct val="20000"/>
              </a:spcAft>
              <a:buNone/>
            </a:pPr>
            <a:r>
              <a:rPr lang="en-US" sz="4000" dirty="0" smtClean="0">
                <a:solidFill>
                  <a:srgbClr val="660066"/>
                </a:solidFill>
                <a:latin typeface="Garamond" pitchFamily="18" charset="0"/>
              </a:rPr>
              <a:t>“IMHO”</a:t>
            </a:r>
          </a:p>
          <a:p>
            <a:pPr eaLnBrk="1" hangingPunct="1">
              <a:spcAft>
                <a:spcPct val="20000"/>
              </a:spcAft>
            </a:pPr>
            <a:endParaRPr lang="en-US" sz="3600" dirty="0" smtClean="0">
              <a:solidFill>
                <a:srgbClr val="660066"/>
              </a:solidFill>
              <a:latin typeface="Garamond" pitchFamily="18" charset="0"/>
            </a:endParaRPr>
          </a:p>
          <a:p>
            <a:pPr eaLnBrk="1" hangingPunct="1">
              <a:spcAft>
                <a:spcPct val="20000"/>
              </a:spcAft>
            </a:pPr>
            <a:endParaRPr lang="en-US" sz="3600" dirty="0" smtClean="0">
              <a:solidFill>
                <a:srgbClr val="660066"/>
              </a:solidFill>
              <a:latin typeface="Garamond" pitchFamily="18" charset="0"/>
            </a:endParaRPr>
          </a:p>
          <a:p>
            <a:pPr eaLnBrk="1" hangingPunct="1">
              <a:spcAft>
                <a:spcPct val="20000"/>
              </a:spcAft>
            </a:pPr>
            <a:endParaRPr lang="en-US" sz="3600" dirty="0" smtClean="0">
              <a:solidFill>
                <a:srgbClr val="660066"/>
              </a:solidFill>
              <a:latin typeface="Garamond" pitchFamily="18" charset="0"/>
            </a:endParaRP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algn="ctr" eaLnBrk="1" hangingPunct="1"/>
            <a:r>
              <a:rPr lang="en-US" dirty="0" smtClean="0">
                <a:solidFill>
                  <a:srgbClr val="660066"/>
                </a:solidFill>
                <a:latin typeface="Garamond" pitchFamily="18" charset="0"/>
              </a:rPr>
              <a:t> </a:t>
            </a:r>
            <a:r>
              <a:rPr lang="en-US" sz="3600" dirty="0" smtClean="0">
                <a:solidFill>
                  <a:srgbClr val="660066"/>
                </a:solidFill>
                <a:latin typeface="Garamond" pitchFamily="18" charset="0"/>
              </a:rPr>
              <a:t>It </a:t>
            </a:r>
            <a:r>
              <a:rPr lang="en-US" sz="3600" b="1" dirty="0" smtClean="0">
                <a:solidFill>
                  <a:srgbClr val="660066"/>
                </a:solidFill>
                <a:latin typeface="Garamond" pitchFamily="18" charset="0"/>
              </a:rPr>
              <a:t>may be time to</a:t>
            </a:r>
          </a:p>
        </p:txBody>
      </p:sp>
      <p:pic>
        <p:nvPicPr>
          <p:cNvPr id="6" name="Picture Placeholder 5" descr="ELW Feb 2011 timesheet 001.jpg"/>
          <p:cNvPicPr>
            <a:picLocks noGrp="1" noChangeAspect="1"/>
          </p:cNvPicPr>
          <p:nvPr>
            <p:ph type="pic" idx="1"/>
          </p:nvPr>
        </p:nvPicPr>
        <p:blipFill>
          <a:blip r:embed="rId3"/>
          <a:srcRect l="12442" t="27371" r="18113" b="35316"/>
          <a:stretch>
            <a:fillRect/>
          </a:stretch>
        </p:blipFill>
        <p:spPr>
          <a:xfrm rot="5400000">
            <a:off x="2534445" y="818355"/>
            <a:ext cx="3809998" cy="33924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123" name="Rectangle 3"/>
          <p:cNvSpPr>
            <a:spLocks noGrp="1" noChangeArrowheads="1"/>
          </p:cNvSpPr>
          <p:nvPr>
            <p:ph type="body" sz="half" idx="2"/>
          </p:nvPr>
        </p:nvSpPr>
        <p:spPr/>
        <p:txBody>
          <a:bodyPr>
            <a:noAutofit/>
          </a:bodyPr>
          <a:lstStyle/>
          <a:p>
            <a:pPr algn="ctr">
              <a:spcAft>
                <a:spcPct val="20000"/>
              </a:spcAft>
            </a:pPr>
            <a:r>
              <a:rPr lang="en-US" sz="3600" b="1" dirty="0" smtClean="0">
                <a:solidFill>
                  <a:srgbClr val="660066"/>
                </a:solidFill>
                <a:latin typeface="Garamond" pitchFamily="18" charset="0"/>
              </a:rPr>
              <a:t>JUMP IN!</a:t>
            </a:r>
          </a:p>
        </p:txBody>
      </p:sp>
      <p:pic>
        <p:nvPicPr>
          <p:cNvPr id="5124" name="Picture 4" descr="flame4-1 lower res"/>
          <p:cNvPicPr>
            <a:picLocks noChangeAspect="1" noChangeArrowheads="1"/>
          </p:cNvPicPr>
          <p:nvPr/>
        </p:nvPicPr>
        <p:blipFill>
          <a:blip r:embed="rId4"/>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8229600" cy="1066800"/>
          </a:xfrm>
        </p:spPr>
        <p:txBody>
          <a:bodyPr>
            <a:normAutofit/>
          </a:bodyPr>
          <a:lstStyle/>
          <a:p>
            <a:pPr eaLnBrk="1" hangingPunct="1"/>
            <a:r>
              <a:rPr lang="en-US" b="1" dirty="0" smtClean="0">
                <a:solidFill>
                  <a:srgbClr val="660066"/>
                </a:solidFill>
                <a:latin typeface="Garamond" pitchFamily="18" charset="0"/>
              </a:rPr>
              <a:t>ICEC Plans</a:t>
            </a:r>
          </a:p>
        </p:txBody>
      </p:sp>
      <p:sp>
        <p:nvSpPr>
          <p:cNvPr id="5123" name="Rectangle 3"/>
          <p:cNvSpPr>
            <a:spLocks noGrp="1" noChangeArrowheads="1"/>
          </p:cNvSpPr>
          <p:nvPr>
            <p:ph type="body" idx="1"/>
          </p:nvPr>
        </p:nvSpPr>
        <p:spPr>
          <a:xfrm>
            <a:off x="762000" y="1676400"/>
            <a:ext cx="8229600" cy="4876800"/>
          </a:xfrm>
        </p:spPr>
        <p:txBody>
          <a:bodyPr>
            <a:noAutofit/>
          </a:bodyPr>
          <a:lstStyle/>
          <a:p>
            <a:pPr>
              <a:spcAft>
                <a:spcPct val="20000"/>
              </a:spcAft>
            </a:pPr>
            <a:r>
              <a:rPr lang="en-US" sz="3600" dirty="0" smtClean="0">
                <a:solidFill>
                  <a:srgbClr val="660066"/>
                </a:solidFill>
                <a:latin typeface="Garamond" pitchFamily="18" charset="0"/>
              </a:rPr>
              <a:t>One-day technical consultation in October 2011.</a:t>
            </a:r>
          </a:p>
          <a:p>
            <a:pPr>
              <a:spcAft>
                <a:spcPct val="20000"/>
              </a:spcAft>
            </a:pPr>
            <a:r>
              <a:rPr lang="en-US" sz="3600" dirty="0" smtClean="0">
                <a:solidFill>
                  <a:srgbClr val="660066"/>
                </a:solidFill>
                <a:latin typeface="Garamond" pitchFamily="18" charset="0"/>
              </a:rPr>
              <a:t>Possible product assessments?</a:t>
            </a:r>
          </a:p>
          <a:p>
            <a:pPr>
              <a:spcAft>
                <a:spcPct val="20000"/>
              </a:spcAft>
            </a:pPr>
            <a:r>
              <a:rPr lang="en-US" sz="3600" b="1" dirty="0" smtClean="0">
                <a:solidFill>
                  <a:srgbClr val="660066"/>
                </a:solidFill>
                <a:latin typeface="Garamond" pitchFamily="18" charset="0"/>
              </a:rPr>
              <a:t>ICEC supports RHSC efforts to address quality and calls for a shared vision and commitment to address the quality of RH products. </a:t>
            </a:r>
          </a:p>
          <a:p>
            <a:pPr>
              <a:spcAft>
                <a:spcPct val="20000"/>
              </a:spcAft>
            </a:pPr>
            <a:endParaRPr lang="en-US" sz="3600" b="1" dirty="0" smtClean="0">
              <a:solidFill>
                <a:srgbClr val="660066"/>
              </a:solidFill>
              <a:latin typeface="Garamond" pitchFamily="18" charset="0"/>
            </a:endParaRP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914400" y="609600"/>
            <a:ext cx="7543800" cy="1981200"/>
          </a:xfrm>
        </p:spPr>
        <p:txBody>
          <a:bodyPr/>
          <a:lstStyle/>
          <a:p>
            <a:pPr eaLnBrk="1" hangingPunct="1"/>
            <a:r>
              <a:rPr lang="en-US" sz="5400" b="1" smtClean="0">
                <a:solidFill>
                  <a:srgbClr val="660066"/>
                </a:solidFill>
                <a:latin typeface="Garamond" pitchFamily="18" charset="0"/>
              </a:rPr>
              <a:t>Thank You!</a:t>
            </a:r>
          </a:p>
        </p:txBody>
      </p:sp>
      <p:sp>
        <p:nvSpPr>
          <p:cNvPr id="17411" name="Rectangle 3"/>
          <p:cNvSpPr>
            <a:spLocks noGrp="1" noChangeArrowheads="1"/>
          </p:cNvSpPr>
          <p:nvPr>
            <p:ph type="body" idx="4294967295"/>
          </p:nvPr>
        </p:nvSpPr>
        <p:spPr>
          <a:xfrm>
            <a:off x="381000" y="2590800"/>
            <a:ext cx="8458200" cy="2667000"/>
          </a:xfrm>
        </p:spPr>
        <p:txBody>
          <a:bodyPr/>
          <a:lstStyle/>
          <a:p>
            <a:pPr algn="ctr" eaLnBrk="1" hangingPunct="1">
              <a:spcAft>
                <a:spcPct val="20000"/>
              </a:spcAft>
              <a:buFontTx/>
              <a:buNone/>
            </a:pPr>
            <a:r>
              <a:rPr lang="en-US" sz="4800" smtClean="0">
                <a:solidFill>
                  <a:srgbClr val="660066"/>
                </a:solidFill>
                <a:latin typeface="Garamond" pitchFamily="18" charset="0"/>
              </a:rPr>
              <a:t>www.emergencycontraception.org</a:t>
            </a:r>
          </a:p>
          <a:p>
            <a:pPr algn="ctr" eaLnBrk="1" hangingPunct="1">
              <a:spcAft>
                <a:spcPct val="20000"/>
              </a:spcAft>
              <a:buFontTx/>
              <a:buNone/>
            </a:pPr>
            <a:r>
              <a:rPr lang="en-US" sz="4800" smtClean="0">
                <a:solidFill>
                  <a:srgbClr val="660066"/>
                </a:solidFill>
                <a:latin typeface="Garamond" pitchFamily="18" charset="0"/>
              </a:rPr>
              <a:t>http://my.ibpinitiative.org/ICEC</a:t>
            </a:r>
            <a:endParaRPr lang="en-US" sz="4800" smtClean="0">
              <a:solidFill>
                <a:srgbClr val="660066"/>
              </a:solidFill>
              <a:latin typeface="Garamond" pitchFamily="18" charset="0"/>
              <a:hlinkClick r:id="rId3"/>
            </a:endParaRPr>
          </a:p>
          <a:p>
            <a:pPr eaLnBrk="1" hangingPunct="1">
              <a:spcAft>
                <a:spcPct val="20000"/>
              </a:spcAft>
            </a:pPr>
            <a:endParaRPr lang="en-US" smtClean="0">
              <a:solidFill>
                <a:srgbClr val="660066"/>
              </a:solidFill>
              <a:latin typeface="Garamond" pitchFamily="18" charset="0"/>
            </a:endParaRPr>
          </a:p>
        </p:txBody>
      </p:sp>
      <p:pic>
        <p:nvPicPr>
          <p:cNvPr id="15364" name="Picture 4" descr="flame4-1 lower res"/>
          <p:cNvPicPr>
            <a:picLocks noChangeAspect="1" noChangeArrowheads="1"/>
          </p:cNvPicPr>
          <p:nvPr/>
        </p:nvPicPr>
        <p:blipFill>
          <a:blip r:embed="rId4"/>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3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3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304800"/>
            <a:ext cx="8229600" cy="1143000"/>
          </a:xfrm>
        </p:spPr>
        <p:txBody>
          <a:bodyPr>
            <a:noAutofit/>
          </a:bodyPr>
          <a:lstStyle/>
          <a:p>
            <a:pPr eaLnBrk="1" hangingPunct="1"/>
            <a:r>
              <a:rPr lang="en-US" sz="3600" b="1" dirty="0" err="1" smtClean="0">
                <a:solidFill>
                  <a:srgbClr val="660066"/>
                </a:solidFill>
                <a:latin typeface="Garamond" pitchFamily="18" charset="0"/>
              </a:rPr>
              <a:t>Levonorgestrel</a:t>
            </a:r>
            <a:r>
              <a:rPr lang="en-US" sz="3600" b="1" dirty="0" smtClean="0">
                <a:solidFill>
                  <a:srgbClr val="660066"/>
                </a:solidFill>
                <a:latin typeface="Garamond" pitchFamily="18" charset="0"/>
              </a:rPr>
              <a:t>  Emergency Contraceptive Pills</a:t>
            </a:r>
          </a:p>
        </p:txBody>
      </p:sp>
      <p:sp>
        <p:nvSpPr>
          <p:cNvPr id="5123" name="Rectangle 3"/>
          <p:cNvSpPr>
            <a:spLocks noGrp="1" noChangeArrowheads="1"/>
          </p:cNvSpPr>
          <p:nvPr>
            <p:ph type="body" idx="1"/>
          </p:nvPr>
        </p:nvSpPr>
        <p:spPr>
          <a:xfrm>
            <a:off x="381000" y="1752600"/>
            <a:ext cx="8763000" cy="4800600"/>
          </a:xfrm>
        </p:spPr>
        <p:txBody>
          <a:bodyPr>
            <a:noAutofit/>
          </a:bodyPr>
          <a:lstStyle/>
          <a:p>
            <a:pPr eaLnBrk="1" hangingPunct="1">
              <a:spcAft>
                <a:spcPct val="20000"/>
              </a:spcAft>
            </a:pPr>
            <a:r>
              <a:rPr lang="en-US" sz="3600" dirty="0" smtClean="0">
                <a:solidFill>
                  <a:srgbClr val="660066"/>
                </a:solidFill>
                <a:latin typeface="Garamond" pitchFamily="18" charset="0"/>
              </a:rPr>
              <a:t>Also known as the “morning after pill,”</a:t>
            </a:r>
          </a:p>
          <a:p>
            <a:pPr eaLnBrk="1" hangingPunct="1">
              <a:spcAft>
                <a:spcPct val="20000"/>
              </a:spcAft>
            </a:pPr>
            <a:r>
              <a:rPr lang="en-US" sz="3600" dirty="0" smtClean="0">
                <a:solidFill>
                  <a:srgbClr val="660066"/>
                </a:solidFill>
                <a:latin typeface="Garamond" pitchFamily="18" charset="0"/>
              </a:rPr>
              <a:t>Taken after intercourse to </a:t>
            </a:r>
            <a:r>
              <a:rPr lang="en-US" sz="3600" b="1" dirty="0" smtClean="0">
                <a:solidFill>
                  <a:srgbClr val="660066"/>
                </a:solidFill>
                <a:latin typeface="Garamond" pitchFamily="18" charset="0"/>
              </a:rPr>
              <a:t>prevent</a:t>
            </a:r>
            <a:r>
              <a:rPr lang="en-US" sz="3600" dirty="0" smtClean="0">
                <a:solidFill>
                  <a:srgbClr val="660066"/>
                </a:solidFill>
                <a:latin typeface="Garamond" pitchFamily="18" charset="0"/>
              </a:rPr>
              <a:t> pregnancy.</a:t>
            </a:r>
          </a:p>
          <a:p>
            <a:pPr eaLnBrk="1" hangingPunct="1">
              <a:spcAft>
                <a:spcPct val="20000"/>
              </a:spcAft>
            </a:pPr>
            <a:r>
              <a:rPr lang="en-US" sz="3600" dirty="0" smtClean="0">
                <a:solidFill>
                  <a:srgbClr val="660066"/>
                </a:solidFill>
                <a:latin typeface="Garamond" pitchFamily="18" charset="0"/>
              </a:rPr>
              <a:t>Older, off-patent hormone.</a:t>
            </a:r>
          </a:p>
          <a:p>
            <a:pPr eaLnBrk="1" hangingPunct="1">
              <a:spcAft>
                <a:spcPct val="20000"/>
              </a:spcAft>
            </a:pPr>
            <a:r>
              <a:rPr lang="en-US" sz="3600" dirty="0" smtClean="0">
                <a:solidFill>
                  <a:srgbClr val="660066"/>
                </a:solidFill>
                <a:latin typeface="Garamond" pitchFamily="18" charset="0"/>
              </a:rPr>
              <a:t>Widely used in combined oral contraceptives.</a:t>
            </a:r>
          </a:p>
          <a:p>
            <a:pPr eaLnBrk="1" hangingPunct="1">
              <a:spcAft>
                <a:spcPct val="20000"/>
              </a:spcAft>
            </a:pPr>
            <a:r>
              <a:rPr lang="en-US" sz="3600" dirty="0" smtClean="0">
                <a:solidFill>
                  <a:srgbClr val="660066"/>
                </a:solidFill>
                <a:latin typeface="Garamond" pitchFamily="18" charset="0"/>
              </a:rPr>
              <a:t>Excellent safety profile, decades of use. </a:t>
            </a:r>
          </a:p>
          <a:p>
            <a:pPr eaLnBrk="1" hangingPunct="1">
              <a:spcAft>
                <a:spcPct val="20000"/>
              </a:spcAft>
            </a:pPr>
            <a:r>
              <a:rPr lang="en-US" sz="3600" dirty="0" smtClean="0">
                <a:solidFill>
                  <a:srgbClr val="660066"/>
                </a:solidFill>
                <a:latin typeface="Garamond" pitchFamily="18" charset="0"/>
              </a:rPr>
              <a:t>Relatively low cost</a:t>
            </a: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304800"/>
            <a:ext cx="8229600" cy="1143000"/>
          </a:xfrm>
        </p:spPr>
        <p:txBody>
          <a:bodyPr>
            <a:normAutofit/>
          </a:bodyPr>
          <a:lstStyle/>
          <a:p>
            <a:pPr eaLnBrk="1" hangingPunct="1"/>
            <a:r>
              <a:rPr lang="en-US" b="1" dirty="0" smtClean="0">
                <a:solidFill>
                  <a:srgbClr val="660066"/>
                </a:solidFill>
                <a:latin typeface="Garamond" pitchFamily="18" charset="0"/>
              </a:rPr>
              <a:t>Finding a Manufacturing Partner</a:t>
            </a:r>
          </a:p>
        </p:txBody>
      </p:sp>
      <p:sp>
        <p:nvSpPr>
          <p:cNvPr id="5123" name="Rectangle 3"/>
          <p:cNvSpPr>
            <a:spLocks noGrp="1" noChangeArrowheads="1"/>
          </p:cNvSpPr>
          <p:nvPr>
            <p:ph type="body" idx="1"/>
          </p:nvPr>
        </p:nvSpPr>
        <p:spPr>
          <a:xfrm>
            <a:off x="381000" y="1371600"/>
            <a:ext cx="8458200" cy="5181600"/>
          </a:xfrm>
        </p:spPr>
        <p:txBody>
          <a:bodyPr>
            <a:noAutofit/>
          </a:bodyPr>
          <a:lstStyle/>
          <a:p>
            <a:pPr eaLnBrk="1" hangingPunct="1">
              <a:spcAft>
                <a:spcPct val="20000"/>
              </a:spcAft>
            </a:pPr>
            <a:r>
              <a:rPr lang="en-US" sz="3600" dirty="0" smtClean="0">
                <a:solidFill>
                  <a:srgbClr val="660066"/>
                </a:solidFill>
                <a:latin typeface="Garamond" pitchFamily="18" charset="0"/>
              </a:rPr>
              <a:t>Only one manufacturer – </a:t>
            </a:r>
            <a:r>
              <a:rPr lang="en-US" sz="3600" dirty="0" err="1" smtClean="0">
                <a:solidFill>
                  <a:srgbClr val="660066"/>
                </a:solidFill>
                <a:latin typeface="Garamond" pitchFamily="18" charset="0"/>
              </a:rPr>
              <a:t>Gedeon</a:t>
            </a:r>
            <a:r>
              <a:rPr lang="en-US" sz="3600" dirty="0" smtClean="0">
                <a:solidFill>
                  <a:srgbClr val="660066"/>
                </a:solidFill>
                <a:latin typeface="Garamond" pitchFamily="18" charset="0"/>
              </a:rPr>
              <a:t> Richter - initially willing to package LNG as ECPs.</a:t>
            </a:r>
          </a:p>
          <a:p>
            <a:pPr eaLnBrk="1" hangingPunct="1">
              <a:spcAft>
                <a:spcPct val="20000"/>
              </a:spcAft>
            </a:pPr>
            <a:r>
              <a:rPr lang="en-US" sz="3600" dirty="0" smtClean="0">
                <a:solidFill>
                  <a:srgbClr val="660066"/>
                </a:solidFill>
                <a:latin typeface="Garamond" pitchFamily="18" charset="0"/>
              </a:rPr>
              <a:t>Partnership between </a:t>
            </a:r>
            <a:r>
              <a:rPr lang="en-US" sz="3600" dirty="0" err="1" smtClean="0">
                <a:solidFill>
                  <a:srgbClr val="660066"/>
                </a:solidFill>
                <a:latin typeface="Garamond" pitchFamily="18" charset="0"/>
              </a:rPr>
              <a:t>Gedeon</a:t>
            </a:r>
            <a:r>
              <a:rPr lang="en-US" sz="3600" dirty="0" smtClean="0">
                <a:solidFill>
                  <a:srgbClr val="660066"/>
                </a:solidFill>
                <a:latin typeface="Garamond" pitchFamily="18" charset="0"/>
              </a:rPr>
              <a:t> Richter, WHO, and Concept Foundation on behalf of </a:t>
            </a:r>
            <a:r>
              <a:rPr lang="en-US" sz="3600" dirty="0" smtClean="0">
                <a:solidFill>
                  <a:srgbClr val="660066"/>
                </a:solidFill>
                <a:latin typeface="Garamond" pitchFamily="18" charset="0"/>
              </a:rPr>
              <a:t>Consortium – expired in 2007.</a:t>
            </a:r>
            <a:endParaRPr lang="en-US" sz="3600" dirty="0" smtClean="0">
              <a:solidFill>
                <a:srgbClr val="660066"/>
              </a:solidFill>
              <a:latin typeface="Garamond" pitchFamily="18" charset="0"/>
            </a:endParaRPr>
          </a:p>
          <a:p>
            <a:pPr eaLnBrk="1" hangingPunct="1">
              <a:spcAft>
                <a:spcPct val="20000"/>
              </a:spcAft>
            </a:pPr>
            <a:r>
              <a:rPr lang="en-US" sz="3600" dirty="0" smtClean="0">
                <a:solidFill>
                  <a:srgbClr val="660066"/>
                </a:solidFill>
                <a:latin typeface="Garamond" pitchFamily="18" charset="0"/>
              </a:rPr>
              <a:t>Requirements: stringent regulatory approval, low price to public sector, collaboration on labeling.</a:t>
            </a:r>
          </a:p>
          <a:p>
            <a:pPr eaLnBrk="1" hangingPunct="1">
              <a:spcAft>
                <a:spcPct val="20000"/>
              </a:spcAft>
            </a:pPr>
            <a:endParaRPr lang="en-US" sz="3600" dirty="0" smtClean="0">
              <a:solidFill>
                <a:srgbClr val="660066"/>
              </a:solidFill>
              <a:latin typeface="Garamond" pitchFamily="18" charset="0"/>
            </a:endParaRPr>
          </a:p>
          <a:p>
            <a:pPr eaLnBrk="1" hangingPunct="1">
              <a:spcAft>
                <a:spcPct val="20000"/>
              </a:spcAft>
            </a:pPr>
            <a:endParaRPr lang="en-US" sz="3600" dirty="0" smtClean="0">
              <a:solidFill>
                <a:srgbClr val="660066"/>
              </a:solidFill>
              <a:latin typeface="Garamond" pitchFamily="18" charset="0"/>
            </a:endParaRP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8229600" cy="838200"/>
          </a:xfrm>
        </p:spPr>
        <p:txBody>
          <a:bodyPr>
            <a:normAutofit/>
          </a:bodyPr>
          <a:lstStyle/>
          <a:p>
            <a:pPr eaLnBrk="1" hangingPunct="1"/>
            <a:r>
              <a:rPr lang="en-US" sz="4000" b="1" dirty="0" smtClean="0">
                <a:solidFill>
                  <a:srgbClr val="660066"/>
                </a:solidFill>
                <a:latin typeface="Garamond" pitchFamily="18" charset="0"/>
              </a:rPr>
              <a:t>Fast Forward: 2011</a:t>
            </a:r>
          </a:p>
        </p:txBody>
      </p:sp>
      <p:sp>
        <p:nvSpPr>
          <p:cNvPr id="5123" name="Rectangle 3"/>
          <p:cNvSpPr>
            <a:spLocks noGrp="1" noChangeArrowheads="1"/>
          </p:cNvSpPr>
          <p:nvPr>
            <p:ph type="body" idx="1"/>
          </p:nvPr>
        </p:nvSpPr>
        <p:spPr>
          <a:xfrm>
            <a:off x="381000" y="1143000"/>
            <a:ext cx="8458200" cy="5410200"/>
          </a:xfrm>
        </p:spPr>
        <p:txBody>
          <a:bodyPr>
            <a:noAutofit/>
          </a:bodyPr>
          <a:lstStyle/>
          <a:p>
            <a:pPr>
              <a:spcAft>
                <a:spcPct val="20000"/>
              </a:spcAft>
            </a:pPr>
            <a:r>
              <a:rPr lang="en-US" sz="3600" dirty="0" smtClean="0">
                <a:solidFill>
                  <a:srgbClr val="660066"/>
                </a:solidFill>
                <a:latin typeface="Garamond" pitchFamily="18" charset="0"/>
              </a:rPr>
              <a:t>ICEC database lists 81 separate </a:t>
            </a:r>
            <a:r>
              <a:rPr lang="en-US" sz="3600" b="1" dirty="0" smtClean="0">
                <a:solidFill>
                  <a:srgbClr val="660066"/>
                </a:solidFill>
                <a:latin typeface="Garamond" pitchFamily="18" charset="0"/>
              </a:rPr>
              <a:t>manufacturers</a:t>
            </a:r>
            <a:r>
              <a:rPr lang="en-US" sz="3600" dirty="0" smtClean="0">
                <a:solidFill>
                  <a:srgbClr val="660066"/>
                </a:solidFill>
                <a:latin typeface="Garamond" pitchFamily="18" charset="0"/>
              </a:rPr>
              <a:t> of LNG ECPs.</a:t>
            </a:r>
          </a:p>
          <a:p>
            <a:pPr>
              <a:spcAft>
                <a:spcPct val="20000"/>
              </a:spcAft>
            </a:pPr>
            <a:r>
              <a:rPr lang="en-US" sz="3600" dirty="0" smtClean="0">
                <a:solidFill>
                  <a:srgbClr val="660066"/>
                </a:solidFill>
                <a:latin typeface="Garamond" pitchFamily="18" charset="0"/>
              </a:rPr>
              <a:t>Women tend to obtain EC at pharmacies, not clinics.</a:t>
            </a:r>
          </a:p>
          <a:p>
            <a:pPr>
              <a:spcAft>
                <a:spcPct val="20000"/>
              </a:spcAft>
            </a:pPr>
            <a:r>
              <a:rPr lang="en-US" sz="3600" dirty="0" smtClean="0">
                <a:solidFill>
                  <a:srgbClr val="660066"/>
                </a:solidFill>
                <a:latin typeface="Garamond" pitchFamily="18" charset="0"/>
              </a:rPr>
              <a:t>Commercial sector very strong, very interested in EC.</a:t>
            </a: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smtClean="0"/>
          </a:p>
        </p:txBody>
      </p:sp>
      <p:sp>
        <p:nvSpPr>
          <p:cNvPr id="9219" name="Rectangle 3"/>
          <p:cNvSpPr>
            <a:spLocks noGrp="1" noChangeArrowheads="1"/>
          </p:cNvSpPr>
          <p:nvPr>
            <p:ph type="body" idx="1"/>
          </p:nvPr>
        </p:nvSpPr>
        <p:spPr/>
        <p:txBody>
          <a:bodyPr/>
          <a:lstStyle/>
          <a:p>
            <a:endParaRPr lang="en-US" smtClean="0"/>
          </a:p>
        </p:txBody>
      </p:sp>
      <p:pic>
        <p:nvPicPr>
          <p:cNvPr id="9220" name="Picture 4"/>
          <p:cNvPicPr>
            <a:picLocks noChangeAspect="1" noChangeArrowheads="1"/>
          </p:cNvPicPr>
          <p:nvPr/>
        </p:nvPicPr>
        <p:blipFill>
          <a:blip r:embed="rId3"/>
          <a:srcRect l="7063" t="5934" r="8176" b="3975"/>
          <a:stretch>
            <a:fillRect/>
          </a:stretch>
        </p:blipFill>
        <p:spPr bwMode="auto">
          <a:xfrm>
            <a:off x="0" y="0"/>
            <a:ext cx="9677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8229600" cy="838200"/>
          </a:xfrm>
        </p:spPr>
        <p:txBody>
          <a:bodyPr>
            <a:normAutofit/>
          </a:bodyPr>
          <a:lstStyle/>
          <a:p>
            <a:pPr eaLnBrk="1" hangingPunct="1"/>
            <a:r>
              <a:rPr lang="en-US" b="1" dirty="0" smtClean="0">
                <a:solidFill>
                  <a:srgbClr val="660066"/>
                </a:solidFill>
                <a:latin typeface="Garamond" pitchFamily="18" charset="0"/>
              </a:rPr>
              <a:t>Looking on the bright side</a:t>
            </a:r>
          </a:p>
        </p:txBody>
      </p:sp>
      <p:sp>
        <p:nvSpPr>
          <p:cNvPr id="5123" name="Rectangle 3"/>
          <p:cNvSpPr>
            <a:spLocks noGrp="1" noChangeArrowheads="1"/>
          </p:cNvSpPr>
          <p:nvPr>
            <p:ph type="body" idx="1"/>
          </p:nvPr>
        </p:nvSpPr>
        <p:spPr>
          <a:xfrm>
            <a:off x="381000" y="1143000"/>
            <a:ext cx="8458200" cy="5410200"/>
          </a:xfrm>
        </p:spPr>
        <p:txBody>
          <a:bodyPr>
            <a:noAutofit/>
          </a:bodyPr>
          <a:lstStyle/>
          <a:p>
            <a:pPr>
              <a:spcAft>
                <a:spcPct val="20000"/>
              </a:spcAft>
            </a:pPr>
            <a:r>
              <a:rPr lang="en-US" sz="3600" dirty="0" smtClean="0">
                <a:solidFill>
                  <a:srgbClr val="660066"/>
                </a:solidFill>
                <a:latin typeface="Garamond" pitchFamily="18" charset="0"/>
              </a:rPr>
              <a:t>Number of products registered has long been a metric of success.</a:t>
            </a:r>
          </a:p>
          <a:p>
            <a:pPr>
              <a:spcAft>
                <a:spcPct val="20000"/>
              </a:spcAft>
            </a:pPr>
            <a:r>
              <a:rPr lang="en-US" sz="3600" dirty="0" smtClean="0">
                <a:solidFill>
                  <a:srgbClr val="660066"/>
                </a:solidFill>
                <a:latin typeface="Garamond" pitchFamily="18" charset="0"/>
              </a:rPr>
              <a:t>The more products, the more access for women. </a:t>
            </a:r>
          </a:p>
          <a:p>
            <a:pPr>
              <a:spcAft>
                <a:spcPct val="20000"/>
              </a:spcAft>
            </a:pPr>
            <a:r>
              <a:rPr lang="en-US" sz="3600" dirty="0" smtClean="0">
                <a:solidFill>
                  <a:srgbClr val="660066"/>
                </a:solidFill>
                <a:latin typeface="Garamond" pitchFamily="18" charset="0"/>
              </a:rPr>
              <a:t>EC tends to be fairly expensive and more products might drive the price down. </a:t>
            </a: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8229600" cy="1219200"/>
          </a:xfrm>
        </p:spPr>
        <p:txBody>
          <a:bodyPr>
            <a:normAutofit fontScale="90000"/>
          </a:bodyPr>
          <a:lstStyle/>
          <a:p>
            <a:pPr eaLnBrk="1" hangingPunct="1"/>
            <a:r>
              <a:rPr lang="en-US" sz="4000" b="1" dirty="0" smtClean="0">
                <a:solidFill>
                  <a:srgbClr val="660066"/>
                </a:solidFill>
                <a:latin typeface="Garamond" pitchFamily="18" charset="0"/>
              </a:rPr>
              <a:t>EC is a test case because it is a “successful” RH product</a:t>
            </a:r>
          </a:p>
        </p:txBody>
      </p:sp>
      <p:sp>
        <p:nvSpPr>
          <p:cNvPr id="5123" name="Rectangle 3"/>
          <p:cNvSpPr>
            <a:spLocks noGrp="1" noChangeArrowheads="1"/>
          </p:cNvSpPr>
          <p:nvPr>
            <p:ph type="body" idx="1"/>
          </p:nvPr>
        </p:nvSpPr>
        <p:spPr>
          <a:xfrm>
            <a:off x="381000" y="1447800"/>
            <a:ext cx="8610600" cy="5105400"/>
          </a:xfrm>
        </p:spPr>
        <p:txBody>
          <a:bodyPr>
            <a:noAutofit/>
          </a:bodyPr>
          <a:lstStyle/>
          <a:p>
            <a:pPr>
              <a:spcAft>
                <a:spcPct val="20000"/>
              </a:spcAft>
            </a:pPr>
            <a:r>
              <a:rPr lang="en-US" sz="3600" b="1" dirty="0" smtClean="0">
                <a:solidFill>
                  <a:srgbClr val="660066"/>
                </a:solidFill>
                <a:latin typeface="Garamond" pitchFamily="18" charset="0"/>
              </a:rPr>
              <a:t>Profitable</a:t>
            </a:r>
            <a:r>
              <a:rPr lang="en-US" sz="3600" dirty="0" smtClean="0">
                <a:solidFill>
                  <a:srgbClr val="660066"/>
                </a:solidFill>
                <a:latin typeface="Garamond" pitchFamily="18" charset="0"/>
              </a:rPr>
              <a:t>: Social marketing companies can usually sell it for full cost recovery.</a:t>
            </a:r>
          </a:p>
          <a:p>
            <a:pPr>
              <a:spcAft>
                <a:spcPct val="20000"/>
              </a:spcAft>
            </a:pPr>
            <a:r>
              <a:rPr lang="en-US" sz="3600" b="1" dirty="0" smtClean="0">
                <a:solidFill>
                  <a:srgbClr val="660066"/>
                </a:solidFill>
                <a:latin typeface="Garamond" pitchFamily="18" charset="0"/>
              </a:rPr>
              <a:t>Commercial sector </a:t>
            </a:r>
            <a:r>
              <a:rPr lang="en-US" sz="3600" dirty="0" smtClean="0">
                <a:solidFill>
                  <a:srgbClr val="660066"/>
                </a:solidFill>
                <a:latin typeface="Garamond" pitchFamily="18" charset="0"/>
              </a:rPr>
              <a:t>very interested in EC market.</a:t>
            </a:r>
          </a:p>
          <a:p>
            <a:pPr>
              <a:spcAft>
                <a:spcPct val="20000"/>
              </a:spcAft>
            </a:pPr>
            <a:r>
              <a:rPr lang="en-US" sz="3600" dirty="0" smtClean="0">
                <a:solidFill>
                  <a:srgbClr val="660066"/>
                </a:solidFill>
                <a:latin typeface="Garamond" pitchFamily="18" charset="0"/>
              </a:rPr>
              <a:t>Relatively </a:t>
            </a:r>
            <a:r>
              <a:rPr lang="en-US" sz="3600" b="1" dirty="0" smtClean="0">
                <a:solidFill>
                  <a:srgbClr val="660066"/>
                </a:solidFill>
                <a:latin typeface="Garamond" pitchFamily="18" charset="0"/>
              </a:rPr>
              <a:t>easy to manufacture</a:t>
            </a:r>
            <a:r>
              <a:rPr lang="en-US" sz="3600" dirty="0" smtClean="0">
                <a:solidFill>
                  <a:srgbClr val="660066"/>
                </a:solidFill>
                <a:latin typeface="Garamond" pitchFamily="18" charset="0"/>
              </a:rPr>
              <a:t>, low cost.</a:t>
            </a:r>
          </a:p>
          <a:p>
            <a:pPr>
              <a:spcAft>
                <a:spcPct val="20000"/>
              </a:spcAft>
            </a:pPr>
            <a:r>
              <a:rPr lang="en-US" sz="3600" dirty="0" smtClean="0">
                <a:solidFill>
                  <a:srgbClr val="660066"/>
                </a:solidFill>
                <a:latin typeface="Garamond" pitchFamily="18" charset="0"/>
              </a:rPr>
              <a:t>Women </a:t>
            </a:r>
            <a:r>
              <a:rPr lang="en-US" sz="3600" b="1" dirty="0" smtClean="0">
                <a:solidFill>
                  <a:srgbClr val="660066"/>
                </a:solidFill>
                <a:latin typeface="Garamond" pitchFamily="18" charset="0"/>
              </a:rPr>
              <a:t>like</a:t>
            </a:r>
            <a:r>
              <a:rPr lang="en-US" sz="3600" dirty="0" smtClean="0">
                <a:solidFill>
                  <a:srgbClr val="660066"/>
                </a:solidFill>
                <a:latin typeface="Garamond" pitchFamily="18" charset="0"/>
              </a:rPr>
              <a:t> EC (when they know about it) and will pay out of pocket for it.</a:t>
            </a: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8229600" cy="838200"/>
          </a:xfrm>
        </p:spPr>
        <p:txBody>
          <a:bodyPr>
            <a:normAutofit/>
          </a:bodyPr>
          <a:lstStyle/>
          <a:p>
            <a:pPr eaLnBrk="1" hangingPunct="1"/>
            <a:r>
              <a:rPr lang="en-US" sz="4000" b="1" dirty="0" smtClean="0">
                <a:solidFill>
                  <a:srgbClr val="660066"/>
                </a:solidFill>
                <a:latin typeface="Garamond" pitchFamily="18" charset="0"/>
              </a:rPr>
              <a:t>Three Streams of EC Products</a:t>
            </a:r>
          </a:p>
        </p:txBody>
      </p:sp>
      <p:sp>
        <p:nvSpPr>
          <p:cNvPr id="5123" name="Rectangle 3"/>
          <p:cNvSpPr>
            <a:spLocks noGrp="1" noChangeArrowheads="1"/>
          </p:cNvSpPr>
          <p:nvPr>
            <p:ph type="body" idx="1"/>
          </p:nvPr>
        </p:nvSpPr>
        <p:spPr>
          <a:xfrm>
            <a:off x="381000" y="1143000"/>
            <a:ext cx="8458200" cy="5410200"/>
          </a:xfrm>
        </p:spPr>
        <p:txBody>
          <a:bodyPr>
            <a:noAutofit/>
          </a:bodyPr>
          <a:lstStyle/>
          <a:p>
            <a:pPr>
              <a:spcAft>
                <a:spcPct val="20000"/>
              </a:spcAft>
            </a:pPr>
            <a:r>
              <a:rPr lang="en-US" sz="3600" dirty="0" smtClean="0">
                <a:solidFill>
                  <a:srgbClr val="660066"/>
                </a:solidFill>
                <a:latin typeface="Garamond" pitchFamily="18" charset="0"/>
              </a:rPr>
              <a:t>Donor or government </a:t>
            </a:r>
            <a:r>
              <a:rPr lang="en-US" sz="3600" dirty="0" smtClean="0">
                <a:solidFill>
                  <a:srgbClr val="660066"/>
                </a:solidFill>
                <a:latin typeface="Garamond" pitchFamily="18" charset="0"/>
              </a:rPr>
              <a:t>procured.</a:t>
            </a:r>
            <a:endParaRPr lang="en-US" sz="3600" dirty="0" smtClean="0">
              <a:solidFill>
                <a:srgbClr val="660066"/>
              </a:solidFill>
              <a:latin typeface="Garamond" pitchFamily="18" charset="0"/>
            </a:endParaRPr>
          </a:p>
          <a:p>
            <a:pPr>
              <a:spcAft>
                <a:spcPct val="20000"/>
              </a:spcAft>
            </a:pPr>
            <a:r>
              <a:rPr lang="en-US" sz="3600" dirty="0" smtClean="0">
                <a:solidFill>
                  <a:srgbClr val="660066"/>
                </a:solidFill>
                <a:latin typeface="Garamond" pitchFamily="18" charset="0"/>
              </a:rPr>
              <a:t>NGO/social marketing </a:t>
            </a:r>
            <a:r>
              <a:rPr lang="en-US" sz="3600" dirty="0" smtClean="0">
                <a:solidFill>
                  <a:srgbClr val="660066"/>
                </a:solidFill>
                <a:latin typeface="Garamond" pitchFamily="18" charset="0"/>
              </a:rPr>
              <a:t>procured.</a:t>
            </a:r>
            <a:endParaRPr lang="en-US" sz="3600" dirty="0" smtClean="0">
              <a:solidFill>
                <a:srgbClr val="660066"/>
              </a:solidFill>
              <a:latin typeface="Garamond" pitchFamily="18" charset="0"/>
            </a:endParaRPr>
          </a:p>
          <a:p>
            <a:pPr>
              <a:spcAft>
                <a:spcPct val="20000"/>
              </a:spcAft>
            </a:pPr>
            <a:r>
              <a:rPr lang="en-US" sz="3600" dirty="0" smtClean="0">
                <a:solidFill>
                  <a:srgbClr val="660066"/>
                </a:solidFill>
                <a:latin typeface="Garamond" pitchFamily="18" charset="0"/>
              </a:rPr>
              <a:t>Pure commercial sector: regulated at the country level by local drug regulatory authority.</a:t>
            </a:r>
          </a:p>
        </p:txBody>
      </p:sp>
      <p:pic>
        <p:nvPicPr>
          <p:cNvPr id="5124" name="Picture 4" descr="flame4-1 lower res"/>
          <p:cNvPicPr>
            <a:picLocks noChangeAspect="1" noChangeArrowheads="1"/>
          </p:cNvPicPr>
          <p:nvPr/>
        </p:nvPicPr>
        <p:blipFill>
          <a:blip r:embed="rId3"/>
          <a:srcRect/>
          <a:stretch>
            <a:fillRect/>
          </a:stretch>
        </p:blipFill>
        <p:spPr bwMode="auto">
          <a:xfrm>
            <a:off x="0" y="228600"/>
            <a:ext cx="98583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3870</TotalTime>
  <Words>2661</Words>
  <Application>Microsoft Office PowerPoint</Application>
  <PresentationFormat>On-screen Show (4:3)</PresentationFormat>
  <Paragraphs>170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Key Points</vt:lpstr>
      <vt:lpstr>Levonorgestrel  Emergency Contraceptive Pills</vt:lpstr>
      <vt:lpstr>Finding a Manufacturing Partner</vt:lpstr>
      <vt:lpstr>Fast Forward: 2011</vt:lpstr>
      <vt:lpstr>Slide 6</vt:lpstr>
      <vt:lpstr>Looking on the bright side</vt:lpstr>
      <vt:lpstr>EC is a test case because it is a “successful” RH product</vt:lpstr>
      <vt:lpstr>Three Streams of EC Products</vt:lpstr>
      <vt:lpstr>Quality of Products</vt:lpstr>
      <vt:lpstr>Counterfeiting</vt:lpstr>
      <vt:lpstr>Slide 12</vt:lpstr>
      <vt:lpstr>Slide 13</vt:lpstr>
      <vt:lpstr>What to do about fakes?</vt:lpstr>
      <vt:lpstr>Drugs of unknown quality</vt:lpstr>
      <vt:lpstr>What to do about drugs of unknown quality?</vt:lpstr>
      <vt:lpstr>QJB  (Quick Joke Break)</vt:lpstr>
      <vt:lpstr>Why does ICEC care?</vt:lpstr>
      <vt:lpstr>When you find yourself  in unfamiliar territory…</vt:lpstr>
      <vt:lpstr> It may be time to</vt:lpstr>
      <vt:lpstr>ICEC Plans</vt:lpstr>
      <vt:lpstr>Thank You!</vt:lpstr>
    </vt:vector>
  </TitlesOfParts>
  <Company>Family Care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elw</dc:creator>
  <cp:lastModifiedBy>fci</cp:lastModifiedBy>
  <cp:revision>8</cp:revision>
  <dcterms:created xsi:type="dcterms:W3CDTF">2011-06-09T16:25:42Z</dcterms:created>
  <dcterms:modified xsi:type="dcterms:W3CDTF">2011-06-23T19:45:24Z</dcterms:modified>
</cp:coreProperties>
</file>