
<file path=[Content_Types].xml><?xml version="1.0" encoding="utf-8"?>
<Types xmlns="http://schemas.openxmlformats.org/package/2006/content-types">
  <Override PartName="/ppt/tags/tag8.xml" ContentType="application/vnd.openxmlformats-officedocument.presentationml.tags+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notesMasters/notesMaster1.xml" ContentType="application/vnd.openxmlformats-officedocument.presentationml.notesMaster+xml"/>
  <Override PartName="/ppt/tags/tag29.xml" ContentType="application/vnd.openxmlformats-officedocument.presentationml.tags+xml"/>
  <Override PartName="/ppt/tags/tag38.xml" ContentType="application/vnd.openxmlformats-officedocument.presentationml.tags+xml"/>
  <Override PartName="/ppt/tags/tag47.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tableStyles.xml" ContentType="application/vnd.openxmlformats-officedocument.presentationml.tableStyles+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ppt/tags/tag54.xml" ContentType="application/vnd.openxmlformats-officedocument.presentationml.tags+xml"/>
  <Override PartName="/ppt/tags/tag63.xml" ContentType="application/vnd.openxmlformats-officedocument.presentationml.tags+xml"/>
  <Override PartName="/ppt/tags/tag65.xml" ContentType="application/vnd.openxmlformats-officedocument.presentationml.tags+xml"/>
  <Override PartName="/docProps/custom.xml" ContentType="application/vnd.openxmlformats-officedocument.custom-propertie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52.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tags/tag50.xml" ContentType="application/vnd.openxmlformats-officedocument.presentationml.tags+xml"/>
  <Override PartName="/ppt/tags/tag70.xml" ContentType="application/vnd.openxmlformats-officedocument.presentationml.tags+xml"/>
  <Override PartName="/ppt/slides/slide7.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tags/tag7.xml" ContentType="application/vnd.openxmlformats-officedocument.presentationml.tags+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tags/tag3.xml" ContentType="application/vnd.openxmlformats-officedocument.presentationml.tags+xml"/>
  <Override PartName="/ppt/tags/tag39.xml" ContentType="application/vnd.openxmlformats-officedocument.presentationml.tags+xml"/>
  <Override PartName="/ppt/tags/tag59.xml" ContentType="application/vnd.openxmlformats-officedocument.presentationml.tags+xml"/>
  <Override PartName="/ppt/tags/tag68.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57.xml" ContentType="application/vnd.openxmlformats-officedocument.presentationml.tags+xml"/>
  <Override PartName="/ppt/tags/tag66.xml" ContentType="application/vnd.openxmlformats-officedocument.presentationml.tags+xml"/>
  <Override PartName="/docProps/app.xml" ContentType="application/vnd.openxmlformats-officedocument.extended-properties+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tags/tag64.xml" ContentType="application/vnd.openxmlformats-officedocument.presentationml.tags+xml"/>
  <Override PartName="/ppt/tags/tag73.xml" ContentType="application/vnd.openxmlformats-officedocument.presentationml.tags+xml"/>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tags/tag62.xml" ContentType="application/vnd.openxmlformats-officedocument.presentationml.tags+xml"/>
  <Override PartName="/ppt/tags/tag71.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ags/tag2.xml" ContentType="application/vnd.openxmlformats-officedocument.presentationml.tags+xml"/>
  <Default Extension="wmf" ContentType="image/x-wmf"/>
  <Override PartName="/ppt/tags/tag58.xml" ContentType="application/vnd.openxmlformats-officedocument.presentationml.tags+xml"/>
  <Override PartName="/ppt/tags/tag69.xml" ContentType="application/vnd.openxmlformats-officedocument.presentationml.tags+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7" r:id="rId1"/>
  </p:sldMasterIdLst>
  <p:notesMasterIdLst>
    <p:notesMasterId r:id="rId9"/>
  </p:notesMasterIdLst>
  <p:handoutMasterIdLst>
    <p:handoutMasterId r:id="rId10"/>
  </p:handoutMasterIdLst>
  <p:sldIdLst>
    <p:sldId id="335" r:id="rId2"/>
    <p:sldId id="499" r:id="rId3"/>
    <p:sldId id="524" r:id="rId4"/>
    <p:sldId id="529" r:id="rId5"/>
    <p:sldId id="523" r:id="rId6"/>
    <p:sldId id="522" r:id="rId7"/>
    <p:sldId id="527" r:id="rId8"/>
  </p:sldIdLst>
  <p:sldSz cx="9144000" cy="6858000" type="letter"/>
  <p:notesSz cx="7045325" cy="9345613"/>
  <p:custDataLst>
    <p:tags r:id="rId11"/>
  </p:custDataLst>
  <p:defaultTextStyle>
    <a:defPPr>
      <a:defRPr lang="da-DK"/>
    </a:defPPr>
    <a:lvl1pPr algn="l" rtl="0" fontAlgn="base">
      <a:spcBef>
        <a:spcPct val="0"/>
      </a:spcBef>
      <a:spcAft>
        <a:spcPct val="0"/>
      </a:spcAft>
      <a:defRPr sz="1200" kern="1200">
        <a:solidFill>
          <a:schemeClr val="tx1"/>
        </a:solidFill>
        <a:latin typeface="Arial" pitchFamily="34" charset="0"/>
        <a:ea typeface="+mn-ea"/>
        <a:cs typeface="+mn-cs"/>
      </a:defRPr>
    </a:lvl1pPr>
    <a:lvl2pPr marL="457200" algn="l" rtl="0" fontAlgn="base">
      <a:spcBef>
        <a:spcPct val="0"/>
      </a:spcBef>
      <a:spcAft>
        <a:spcPct val="0"/>
      </a:spcAft>
      <a:defRPr sz="1200" kern="1200">
        <a:solidFill>
          <a:schemeClr val="tx1"/>
        </a:solidFill>
        <a:latin typeface="Arial" pitchFamily="34" charset="0"/>
        <a:ea typeface="+mn-ea"/>
        <a:cs typeface="+mn-cs"/>
      </a:defRPr>
    </a:lvl2pPr>
    <a:lvl3pPr marL="914400" algn="l" rtl="0" fontAlgn="base">
      <a:spcBef>
        <a:spcPct val="0"/>
      </a:spcBef>
      <a:spcAft>
        <a:spcPct val="0"/>
      </a:spcAft>
      <a:defRPr sz="1200" kern="1200">
        <a:solidFill>
          <a:schemeClr val="tx1"/>
        </a:solidFill>
        <a:latin typeface="Arial" pitchFamily="34" charset="0"/>
        <a:ea typeface="+mn-ea"/>
        <a:cs typeface="+mn-cs"/>
      </a:defRPr>
    </a:lvl3pPr>
    <a:lvl4pPr marL="1371600" algn="l" rtl="0" fontAlgn="base">
      <a:spcBef>
        <a:spcPct val="0"/>
      </a:spcBef>
      <a:spcAft>
        <a:spcPct val="0"/>
      </a:spcAft>
      <a:defRPr sz="1200" kern="1200">
        <a:solidFill>
          <a:schemeClr val="tx1"/>
        </a:solidFill>
        <a:latin typeface="Arial" pitchFamily="34" charset="0"/>
        <a:ea typeface="+mn-ea"/>
        <a:cs typeface="+mn-cs"/>
      </a:defRPr>
    </a:lvl4pPr>
    <a:lvl5pPr marL="1828800" algn="l" rtl="0" fontAlgn="base">
      <a:spcBef>
        <a:spcPct val="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Arial" pitchFamily="34" charset="0"/>
        <a:ea typeface="+mn-ea"/>
        <a:cs typeface="+mn-cs"/>
      </a:defRPr>
    </a:lvl6pPr>
    <a:lvl7pPr marL="2743200" algn="l" defTabSz="914400" rtl="0" eaLnBrk="1" latinLnBrk="0" hangingPunct="1">
      <a:defRPr sz="1200" kern="1200">
        <a:solidFill>
          <a:schemeClr val="tx1"/>
        </a:solidFill>
        <a:latin typeface="Arial" pitchFamily="34" charset="0"/>
        <a:ea typeface="+mn-ea"/>
        <a:cs typeface="+mn-cs"/>
      </a:defRPr>
    </a:lvl7pPr>
    <a:lvl8pPr marL="3200400" algn="l" defTabSz="914400" rtl="0" eaLnBrk="1" latinLnBrk="0" hangingPunct="1">
      <a:defRPr sz="1200" kern="1200">
        <a:solidFill>
          <a:schemeClr val="tx1"/>
        </a:solidFill>
        <a:latin typeface="Arial" pitchFamily="34" charset="0"/>
        <a:ea typeface="+mn-ea"/>
        <a:cs typeface="+mn-cs"/>
      </a:defRPr>
    </a:lvl8pPr>
    <a:lvl9pPr marL="3657600" algn="l" defTabSz="914400" rtl="0" eaLnBrk="1" latinLnBrk="0" hangingPunct="1">
      <a:defRPr sz="12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C8D2"/>
    <a:srgbClr val="476371"/>
    <a:srgbClr val="007B6A"/>
    <a:srgbClr val="DDDDDD"/>
    <a:srgbClr val="EDF2F4"/>
    <a:srgbClr val="67103F"/>
    <a:srgbClr val="FDFEFE"/>
    <a:srgbClr val="FDFEFD"/>
    <a:srgbClr val="FCFDFE"/>
    <a:srgbClr val="000066"/>
  </p:clrMru>
  <p:extLst>
    <p:ext uri="{E76CE94A-603C-4142-B9EB-6D1370010A27}">
      <p14:discardImageEditData xmlns:p14="http://schemas.microsoft.com/office/powerpoint/2010/main" xmlns="" xmlns:mv="urn:schemas-microsoft-com:mac:vml" xmlns:mc="http://schemas.openxmlformats.org/markup-compatibility/2006" val="0"/>
    </p:ext>
    <p:ext uri="{D31A062A-798A-4329-ABDD-BBA856620510}">
      <p14:defaultImageDpi xmlns:p14="http://schemas.microsoft.com/office/powerpoint/2010/main" xmlns=""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15" autoAdjust="0"/>
    <p:restoredTop sz="97491" autoAdjust="0"/>
  </p:normalViewPr>
  <p:slideViewPr>
    <p:cSldViewPr snapToGrid="0" snapToObjects="1">
      <p:cViewPr varScale="1">
        <p:scale>
          <a:sx n="112" d="100"/>
          <a:sy n="112" d="100"/>
        </p:scale>
        <p:origin x="-108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2" d="100"/>
          <a:sy n="52" d="100"/>
        </p:scale>
        <p:origin x="-2892" y="-102"/>
      </p:cViewPr>
      <p:guideLst>
        <p:guide orient="horz" pos="2942"/>
        <p:guide pos="221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bwMode="auto">
          <a:xfrm>
            <a:off x="4" y="1"/>
            <a:ext cx="3052868" cy="466962"/>
          </a:xfrm>
          <a:prstGeom prst="rect">
            <a:avLst/>
          </a:prstGeom>
          <a:noFill/>
          <a:ln w="9525">
            <a:noFill/>
            <a:miter lim="800000"/>
            <a:headEnd/>
            <a:tailEnd/>
          </a:ln>
        </p:spPr>
        <p:txBody>
          <a:bodyPr vert="horz" wrap="square" lIns="94550" tIns="47274" rIns="94550" bIns="47274" numCol="1" anchor="t" anchorCtr="0" compatLnSpc="1">
            <a:prstTxWarp prst="textNoShape">
              <a:avLst/>
            </a:prstTxWarp>
          </a:bodyPr>
          <a:lstStyle>
            <a:lvl1pPr defTabSz="920071">
              <a:defRPr smtClean="0">
                <a:latin typeface="Times New Roman" pitchFamily="18" charset="0"/>
              </a:defRPr>
            </a:lvl1pPr>
          </a:lstStyle>
          <a:p>
            <a:pPr>
              <a:defRPr/>
            </a:pPr>
            <a:endParaRPr lang="en-US" dirty="0"/>
          </a:p>
        </p:txBody>
      </p:sp>
      <p:sp>
        <p:nvSpPr>
          <p:cNvPr id="114691" name="Rectangle 3"/>
          <p:cNvSpPr>
            <a:spLocks noGrp="1" noChangeArrowheads="1"/>
          </p:cNvSpPr>
          <p:nvPr>
            <p:ph type="dt" sz="quarter" idx="1"/>
          </p:nvPr>
        </p:nvSpPr>
        <p:spPr bwMode="auto">
          <a:xfrm>
            <a:off x="3990867" y="1"/>
            <a:ext cx="3052868" cy="466962"/>
          </a:xfrm>
          <a:prstGeom prst="rect">
            <a:avLst/>
          </a:prstGeom>
          <a:noFill/>
          <a:ln w="9525">
            <a:noFill/>
            <a:miter lim="800000"/>
            <a:headEnd/>
            <a:tailEnd/>
          </a:ln>
        </p:spPr>
        <p:txBody>
          <a:bodyPr vert="horz" wrap="square" lIns="94550" tIns="47274" rIns="94550" bIns="47274" numCol="1" anchor="t" anchorCtr="0" compatLnSpc="1">
            <a:prstTxWarp prst="textNoShape">
              <a:avLst/>
            </a:prstTxWarp>
          </a:bodyPr>
          <a:lstStyle>
            <a:lvl1pPr algn="r" defTabSz="920071">
              <a:defRPr smtClean="0">
                <a:latin typeface="Times New Roman" pitchFamily="18" charset="0"/>
              </a:defRPr>
            </a:lvl1pPr>
          </a:lstStyle>
          <a:p>
            <a:pPr>
              <a:defRPr/>
            </a:pPr>
            <a:endParaRPr lang="en-US" dirty="0"/>
          </a:p>
        </p:txBody>
      </p:sp>
      <p:sp>
        <p:nvSpPr>
          <p:cNvPr id="114692" name="Rectangle 4"/>
          <p:cNvSpPr>
            <a:spLocks noGrp="1" noChangeArrowheads="1"/>
          </p:cNvSpPr>
          <p:nvPr>
            <p:ph type="ftr" sz="quarter" idx="2"/>
          </p:nvPr>
        </p:nvSpPr>
        <p:spPr bwMode="auto">
          <a:xfrm>
            <a:off x="4" y="8877057"/>
            <a:ext cx="3052868" cy="466962"/>
          </a:xfrm>
          <a:prstGeom prst="rect">
            <a:avLst/>
          </a:prstGeom>
          <a:noFill/>
          <a:ln w="9525">
            <a:noFill/>
            <a:miter lim="800000"/>
            <a:headEnd/>
            <a:tailEnd/>
          </a:ln>
        </p:spPr>
        <p:txBody>
          <a:bodyPr vert="horz" wrap="square" lIns="94550" tIns="47274" rIns="94550" bIns="47274" numCol="1" anchor="b" anchorCtr="0" compatLnSpc="1">
            <a:prstTxWarp prst="textNoShape">
              <a:avLst/>
            </a:prstTxWarp>
          </a:bodyPr>
          <a:lstStyle>
            <a:lvl1pPr defTabSz="920071">
              <a:defRPr smtClean="0">
                <a:latin typeface="Times New Roman" pitchFamily="18" charset="0"/>
              </a:defRPr>
            </a:lvl1pPr>
          </a:lstStyle>
          <a:p>
            <a:pPr>
              <a:defRPr/>
            </a:pPr>
            <a:endParaRPr lang="en-US" dirty="0"/>
          </a:p>
        </p:txBody>
      </p:sp>
      <p:sp>
        <p:nvSpPr>
          <p:cNvPr id="114693" name="Rectangle 5"/>
          <p:cNvSpPr>
            <a:spLocks noGrp="1" noChangeArrowheads="1"/>
          </p:cNvSpPr>
          <p:nvPr>
            <p:ph type="sldNum" sz="quarter" idx="3"/>
          </p:nvPr>
        </p:nvSpPr>
        <p:spPr bwMode="auto">
          <a:xfrm>
            <a:off x="3990867" y="8877057"/>
            <a:ext cx="3052868" cy="466962"/>
          </a:xfrm>
          <a:prstGeom prst="rect">
            <a:avLst/>
          </a:prstGeom>
          <a:noFill/>
          <a:ln w="9525">
            <a:noFill/>
            <a:miter lim="800000"/>
            <a:headEnd/>
            <a:tailEnd/>
          </a:ln>
        </p:spPr>
        <p:txBody>
          <a:bodyPr vert="horz" wrap="square" lIns="94550" tIns="47274" rIns="94550" bIns="47274" numCol="1" anchor="b" anchorCtr="0" compatLnSpc="1">
            <a:prstTxWarp prst="textNoShape">
              <a:avLst/>
            </a:prstTxWarp>
          </a:bodyPr>
          <a:lstStyle>
            <a:lvl1pPr algn="r" defTabSz="920071">
              <a:defRPr smtClean="0">
                <a:latin typeface="Times New Roman" pitchFamily="18" charset="0"/>
              </a:defRPr>
            </a:lvl1pPr>
          </a:lstStyle>
          <a:p>
            <a:pPr>
              <a:defRPr/>
            </a:pPr>
            <a:fld id="{D50F1561-85C1-466F-AF3E-6A583267D9AF}" type="slidenum">
              <a:rPr lang="da-DK"/>
              <a:pPr>
                <a:defRPr/>
              </a:pPr>
              <a:t>‹#›</a:t>
            </a:fld>
            <a:endParaRPr lang="da-DK"/>
          </a:p>
        </p:txBody>
      </p:sp>
    </p:spTree>
    <p:extLst>
      <p:ext uri="{BB962C8B-B14F-4D97-AF65-F5344CB8AC3E}">
        <p14:creationId xmlns:p14="http://schemas.microsoft.com/office/powerpoint/2010/main" xmlns="" xmlns:mv="urn:schemas-microsoft-com:mac:vml" xmlns:mc="http://schemas.openxmlformats.org/markup-compatibility/2006" val="851502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4" y="1"/>
            <a:ext cx="3052868" cy="466962"/>
          </a:xfrm>
          <a:prstGeom prst="rect">
            <a:avLst/>
          </a:prstGeom>
          <a:noFill/>
          <a:ln w="9525">
            <a:noFill/>
            <a:miter lim="800000"/>
            <a:headEnd/>
            <a:tailEnd/>
          </a:ln>
        </p:spPr>
        <p:txBody>
          <a:bodyPr vert="horz" wrap="square" lIns="94550" tIns="47274" rIns="94550" bIns="47274" numCol="1" anchor="t" anchorCtr="0" compatLnSpc="1">
            <a:prstTxWarp prst="textNoShape">
              <a:avLst/>
            </a:prstTxWarp>
          </a:bodyPr>
          <a:lstStyle>
            <a:lvl1pPr defTabSz="920071">
              <a:defRPr smtClean="0">
                <a:latin typeface="Times New Roman" pitchFamily="18" charset="0"/>
              </a:defRPr>
            </a:lvl1pPr>
          </a:lstStyle>
          <a:p>
            <a:pPr>
              <a:defRPr/>
            </a:pPr>
            <a:endParaRPr lang="en-US" dirty="0"/>
          </a:p>
        </p:txBody>
      </p:sp>
      <p:sp>
        <p:nvSpPr>
          <p:cNvPr id="4099" name="Rectangle 3"/>
          <p:cNvSpPr>
            <a:spLocks noGrp="1" noChangeArrowheads="1"/>
          </p:cNvSpPr>
          <p:nvPr>
            <p:ph type="dt" idx="1"/>
          </p:nvPr>
        </p:nvSpPr>
        <p:spPr bwMode="auto">
          <a:xfrm>
            <a:off x="3992459" y="1"/>
            <a:ext cx="3052867" cy="466962"/>
          </a:xfrm>
          <a:prstGeom prst="rect">
            <a:avLst/>
          </a:prstGeom>
          <a:noFill/>
          <a:ln w="9525">
            <a:noFill/>
            <a:miter lim="800000"/>
            <a:headEnd/>
            <a:tailEnd/>
          </a:ln>
        </p:spPr>
        <p:txBody>
          <a:bodyPr vert="horz" wrap="square" lIns="94550" tIns="47274" rIns="94550" bIns="47274" numCol="1" anchor="t" anchorCtr="0" compatLnSpc="1">
            <a:prstTxWarp prst="textNoShape">
              <a:avLst/>
            </a:prstTxWarp>
          </a:bodyPr>
          <a:lstStyle>
            <a:lvl1pPr algn="r" defTabSz="920071">
              <a:defRPr smtClean="0">
                <a:latin typeface="Times New Roman" pitchFamily="18" charset="0"/>
              </a:defRPr>
            </a:lvl1pPr>
          </a:lstStyle>
          <a:p>
            <a:pPr>
              <a:defRPr/>
            </a:pPr>
            <a:endParaRPr lang="en-US" dirty="0"/>
          </a:p>
        </p:txBody>
      </p:sp>
      <p:sp>
        <p:nvSpPr>
          <p:cNvPr id="33796" name="Rectangle 4"/>
          <p:cNvSpPr>
            <a:spLocks noGrp="1" noRot="1" noChangeAspect="1" noChangeArrowheads="1" noTextEdit="1"/>
          </p:cNvSpPr>
          <p:nvPr>
            <p:ph type="sldImg" idx="2"/>
          </p:nvPr>
        </p:nvSpPr>
        <p:spPr bwMode="auto">
          <a:xfrm>
            <a:off x="1187450" y="701675"/>
            <a:ext cx="4670425" cy="350361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7999" y="4440124"/>
            <a:ext cx="5169332" cy="4204251"/>
          </a:xfrm>
          <a:prstGeom prst="rect">
            <a:avLst/>
          </a:prstGeom>
          <a:noFill/>
          <a:ln w="9525">
            <a:noFill/>
            <a:miter lim="800000"/>
            <a:headEnd/>
            <a:tailEnd/>
          </a:ln>
        </p:spPr>
        <p:txBody>
          <a:bodyPr vert="horz" wrap="square" lIns="94550" tIns="47274" rIns="94550" bIns="47274" numCol="1" anchor="t" anchorCtr="0" compatLnSpc="1">
            <a:prstTxWarp prst="textNoShape">
              <a:avLst/>
            </a:prstTxWarp>
          </a:bodyPr>
          <a:lstStyle/>
          <a:p>
            <a:pPr lvl="0"/>
            <a:r>
              <a:rPr lang="en-US" noProof="0" smtClean="0"/>
              <a:t>Klik for at redigere teksttypografierne i masteren</a:t>
            </a:r>
          </a:p>
          <a:p>
            <a:pPr lvl="1"/>
            <a:r>
              <a:rPr lang="en-US" noProof="0" smtClean="0"/>
              <a:t>Andet niveau</a:t>
            </a:r>
          </a:p>
          <a:p>
            <a:pPr lvl="2"/>
            <a:r>
              <a:rPr lang="en-US" noProof="0" smtClean="0"/>
              <a:t>Tredje niveau</a:t>
            </a:r>
          </a:p>
          <a:p>
            <a:pPr lvl="3"/>
            <a:r>
              <a:rPr lang="en-US" noProof="0" smtClean="0"/>
              <a:t>Fjerde niveau</a:t>
            </a:r>
          </a:p>
          <a:p>
            <a:pPr lvl="4"/>
            <a:r>
              <a:rPr lang="en-US" noProof="0" smtClean="0"/>
              <a:t>Femte niveau</a:t>
            </a:r>
          </a:p>
        </p:txBody>
      </p:sp>
      <p:sp>
        <p:nvSpPr>
          <p:cNvPr id="4102" name="Rectangle 6"/>
          <p:cNvSpPr>
            <a:spLocks noGrp="1" noChangeArrowheads="1"/>
          </p:cNvSpPr>
          <p:nvPr>
            <p:ph type="ftr" sz="quarter" idx="4"/>
          </p:nvPr>
        </p:nvSpPr>
        <p:spPr bwMode="auto">
          <a:xfrm>
            <a:off x="4" y="8878655"/>
            <a:ext cx="3052868" cy="466961"/>
          </a:xfrm>
          <a:prstGeom prst="rect">
            <a:avLst/>
          </a:prstGeom>
          <a:noFill/>
          <a:ln w="9525">
            <a:noFill/>
            <a:miter lim="800000"/>
            <a:headEnd/>
            <a:tailEnd/>
          </a:ln>
        </p:spPr>
        <p:txBody>
          <a:bodyPr vert="horz" wrap="square" lIns="94550" tIns="47274" rIns="94550" bIns="47274" numCol="1" anchor="b" anchorCtr="0" compatLnSpc="1">
            <a:prstTxWarp prst="textNoShape">
              <a:avLst/>
            </a:prstTxWarp>
          </a:bodyPr>
          <a:lstStyle>
            <a:lvl1pPr defTabSz="920071">
              <a:defRPr smtClean="0">
                <a:latin typeface="Times New Roman" pitchFamily="18" charset="0"/>
              </a:defRPr>
            </a:lvl1pPr>
          </a:lstStyle>
          <a:p>
            <a:pPr>
              <a:defRPr/>
            </a:pPr>
            <a:endParaRPr lang="en-US" dirty="0"/>
          </a:p>
        </p:txBody>
      </p:sp>
      <p:sp>
        <p:nvSpPr>
          <p:cNvPr id="4103" name="Rectangle 7"/>
          <p:cNvSpPr>
            <a:spLocks noGrp="1" noChangeArrowheads="1"/>
          </p:cNvSpPr>
          <p:nvPr>
            <p:ph type="sldNum" sz="quarter" idx="5"/>
          </p:nvPr>
        </p:nvSpPr>
        <p:spPr bwMode="auto">
          <a:xfrm>
            <a:off x="3992459" y="8878655"/>
            <a:ext cx="3052867" cy="466961"/>
          </a:xfrm>
          <a:prstGeom prst="rect">
            <a:avLst/>
          </a:prstGeom>
          <a:noFill/>
          <a:ln w="9525">
            <a:noFill/>
            <a:miter lim="800000"/>
            <a:headEnd/>
            <a:tailEnd/>
          </a:ln>
        </p:spPr>
        <p:txBody>
          <a:bodyPr vert="horz" wrap="square" lIns="94550" tIns="47274" rIns="94550" bIns="47274" numCol="1" anchor="b" anchorCtr="0" compatLnSpc="1">
            <a:prstTxWarp prst="textNoShape">
              <a:avLst/>
            </a:prstTxWarp>
          </a:bodyPr>
          <a:lstStyle>
            <a:lvl1pPr algn="r" defTabSz="920071">
              <a:defRPr smtClean="0">
                <a:latin typeface="Times New Roman" pitchFamily="18" charset="0"/>
              </a:defRPr>
            </a:lvl1pPr>
          </a:lstStyle>
          <a:p>
            <a:pPr>
              <a:defRPr/>
            </a:pPr>
            <a:fld id="{73A6A6A3-BAC4-4DDD-BC59-EFBE3D82D1E6}" type="slidenum">
              <a:rPr lang="en-US"/>
              <a:pPr>
                <a:defRPr/>
              </a:pPr>
              <a:t>‹#›</a:t>
            </a:fld>
            <a:endParaRPr lang="en-US" dirty="0"/>
          </a:p>
        </p:txBody>
      </p:sp>
    </p:spTree>
    <p:extLst>
      <p:ext uri="{BB962C8B-B14F-4D97-AF65-F5344CB8AC3E}">
        <p14:creationId xmlns:p14="http://schemas.microsoft.com/office/powerpoint/2010/main" xmlns="" xmlns:mv="urn:schemas-microsoft-com:mac:vml" xmlns:mc="http://schemas.openxmlformats.org/markup-compatibility/2006" val="15684851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698500"/>
            <a:ext cx="4672013" cy="35052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9F0FAEC-9E89-427A-9698-0903B4704BA1}"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698500"/>
            <a:ext cx="4672013" cy="35052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9F0FAEC-9E89-427A-9698-0903B4704BA1}" type="slidenum">
              <a:rPr lang="en-US" smtClean="0"/>
              <a:pPr>
                <a:defRPr/>
              </a:pPr>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11066" y="1443038"/>
            <a:ext cx="7737231" cy="1098550"/>
          </a:xfrm>
        </p:spPr>
        <p:txBody>
          <a:bodyPr/>
          <a:lstStyle>
            <a:lvl1pPr>
              <a:defRPr sz="3600"/>
            </a:lvl1pPr>
          </a:lstStyle>
          <a:p>
            <a:r>
              <a:rPr lang="en-US" smtClean="0"/>
              <a:t>Click to edit Master title style</a:t>
            </a:r>
            <a:endParaRPr lang="en-US"/>
          </a:p>
        </p:txBody>
      </p:sp>
      <p:sp>
        <p:nvSpPr>
          <p:cNvPr id="10243" name="Rectangle 3"/>
          <p:cNvSpPr>
            <a:spLocks noGrp="1" noChangeArrowheads="1"/>
          </p:cNvSpPr>
          <p:nvPr>
            <p:ph type="subTitle" idx="1"/>
          </p:nvPr>
        </p:nvSpPr>
        <p:spPr>
          <a:xfrm>
            <a:off x="611066" y="3292475"/>
            <a:ext cx="6909288" cy="274638"/>
          </a:xfrm>
        </p:spPr>
        <p:txBody>
          <a:bodyPr>
            <a:spAutoFit/>
          </a:bodyPr>
          <a:lstStyle>
            <a:lvl1pPr>
              <a:defRPr sz="1800">
                <a:solidFill>
                  <a:srgbClr val="7A0C2E"/>
                </a:solidFill>
              </a:defRPr>
            </a:lvl1pPr>
          </a:lstStyle>
          <a:p>
            <a:r>
              <a:rPr lang="en-US" smtClean="0"/>
              <a:t>Click to edit Master subtitle style</a:t>
            </a:r>
            <a:endParaRPr lang="en-US"/>
          </a:p>
        </p:txBody>
      </p:sp>
      <p:sp>
        <p:nvSpPr>
          <p:cNvPr id="5" name="Rectangle 24"/>
          <p:cNvSpPr>
            <a:spLocks noGrp="1" noChangeArrowheads="1"/>
          </p:cNvSpPr>
          <p:nvPr>
            <p:ph type="ftr" sz="quarter" idx="10"/>
          </p:nvPr>
        </p:nvSpPr>
        <p:spPr>
          <a:xfrm>
            <a:off x="2914650" y="6223000"/>
            <a:ext cx="3322638" cy="476250"/>
          </a:xfrm>
        </p:spPr>
        <p:txBody>
          <a:bodyPr/>
          <a:lstStyle>
            <a:lvl1pPr algn="ctr">
              <a:defRPr sz="700" b="1">
                <a:solidFill>
                  <a:srgbClr val="7A0C2E"/>
                </a:solidFill>
              </a:defRPr>
            </a:lvl1pPr>
          </a:lstStyle>
          <a:p>
            <a:pPr>
              <a:defRPr/>
            </a:pPr>
            <a:r>
              <a:rPr lang="en-US" smtClean="0"/>
              <a:t>Source:</a:t>
            </a:r>
            <a:endParaRPr lang="en-US" dirty="0"/>
          </a:p>
        </p:txBody>
      </p:sp>
      <p:sp>
        <p:nvSpPr>
          <p:cNvPr id="6" name="Rectangle 25"/>
          <p:cNvSpPr>
            <a:spLocks noGrp="1" noChangeArrowheads="1"/>
          </p:cNvSpPr>
          <p:nvPr>
            <p:ph type="sldNum" sz="quarter" idx="11"/>
          </p:nvPr>
        </p:nvSpPr>
        <p:spPr>
          <a:xfrm>
            <a:off x="7818438" y="6234113"/>
            <a:ext cx="622300" cy="476250"/>
          </a:xfrm>
        </p:spPr>
        <p:txBody>
          <a:bodyPr anchor="b"/>
          <a:lstStyle>
            <a:lvl1pPr>
              <a:defRPr/>
            </a:lvl1pPr>
          </a:lstStyle>
          <a:p>
            <a:pPr>
              <a:defRPr/>
            </a:pPr>
            <a:fld id="{C5999BE0-8DF9-4CB4-BE8E-B2359D6B8725}" type="slidenum">
              <a:rPr lang="en-US" smtClean="0"/>
              <a:pPr>
                <a:defRPr/>
              </a:pPr>
              <a:t>‹#›</a:t>
            </a:fld>
            <a:endParaRPr lang="en-US" dirty="0"/>
          </a:p>
        </p:txBody>
      </p:sp>
      <p:sp>
        <p:nvSpPr>
          <p:cNvPr id="7" name="Rectangle 27"/>
          <p:cNvSpPr>
            <a:spLocks noGrp="1" noChangeArrowheads="1"/>
          </p:cNvSpPr>
          <p:nvPr>
            <p:ph type="dt" sz="quarter" idx="12"/>
          </p:nvPr>
        </p:nvSpPr>
        <p:spPr bwMode="auto">
          <a:xfrm>
            <a:off x="611188" y="4116388"/>
            <a:ext cx="2924175" cy="476250"/>
          </a:xfrm>
          <a:prstGeom prst="rect">
            <a:avLst/>
          </a:prstGeom>
          <a:ln>
            <a:miter lim="800000"/>
            <a:headEnd/>
            <a:tailEnd/>
          </a:ln>
        </p:spPr>
        <p:txBody>
          <a:bodyPr vert="horz" wrap="square" lIns="0" tIns="0" rIns="0" bIns="0" numCol="1" anchor="t" anchorCtr="0" compatLnSpc="1">
            <a:prstTxWarp prst="textNoShape">
              <a:avLst/>
            </a:prstTxWarp>
          </a:bodyPr>
          <a:lstStyle>
            <a:lvl1pPr>
              <a:defRPr sz="1800">
                <a:solidFill>
                  <a:srgbClr val="7A0C2E"/>
                </a:solidFill>
                <a:latin typeface="Arial" charset="0"/>
                <a:cs typeface="+mn-cs"/>
              </a:defRPr>
            </a:lvl1p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0"/>
          <p:cNvSpPr>
            <a:spLocks noGrp="1" noChangeArrowheads="1"/>
          </p:cNvSpPr>
          <p:nvPr>
            <p:ph type="ftr" sz="quarter" idx="10"/>
          </p:nvPr>
        </p:nvSpPr>
        <p:spPr/>
        <p:txBody>
          <a:bodyPr/>
          <a:lstStyle>
            <a:lvl1pPr>
              <a:defRPr/>
            </a:lvl1pPr>
          </a:lstStyle>
          <a:p>
            <a:pPr>
              <a:defRPr/>
            </a:pPr>
            <a:endParaRPr lang="en-US" dirty="0"/>
          </a:p>
        </p:txBody>
      </p:sp>
      <p:sp>
        <p:nvSpPr>
          <p:cNvPr id="6" name="Rectangle 21"/>
          <p:cNvSpPr>
            <a:spLocks noGrp="1" noChangeArrowheads="1"/>
          </p:cNvSpPr>
          <p:nvPr>
            <p:ph type="sldNum" sz="quarter" idx="11"/>
          </p:nvPr>
        </p:nvSpPr>
        <p:spPr/>
        <p:txBody>
          <a:bodyPr/>
          <a:lstStyle>
            <a:lvl1pPr>
              <a:defRPr/>
            </a:lvl1pPr>
          </a:lstStyle>
          <a:p>
            <a:pPr>
              <a:defRPr/>
            </a:pPr>
            <a:fld id="{DDB2ACC6-B02D-48BD-934C-7E3D70B38B11}" type="slidenum">
              <a:rPr lang="en-US" smtClean="0"/>
              <a:pPr>
                <a:defRPr/>
              </a:pPr>
              <a:t>‹#›</a:t>
            </a:fld>
            <a:endParaRPr lang="en-US" dirty="0"/>
          </a:p>
        </p:txBody>
      </p:sp>
      <p:pic>
        <p:nvPicPr>
          <p:cNvPr id="7" name="Picture 6" descr="PGH logo (2).png"/>
          <p:cNvPicPr>
            <a:picLocks noChangeAspect="1"/>
          </p:cNvPicPr>
          <p:nvPr/>
        </p:nvPicPr>
        <p:blipFill>
          <a:blip r:embed="rId2" cstate="print"/>
          <a:stretch>
            <a:fillRect/>
          </a:stretch>
        </p:blipFill>
        <p:spPr>
          <a:xfrm>
            <a:off x="173080" y="6318912"/>
            <a:ext cx="897538" cy="46651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20"/>
          <p:cNvSpPr>
            <a:spLocks noGrp="1" noChangeArrowheads="1"/>
          </p:cNvSpPr>
          <p:nvPr>
            <p:ph type="ftr" sz="quarter" idx="10"/>
          </p:nvPr>
        </p:nvSpPr>
        <p:spPr/>
        <p:txBody>
          <a:bodyPr/>
          <a:lstStyle>
            <a:lvl1pPr>
              <a:defRPr/>
            </a:lvl1pPr>
          </a:lstStyle>
          <a:p>
            <a:pPr>
              <a:defRPr/>
            </a:pPr>
            <a:r>
              <a:rPr lang="en-US" smtClean="0"/>
              <a:t>Source:</a:t>
            </a:r>
            <a:endParaRPr lang="en-US" dirty="0"/>
          </a:p>
        </p:txBody>
      </p:sp>
      <p:sp>
        <p:nvSpPr>
          <p:cNvPr id="5" name="Rectangle 21"/>
          <p:cNvSpPr>
            <a:spLocks noGrp="1" noChangeArrowheads="1"/>
          </p:cNvSpPr>
          <p:nvPr>
            <p:ph type="sldNum" sz="quarter" idx="11"/>
          </p:nvPr>
        </p:nvSpPr>
        <p:spPr/>
        <p:txBody>
          <a:bodyPr/>
          <a:lstStyle>
            <a:lvl1pPr>
              <a:defRPr/>
            </a:lvl1pPr>
          </a:lstStyle>
          <a:p>
            <a:pPr>
              <a:defRPr/>
            </a:pPr>
            <a:fld id="{08F2BC75-C735-4FD4-8BD3-BF68E1C1E647}" type="slidenum">
              <a:rPr lang="en-US" smtClean="0"/>
              <a:pPr>
                <a:defRPr/>
              </a:pPr>
              <a:t>‹#›</a:t>
            </a:fld>
            <a:endParaRPr lang="en-US" dirty="0"/>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20"/>
          <p:cNvSpPr>
            <a:spLocks noGrp="1" noChangeArrowheads="1"/>
          </p:cNvSpPr>
          <p:nvPr>
            <p:ph type="ftr" sz="quarter" idx="10"/>
          </p:nvPr>
        </p:nvSpPr>
        <p:spPr/>
        <p:txBody>
          <a:bodyPr/>
          <a:lstStyle>
            <a:lvl1pPr>
              <a:defRPr/>
            </a:lvl1pPr>
          </a:lstStyle>
          <a:p>
            <a:pPr>
              <a:defRPr/>
            </a:pPr>
            <a:r>
              <a:rPr lang="en-US" smtClean="0"/>
              <a:t>Source:</a:t>
            </a:r>
            <a:endParaRPr lang="en-US" dirty="0"/>
          </a:p>
        </p:txBody>
      </p:sp>
      <p:sp>
        <p:nvSpPr>
          <p:cNvPr id="4" name="Rectangle 21"/>
          <p:cNvSpPr>
            <a:spLocks noGrp="1" noChangeArrowheads="1"/>
          </p:cNvSpPr>
          <p:nvPr>
            <p:ph type="sldNum" sz="quarter" idx="11"/>
          </p:nvPr>
        </p:nvSpPr>
        <p:spPr/>
        <p:txBody>
          <a:bodyPr/>
          <a:lstStyle>
            <a:lvl1pPr>
              <a:defRPr/>
            </a:lvl1pPr>
          </a:lstStyle>
          <a:p>
            <a:pPr>
              <a:defRPr/>
            </a:pPr>
            <a:fld id="{08F2BC75-C735-4FD4-8BD3-BF68E1C1E647}" type="slidenum">
              <a:rPr lang="en-US" smtClean="0"/>
              <a:pPr>
                <a:defRPr/>
              </a:pPr>
              <a:t>‹#›</a:t>
            </a:fld>
            <a:endParaRPr lang="en-US" dirty="0"/>
          </a:p>
        </p:txBody>
      </p:sp>
      <p:pic>
        <p:nvPicPr>
          <p:cNvPr id="5" name="Picture 4" descr="PGH logo (2).png"/>
          <p:cNvPicPr>
            <a:picLocks noChangeAspect="1"/>
          </p:cNvPicPr>
          <p:nvPr/>
        </p:nvPicPr>
        <p:blipFill>
          <a:blip r:embed="rId2" cstate="print"/>
          <a:stretch>
            <a:fillRect/>
          </a:stretch>
        </p:blipFill>
        <p:spPr>
          <a:xfrm>
            <a:off x="173080" y="6060624"/>
            <a:ext cx="1394464" cy="724806"/>
          </a:xfrm>
          <a:prstGeom prst="rect">
            <a:avLst/>
          </a:prstGeom>
        </p:spPr>
      </p:pic>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and Conten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smtClean="0"/>
              <a:t>Click to edit Master title style</a:t>
            </a:r>
            <a:endParaRPr lang="en-US" noProof="0"/>
          </a:p>
        </p:txBody>
      </p:sp>
      <p:sp>
        <p:nvSpPr>
          <p:cNvPr id="3" name="Pladsholder til indhold 2"/>
          <p:cNvSpPr>
            <a:spLocks noGrp="1"/>
          </p:cNvSpPr>
          <p:nvPr>
            <p:ph idx="1"/>
          </p:nvPr>
        </p:nvSpPr>
        <p:spPr>
          <a:xfrm>
            <a:off x="140679" y="900113"/>
            <a:ext cx="4221621" cy="360000"/>
          </a:xfrm>
        </p:spPr>
        <p:txBody>
          <a:bodyPr>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Pladsholder til diasnummer 4"/>
          <p:cNvSpPr>
            <a:spLocks noGrp="1"/>
          </p:cNvSpPr>
          <p:nvPr>
            <p:ph type="sldNum" sz="quarter" idx="11"/>
          </p:nvPr>
        </p:nvSpPr>
        <p:spPr/>
        <p:txBody>
          <a:bodyPr/>
          <a:lstStyle>
            <a:lvl1pPr>
              <a:defRPr/>
            </a:lvl1pPr>
          </a:lstStyle>
          <a:p>
            <a:pPr>
              <a:defRPr/>
            </a:pPr>
            <a:fld id="{BE7DD2C2-F7AF-440D-9D9E-2BC69021642F}" type="slidenum">
              <a:rPr lang="en-US" smtClean="0"/>
              <a:pPr>
                <a:defRPr/>
              </a:pPr>
              <a:t>‹#›</a:t>
            </a:fld>
            <a:endParaRPr lang="en-US" dirty="0"/>
          </a:p>
        </p:txBody>
      </p:sp>
      <p:sp>
        <p:nvSpPr>
          <p:cNvPr id="9" name="Text Placeholder 8"/>
          <p:cNvSpPr>
            <a:spLocks noGrp="1"/>
          </p:cNvSpPr>
          <p:nvPr>
            <p:ph type="body" sz="quarter" idx="12"/>
          </p:nvPr>
        </p:nvSpPr>
        <p:spPr>
          <a:xfrm>
            <a:off x="140678" y="3946109"/>
            <a:ext cx="4204188" cy="1222624"/>
          </a:xfrm>
          <a:ln w="9525">
            <a:solidFill>
              <a:schemeClr val="tx1"/>
            </a:solidFill>
          </a:ln>
        </p:spPr>
        <p:txBody>
          <a:bodyPr wrap="square" lIns="72000" tIns="72000" rIns="72000" bIns="72000">
            <a:sp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5" name="Text Placeholder 44"/>
          <p:cNvSpPr>
            <a:spLocks noGrp="1"/>
          </p:cNvSpPr>
          <p:nvPr>
            <p:ph type="body" sz="quarter" idx="22"/>
          </p:nvPr>
        </p:nvSpPr>
        <p:spPr>
          <a:xfrm>
            <a:off x="986954" y="6570000"/>
            <a:ext cx="5313600" cy="288000"/>
          </a:xfrm>
        </p:spPr>
        <p:txBody>
          <a:bodyPr anchor="b"/>
          <a:lstStyle>
            <a:lvl1pPr>
              <a:tabLst>
                <a:tab pos="475200" algn="r"/>
                <a:tab pos="572400" algn="l"/>
              </a:tabLst>
              <a:defRPr sz="1000"/>
            </a:lvl1pPr>
            <a:lvl2pPr>
              <a:tabLst>
                <a:tab pos="475200" algn="r"/>
                <a:tab pos="572400" algn="l"/>
              </a:tabLst>
              <a:defRPr sz="1000"/>
            </a:lvl2pPr>
            <a:lvl3pPr>
              <a:tabLst>
                <a:tab pos="475200" algn="r"/>
                <a:tab pos="572400" algn="l"/>
              </a:tabLst>
              <a:defRPr sz="1000"/>
            </a:lvl3pPr>
            <a:lvl4pPr>
              <a:tabLst>
                <a:tab pos="475200" algn="r"/>
                <a:tab pos="572400" algn="l"/>
              </a:tabLst>
              <a:defRPr sz="1000"/>
            </a:lvl4pPr>
            <a:lvl5pPr>
              <a:tabLst>
                <a:tab pos="475200" algn="r"/>
                <a:tab pos="572400" algn="l"/>
              </a:tabLst>
              <a:defRPr sz="10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and Conten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smtClean="0"/>
              <a:t>Click to edit Master title style</a:t>
            </a:r>
            <a:endParaRPr lang="en-US" noProof="0"/>
          </a:p>
        </p:txBody>
      </p:sp>
      <p:sp>
        <p:nvSpPr>
          <p:cNvPr id="3" name="Pladsholder til indhold 2"/>
          <p:cNvSpPr>
            <a:spLocks noGrp="1"/>
          </p:cNvSpPr>
          <p:nvPr>
            <p:ph idx="1"/>
          </p:nvPr>
        </p:nvSpPr>
        <p:spPr>
          <a:xfrm>
            <a:off x="140680" y="900113"/>
            <a:ext cx="4221621" cy="360000"/>
          </a:xfrm>
        </p:spPr>
        <p:txBody>
          <a:bodyPr>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9" name="Text Placeholder 8"/>
          <p:cNvSpPr>
            <a:spLocks noGrp="1"/>
          </p:cNvSpPr>
          <p:nvPr>
            <p:ph type="body" sz="quarter" idx="12"/>
          </p:nvPr>
        </p:nvSpPr>
        <p:spPr>
          <a:xfrm>
            <a:off x="140679" y="3946109"/>
            <a:ext cx="4204188" cy="1222624"/>
          </a:xfrm>
          <a:ln w="9525">
            <a:solidFill>
              <a:schemeClr val="tx1"/>
            </a:solidFill>
          </a:ln>
        </p:spPr>
        <p:txBody>
          <a:bodyPr lIns="72000" tIns="72000" rIns="72000" bIns="72000">
            <a:sp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5" name="Text Placeholder 44"/>
          <p:cNvSpPr>
            <a:spLocks noGrp="1"/>
          </p:cNvSpPr>
          <p:nvPr>
            <p:ph type="body" sz="quarter" idx="22"/>
          </p:nvPr>
        </p:nvSpPr>
        <p:spPr>
          <a:xfrm>
            <a:off x="986955" y="6570000"/>
            <a:ext cx="5313600" cy="288000"/>
          </a:xfrm>
        </p:spPr>
        <p:txBody>
          <a:bodyPr anchor="b"/>
          <a:lstStyle>
            <a:lvl1pPr>
              <a:tabLst>
                <a:tab pos="475200" algn="r"/>
                <a:tab pos="572400" algn="l"/>
              </a:tabLst>
              <a:defRPr sz="1000"/>
            </a:lvl1pPr>
            <a:lvl2pPr>
              <a:tabLst>
                <a:tab pos="475200" algn="r"/>
                <a:tab pos="572400" algn="l"/>
              </a:tabLst>
              <a:defRPr sz="1000"/>
            </a:lvl2pPr>
            <a:lvl3pPr>
              <a:tabLst>
                <a:tab pos="475200" algn="r"/>
                <a:tab pos="572400" algn="l"/>
              </a:tabLst>
              <a:defRPr sz="1000"/>
            </a:lvl3pPr>
            <a:lvl4pPr>
              <a:tabLst>
                <a:tab pos="475200" algn="r"/>
                <a:tab pos="572400" algn="l"/>
              </a:tabLst>
              <a:defRPr sz="1000"/>
            </a:lvl4pPr>
            <a:lvl5pPr>
              <a:tabLst>
                <a:tab pos="475200" algn="r"/>
                <a:tab pos="572400" algn="l"/>
              </a:tabLst>
              <a:defRPr sz="10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Pladsholder til diasnummer 4"/>
          <p:cNvSpPr>
            <a:spLocks noGrp="1"/>
          </p:cNvSpPr>
          <p:nvPr>
            <p:ph type="sldNum" sz="quarter" idx="23"/>
          </p:nvPr>
        </p:nvSpPr>
        <p:spPr/>
        <p:txBody>
          <a:bodyPr/>
          <a:lstStyle>
            <a:lvl1pPr>
              <a:defRPr/>
            </a:lvl1pPr>
          </a:lstStyle>
          <a:p>
            <a:pPr>
              <a:defRPr/>
            </a:pPr>
            <a:fld id="{BE7DD2C2-F7AF-440D-9D9E-2BC69021642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Title and Content Layout">
    <p:spTree>
      <p:nvGrpSpPr>
        <p:cNvPr id="1" name=""/>
        <p:cNvGrpSpPr/>
        <p:nvPr/>
      </p:nvGrpSpPr>
      <p:grpSpPr>
        <a:xfrm>
          <a:off x="0" y="0"/>
          <a:ext cx="0" cy="0"/>
          <a:chOff x="0" y="0"/>
          <a:chExt cx="0" cy="0"/>
        </a:xfrm>
      </p:grpSpPr>
      <p:pic>
        <p:nvPicPr>
          <p:cNvPr id="17" name="Picture 27"/>
          <p:cNvPicPr>
            <a:picLocks noChangeAspect="1" noChangeArrowheads="1"/>
          </p:cNvPicPr>
          <p:nvPr/>
        </p:nvPicPr>
        <p:blipFill>
          <a:blip r:embed="rId2" cstate="print"/>
          <a:srcRect r="63934" b="-77391"/>
          <a:stretch>
            <a:fillRect/>
          </a:stretch>
        </p:blipFill>
        <p:spPr bwMode="auto">
          <a:xfrm>
            <a:off x="124560" y="6534150"/>
            <a:ext cx="772257" cy="323850"/>
          </a:xfrm>
          <a:prstGeom prst="rect">
            <a:avLst/>
          </a:prstGeom>
          <a:noFill/>
          <a:ln w="9525">
            <a:noFill/>
            <a:miter lim="800000"/>
            <a:headEnd/>
            <a:tailEnd/>
          </a:ln>
        </p:spPr>
      </p:pic>
      <p:sp>
        <p:nvSpPr>
          <p:cNvPr id="2" name="Titel 1"/>
          <p:cNvSpPr>
            <a:spLocks noGrp="1"/>
          </p:cNvSpPr>
          <p:nvPr>
            <p:ph type="title"/>
          </p:nvPr>
        </p:nvSpPr>
        <p:spPr/>
        <p:txBody>
          <a:bodyPr/>
          <a:lstStyle/>
          <a:p>
            <a:r>
              <a:rPr lang="en-US" smtClean="0"/>
              <a:t>Click to edit Master title style</a:t>
            </a:r>
            <a:endParaRPr lang="da-DK"/>
          </a:p>
        </p:txBody>
      </p:sp>
      <p:sp>
        <p:nvSpPr>
          <p:cNvPr id="3" name="Pladsholder til indhold 2"/>
          <p:cNvSpPr>
            <a:spLocks noGrp="1"/>
          </p:cNvSpPr>
          <p:nvPr>
            <p:ph idx="1"/>
          </p:nvPr>
        </p:nvSpPr>
        <p:spPr>
          <a:xfrm>
            <a:off x="140680" y="900113"/>
            <a:ext cx="4221621" cy="360000"/>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9" name="Text Placeholder 8"/>
          <p:cNvSpPr>
            <a:spLocks noGrp="1"/>
          </p:cNvSpPr>
          <p:nvPr>
            <p:ph type="body" sz="quarter" idx="12"/>
          </p:nvPr>
        </p:nvSpPr>
        <p:spPr>
          <a:xfrm>
            <a:off x="140679" y="3946109"/>
            <a:ext cx="4204188" cy="360000"/>
          </a:xfrm>
          <a:ln w="9525">
            <a:solidFill>
              <a:schemeClr val="tx1"/>
            </a:solidFill>
          </a:ln>
        </p:spPr>
        <p:txBody>
          <a:bodyPr lIns="72000" tIns="72000" rIns="72000" bIns="7200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13" name="Pladsholder til indhold 2"/>
          <p:cNvSpPr>
            <a:spLocks noGrp="1"/>
          </p:cNvSpPr>
          <p:nvPr>
            <p:ph idx="13"/>
          </p:nvPr>
        </p:nvSpPr>
        <p:spPr>
          <a:xfrm>
            <a:off x="140680" y="1407779"/>
            <a:ext cx="4221621" cy="360000"/>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14" name="Pladsholder til indhold 2"/>
          <p:cNvSpPr>
            <a:spLocks noGrp="1"/>
          </p:cNvSpPr>
          <p:nvPr>
            <p:ph idx="14"/>
          </p:nvPr>
        </p:nvSpPr>
        <p:spPr>
          <a:xfrm>
            <a:off x="140680" y="1915445"/>
            <a:ext cx="4221621" cy="360000"/>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15" name="Pladsholder til indhold 2"/>
          <p:cNvSpPr>
            <a:spLocks noGrp="1"/>
          </p:cNvSpPr>
          <p:nvPr>
            <p:ph idx="15"/>
          </p:nvPr>
        </p:nvSpPr>
        <p:spPr>
          <a:xfrm>
            <a:off x="140680" y="2423111"/>
            <a:ext cx="4221621" cy="360000"/>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16" name="Pladsholder til indhold 2"/>
          <p:cNvSpPr>
            <a:spLocks noGrp="1"/>
          </p:cNvSpPr>
          <p:nvPr>
            <p:ph idx="16"/>
          </p:nvPr>
        </p:nvSpPr>
        <p:spPr>
          <a:xfrm>
            <a:off x="140680" y="2930777"/>
            <a:ext cx="4221621" cy="360000"/>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18" name="Text Placeholder 8"/>
          <p:cNvSpPr>
            <a:spLocks noGrp="1"/>
          </p:cNvSpPr>
          <p:nvPr>
            <p:ph type="body" sz="quarter" idx="18"/>
          </p:nvPr>
        </p:nvSpPr>
        <p:spPr>
          <a:xfrm>
            <a:off x="140679" y="4453775"/>
            <a:ext cx="4204188" cy="360000"/>
          </a:xfrm>
          <a:ln w="9525">
            <a:solidFill>
              <a:schemeClr val="tx1"/>
            </a:solidFill>
          </a:ln>
        </p:spPr>
        <p:txBody>
          <a:bodyPr lIns="72000" tIns="72000" rIns="72000" bIns="7200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19" name="Text Placeholder 8"/>
          <p:cNvSpPr>
            <a:spLocks noGrp="1"/>
          </p:cNvSpPr>
          <p:nvPr>
            <p:ph type="body" sz="quarter" idx="19"/>
          </p:nvPr>
        </p:nvSpPr>
        <p:spPr>
          <a:xfrm>
            <a:off x="140679" y="4961441"/>
            <a:ext cx="4204188" cy="360000"/>
          </a:xfrm>
          <a:ln w="9525">
            <a:solidFill>
              <a:schemeClr val="tx1"/>
            </a:solidFill>
          </a:ln>
        </p:spPr>
        <p:txBody>
          <a:bodyPr lIns="72000" tIns="72000" rIns="72000" bIns="7200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20" name="Text Placeholder 8"/>
          <p:cNvSpPr>
            <a:spLocks noGrp="1"/>
          </p:cNvSpPr>
          <p:nvPr>
            <p:ph type="body" sz="quarter" idx="20"/>
          </p:nvPr>
        </p:nvSpPr>
        <p:spPr>
          <a:xfrm>
            <a:off x="140679" y="5469107"/>
            <a:ext cx="4204188" cy="360000"/>
          </a:xfrm>
          <a:ln w="9525">
            <a:solidFill>
              <a:schemeClr val="tx1"/>
            </a:solidFill>
          </a:ln>
        </p:spPr>
        <p:txBody>
          <a:bodyPr lIns="72000" tIns="72000" rIns="72000" bIns="7200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21" name="Text Placeholder 8"/>
          <p:cNvSpPr>
            <a:spLocks noGrp="1"/>
          </p:cNvSpPr>
          <p:nvPr>
            <p:ph type="body" sz="quarter" idx="21"/>
          </p:nvPr>
        </p:nvSpPr>
        <p:spPr>
          <a:xfrm>
            <a:off x="140679" y="5976772"/>
            <a:ext cx="4204188" cy="360000"/>
          </a:xfrm>
          <a:ln w="9525">
            <a:solidFill>
              <a:schemeClr val="tx1"/>
            </a:solidFill>
          </a:ln>
        </p:spPr>
        <p:txBody>
          <a:bodyPr lIns="72000" tIns="72000" rIns="72000" bIns="7200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45" name="Text Placeholder 44"/>
          <p:cNvSpPr>
            <a:spLocks noGrp="1"/>
          </p:cNvSpPr>
          <p:nvPr>
            <p:ph type="body" sz="quarter" idx="22"/>
          </p:nvPr>
        </p:nvSpPr>
        <p:spPr>
          <a:xfrm>
            <a:off x="986955" y="6570000"/>
            <a:ext cx="5313600" cy="288000"/>
          </a:xfrm>
        </p:spPr>
        <p:txBody>
          <a:bodyPr anchor="b"/>
          <a:lstStyle>
            <a:lvl1pPr>
              <a:tabLst>
                <a:tab pos="475200" algn="r"/>
                <a:tab pos="572400" algn="l"/>
              </a:tabLst>
              <a:defRPr sz="1000"/>
            </a:lvl1pPr>
            <a:lvl2pPr>
              <a:tabLst>
                <a:tab pos="475200" algn="r"/>
                <a:tab pos="572400" algn="l"/>
              </a:tabLst>
              <a:defRPr sz="1000"/>
            </a:lvl2pPr>
            <a:lvl3pPr>
              <a:tabLst>
                <a:tab pos="475200" algn="r"/>
                <a:tab pos="572400" algn="l"/>
              </a:tabLst>
              <a:defRPr sz="1000"/>
            </a:lvl3pPr>
            <a:lvl4pPr>
              <a:tabLst>
                <a:tab pos="475200" algn="r"/>
                <a:tab pos="572400" algn="l"/>
              </a:tabLst>
              <a:defRPr sz="1000"/>
            </a:lvl4pPr>
            <a:lvl5pPr>
              <a:tabLst>
                <a:tab pos="475200" algn="r"/>
                <a:tab pos="572400" algn="l"/>
              </a:tabLst>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22" name="Pladsholder til diasnummer 4"/>
          <p:cNvSpPr>
            <a:spLocks noGrp="1"/>
          </p:cNvSpPr>
          <p:nvPr>
            <p:ph type="sldNum" sz="quarter" idx="23"/>
          </p:nvPr>
        </p:nvSpPr>
        <p:spPr/>
        <p:txBody>
          <a:bodyPr/>
          <a:lstStyle>
            <a:lvl1pPr>
              <a:defRPr/>
            </a:lvl1pPr>
          </a:lstStyle>
          <a:p>
            <a:pPr>
              <a:defRPr/>
            </a:pPr>
            <a:fld id="{BF8A6AA7-076F-4800-B8CA-B633E732F22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cstate="print">
            <a:lum/>
          </a:blip>
          <a:srcRect/>
          <a:stretch>
            <a:fillRect t="-53000" b="-53000"/>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141288" y="349250"/>
            <a:ext cx="8883650" cy="3048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Klik for at redigere titeltypografi i masteren</a:t>
            </a:r>
          </a:p>
        </p:txBody>
      </p:sp>
      <p:sp>
        <p:nvSpPr>
          <p:cNvPr id="13315" name="Rectangle 3"/>
          <p:cNvSpPr>
            <a:spLocks noGrp="1" noChangeArrowheads="1"/>
          </p:cNvSpPr>
          <p:nvPr>
            <p:ph type="body" idx="1"/>
          </p:nvPr>
        </p:nvSpPr>
        <p:spPr bwMode="auto">
          <a:xfrm>
            <a:off x="141288" y="900113"/>
            <a:ext cx="4991100" cy="50498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Klik for at redigere teksttypografierne i masteren</a:t>
            </a:r>
          </a:p>
          <a:p>
            <a:pPr lvl="1"/>
            <a:r>
              <a:rPr lang="en-US" smtClean="0"/>
              <a:t>Andet niveau</a:t>
            </a:r>
          </a:p>
          <a:p>
            <a:pPr lvl="2"/>
            <a:r>
              <a:rPr lang="en-US" smtClean="0"/>
              <a:t>Tredje niveau</a:t>
            </a:r>
          </a:p>
          <a:p>
            <a:pPr lvl="3"/>
            <a:r>
              <a:rPr lang="en-US" smtClean="0"/>
              <a:t>Fjerde niveau</a:t>
            </a:r>
          </a:p>
          <a:p>
            <a:pPr lvl="4"/>
            <a:r>
              <a:rPr lang="en-US" smtClean="0"/>
              <a:t>Femte niveau</a:t>
            </a:r>
          </a:p>
        </p:txBody>
      </p:sp>
      <p:sp>
        <p:nvSpPr>
          <p:cNvPr id="1044" name="Rectangle 20"/>
          <p:cNvSpPr>
            <a:spLocks noGrp="1" noChangeArrowheads="1"/>
          </p:cNvSpPr>
          <p:nvPr>
            <p:ph type="ftr" sz="quarter" idx="3"/>
          </p:nvPr>
        </p:nvSpPr>
        <p:spPr bwMode="auto">
          <a:xfrm>
            <a:off x="1638968" y="6570663"/>
            <a:ext cx="5314950" cy="287337"/>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000">
                <a:latin typeface="Arial" charset="0"/>
                <a:cs typeface="+mn-cs"/>
              </a:defRPr>
            </a:lvl1pPr>
          </a:lstStyle>
          <a:p>
            <a:pPr>
              <a:defRPr/>
            </a:pPr>
            <a:r>
              <a:rPr lang="en-US" smtClean="0"/>
              <a:t>Source:</a:t>
            </a:r>
            <a:endParaRPr lang="en-US" dirty="0"/>
          </a:p>
        </p:txBody>
      </p:sp>
      <p:sp>
        <p:nvSpPr>
          <p:cNvPr id="1045" name="Rectangle 21"/>
          <p:cNvSpPr>
            <a:spLocks noGrp="1" noChangeArrowheads="1"/>
          </p:cNvSpPr>
          <p:nvPr>
            <p:ph type="sldNum" sz="quarter" idx="4"/>
          </p:nvPr>
        </p:nvSpPr>
        <p:spPr bwMode="auto">
          <a:xfrm>
            <a:off x="8391525" y="6537325"/>
            <a:ext cx="623888" cy="2762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a:latin typeface="Arial" charset="0"/>
                <a:cs typeface="+mn-cs"/>
              </a:defRPr>
            </a:lvl1pPr>
          </a:lstStyle>
          <a:p>
            <a:pPr>
              <a:defRPr/>
            </a:pPr>
            <a:fld id="{08F2BC75-C735-4FD4-8BD3-BF68E1C1E64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3" r:id="rId5"/>
    <p:sldLayoutId id="2147483709" r:id="rId6"/>
    <p:sldLayoutId id="2147483716" r:id="rId7"/>
  </p:sldLayoutIdLst>
  <p:timing>
    <p:tnLst>
      <p:par>
        <p:cTn id="1" dur="indefinite" restart="never" nodeType="tmRoot"/>
      </p:par>
    </p:tnLst>
  </p:timing>
  <p:hf hdr="0" dt="0"/>
  <p:txStyles>
    <p:titleStyle>
      <a:lvl1pPr algn="l" rtl="0" eaLnBrk="1" fontAlgn="base" hangingPunct="1">
        <a:spcBef>
          <a:spcPct val="0"/>
        </a:spcBef>
        <a:spcAft>
          <a:spcPct val="0"/>
        </a:spcAft>
        <a:defRPr sz="2000" b="1">
          <a:solidFill>
            <a:srgbClr val="7A0C2E"/>
          </a:solidFill>
          <a:latin typeface="+mj-lt"/>
          <a:ea typeface="+mj-ea"/>
          <a:cs typeface="+mj-cs"/>
        </a:defRPr>
      </a:lvl1pPr>
      <a:lvl2pPr algn="l" rtl="0" eaLnBrk="1" fontAlgn="base" hangingPunct="1">
        <a:spcBef>
          <a:spcPct val="0"/>
        </a:spcBef>
        <a:spcAft>
          <a:spcPct val="0"/>
        </a:spcAft>
        <a:defRPr sz="2000" b="1">
          <a:solidFill>
            <a:srgbClr val="7A0C2E"/>
          </a:solidFill>
          <a:latin typeface="Arial" charset="0"/>
        </a:defRPr>
      </a:lvl2pPr>
      <a:lvl3pPr algn="l" rtl="0" eaLnBrk="1" fontAlgn="base" hangingPunct="1">
        <a:spcBef>
          <a:spcPct val="0"/>
        </a:spcBef>
        <a:spcAft>
          <a:spcPct val="0"/>
        </a:spcAft>
        <a:defRPr sz="2000" b="1">
          <a:solidFill>
            <a:srgbClr val="7A0C2E"/>
          </a:solidFill>
          <a:latin typeface="Arial" charset="0"/>
        </a:defRPr>
      </a:lvl3pPr>
      <a:lvl4pPr algn="l" rtl="0" eaLnBrk="1" fontAlgn="base" hangingPunct="1">
        <a:spcBef>
          <a:spcPct val="0"/>
        </a:spcBef>
        <a:spcAft>
          <a:spcPct val="0"/>
        </a:spcAft>
        <a:defRPr sz="2000" b="1">
          <a:solidFill>
            <a:srgbClr val="7A0C2E"/>
          </a:solidFill>
          <a:latin typeface="Arial" charset="0"/>
        </a:defRPr>
      </a:lvl4pPr>
      <a:lvl5pPr algn="l" rtl="0" eaLnBrk="1" fontAlgn="base" hangingPunct="1">
        <a:spcBef>
          <a:spcPct val="0"/>
        </a:spcBef>
        <a:spcAft>
          <a:spcPct val="0"/>
        </a:spcAft>
        <a:defRPr sz="2000" b="1">
          <a:solidFill>
            <a:srgbClr val="7A0C2E"/>
          </a:solidFill>
          <a:latin typeface="Arial" charset="0"/>
        </a:defRPr>
      </a:lvl5pPr>
      <a:lvl6pPr marL="457200" algn="l" rtl="0" eaLnBrk="1" fontAlgn="base" hangingPunct="1">
        <a:spcBef>
          <a:spcPct val="0"/>
        </a:spcBef>
        <a:spcAft>
          <a:spcPct val="0"/>
        </a:spcAft>
        <a:defRPr sz="2000" b="1">
          <a:solidFill>
            <a:srgbClr val="7A0C2E"/>
          </a:solidFill>
          <a:latin typeface="Arial" charset="0"/>
        </a:defRPr>
      </a:lvl6pPr>
      <a:lvl7pPr marL="914400" algn="l" rtl="0" eaLnBrk="1" fontAlgn="base" hangingPunct="1">
        <a:spcBef>
          <a:spcPct val="0"/>
        </a:spcBef>
        <a:spcAft>
          <a:spcPct val="0"/>
        </a:spcAft>
        <a:defRPr sz="2000" b="1">
          <a:solidFill>
            <a:srgbClr val="7A0C2E"/>
          </a:solidFill>
          <a:latin typeface="Arial" charset="0"/>
        </a:defRPr>
      </a:lvl7pPr>
      <a:lvl8pPr marL="1371600" algn="l" rtl="0" eaLnBrk="1" fontAlgn="base" hangingPunct="1">
        <a:spcBef>
          <a:spcPct val="0"/>
        </a:spcBef>
        <a:spcAft>
          <a:spcPct val="0"/>
        </a:spcAft>
        <a:defRPr sz="2000" b="1">
          <a:solidFill>
            <a:srgbClr val="7A0C2E"/>
          </a:solidFill>
          <a:latin typeface="Arial" charset="0"/>
        </a:defRPr>
      </a:lvl8pPr>
      <a:lvl9pPr marL="1828800" algn="l" rtl="0" eaLnBrk="1" fontAlgn="base" hangingPunct="1">
        <a:spcBef>
          <a:spcPct val="0"/>
        </a:spcBef>
        <a:spcAft>
          <a:spcPct val="0"/>
        </a:spcAft>
        <a:defRPr sz="2000" b="1">
          <a:solidFill>
            <a:srgbClr val="7A0C2E"/>
          </a:solidFill>
          <a:latin typeface="Arial" charset="0"/>
        </a:defRPr>
      </a:lvl9pPr>
    </p:titleStyle>
    <p:bodyStyle>
      <a:lvl1pPr marL="342900" indent="-342900" algn="l" rtl="0" eaLnBrk="1" fontAlgn="base" hangingPunct="1">
        <a:spcBef>
          <a:spcPct val="0"/>
        </a:spcBef>
        <a:spcAft>
          <a:spcPct val="0"/>
        </a:spcAft>
        <a:buChar char="•"/>
        <a:defRPr sz="1200">
          <a:solidFill>
            <a:schemeClr val="tx1"/>
          </a:solidFill>
          <a:latin typeface="+mn-lt"/>
          <a:ea typeface="+mn-ea"/>
          <a:cs typeface="+mn-cs"/>
        </a:defRPr>
      </a:lvl1pPr>
      <a:lvl2pPr marL="123825" indent="-122238" algn="l" rtl="0" eaLnBrk="1" fontAlgn="base" hangingPunct="1">
        <a:spcBef>
          <a:spcPct val="0"/>
        </a:spcBef>
        <a:spcAft>
          <a:spcPct val="0"/>
        </a:spcAft>
        <a:buChar char="•"/>
        <a:defRPr sz="1200">
          <a:solidFill>
            <a:schemeClr val="tx1"/>
          </a:solidFill>
          <a:latin typeface="+mn-lt"/>
        </a:defRPr>
      </a:lvl2pPr>
      <a:lvl3pPr marL="249238" indent="-123825" algn="l" rtl="0" eaLnBrk="1" fontAlgn="base" hangingPunct="1">
        <a:spcBef>
          <a:spcPct val="0"/>
        </a:spcBef>
        <a:spcAft>
          <a:spcPct val="0"/>
        </a:spcAft>
        <a:buChar char="–"/>
        <a:defRPr sz="1200">
          <a:solidFill>
            <a:schemeClr val="tx1"/>
          </a:solidFill>
          <a:latin typeface="+mn-lt"/>
        </a:defRPr>
      </a:lvl3pPr>
      <a:lvl4pPr marL="373063" indent="-122238" algn="l" rtl="0" eaLnBrk="1" fontAlgn="base" hangingPunct="1">
        <a:spcBef>
          <a:spcPct val="0"/>
        </a:spcBef>
        <a:spcAft>
          <a:spcPct val="0"/>
        </a:spcAft>
        <a:buChar char="·"/>
        <a:defRPr sz="1200">
          <a:solidFill>
            <a:schemeClr val="tx1"/>
          </a:solidFill>
          <a:latin typeface="+mn-lt"/>
        </a:defRPr>
      </a:lvl4pPr>
      <a:lvl5pPr marL="563563" indent="-169863" algn="l" rtl="0" eaLnBrk="1" fontAlgn="base" hangingPunct="1">
        <a:spcBef>
          <a:spcPct val="0"/>
        </a:spcBef>
        <a:spcAft>
          <a:spcPct val="0"/>
        </a:spcAft>
        <a:buChar char="»"/>
        <a:defRPr sz="1200">
          <a:solidFill>
            <a:schemeClr val="tx1"/>
          </a:solidFill>
          <a:latin typeface="+mn-lt"/>
        </a:defRPr>
      </a:lvl5pPr>
      <a:lvl6pPr marL="1020763" indent="-169863" algn="l" rtl="0" eaLnBrk="1" fontAlgn="base" hangingPunct="1">
        <a:spcBef>
          <a:spcPct val="0"/>
        </a:spcBef>
        <a:spcAft>
          <a:spcPct val="0"/>
        </a:spcAft>
        <a:buChar char="»"/>
        <a:defRPr sz="1200">
          <a:solidFill>
            <a:schemeClr val="tx1"/>
          </a:solidFill>
          <a:latin typeface="+mn-lt"/>
        </a:defRPr>
      </a:lvl6pPr>
      <a:lvl7pPr marL="1477963" indent="-169863" algn="l" rtl="0" eaLnBrk="1" fontAlgn="base" hangingPunct="1">
        <a:spcBef>
          <a:spcPct val="0"/>
        </a:spcBef>
        <a:spcAft>
          <a:spcPct val="0"/>
        </a:spcAft>
        <a:buChar char="»"/>
        <a:defRPr sz="1200">
          <a:solidFill>
            <a:schemeClr val="tx1"/>
          </a:solidFill>
          <a:latin typeface="+mn-lt"/>
        </a:defRPr>
      </a:lvl7pPr>
      <a:lvl8pPr marL="1935163" indent="-169863" algn="l" rtl="0" eaLnBrk="1" fontAlgn="base" hangingPunct="1">
        <a:spcBef>
          <a:spcPct val="0"/>
        </a:spcBef>
        <a:spcAft>
          <a:spcPct val="0"/>
        </a:spcAft>
        <a:buChar char="»"/>
        <a:defRPr sz="1200">
          <a:solidFill>
            <a:schemeClr val="tx1"/>
          </a:solidFill>
          <a:latin typeface="+mn-lt"/>
        </a:defRPr>
      </a:lvl8pPr>
      <a:lvl9pPr marL="2392363" indent="-169863" algn="l" rtl="0" eaLnBrk="1" fontAlgn="base" hangingPunct="1">
        <a:spcBef>
          <a:spcPct val="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2.png"/><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5.jpeg"/><Relationship Id="rId5" Type="http://schemas.openxmlformats.org/officeDocument/2006/relationships/oleObject" Target="../embeddings/oleObject1.bin"/><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tags" Target="../tags/tag10.xml"/><Relationship Id="rId13" Type="http://schemas.openxmlformats.org/officeDocument/2006/relationships/tags" Target="../tags/tag15.xml"/><Relationship Id="rId18" Type="http://schemas.openxmlformats.org/officeDocument/2006/relationships/tags" Target="../tags/tag20.xml"/><Relationship Id="rId26" Type="http://schemas.openxmlformats.org/officeDocument/2006/relationships/tags" Target="../tags/tag28.xml"/><Relationship Id="rId3" Type="http://schemas.openxmlformats.org/officeDocument/2006/relationships/tags" Target="../tags/tag5.xml"/><Relationship Id="rId21" Type="http://schemas.openxmlformats.org/officeDocument/2006/relationships/tags" Target="../tags/tag23.xml"/><Relationship Id="rId34" Type="http://schemas.openxmlformats.org/officeDocument/2006/relationships/oleObject" Target="../embeddings/oleObject3.bin"/><Relationship Id="rId7" Type="http://schemas.openxmlformats.org/officeDocument/2006/relationships/tags" Target="../tags/tag9.xml"/><Relationship Id="rId12" Type="http://schemas.openxmlformats.org/officeDocument/2006/relationships/tags" Target="../tags/tag14.xml"/><Relationship Id="rId17" Type="http://schemas.openxmlformats.org/officeDocument/2006/relationships/tags" Target="../tags/tag19.xml"/><Relationship Id="rId25" Type="http://schemas.openxmlformats.org/officeDocument/2006/relationships/tags" Target="../tags/tag27.xml"/><Relationship Id="rId33" Type="http://schemas.openxmlformats.org/officeDocument/2006/relationships/oleObject" Target="../embeddings/oleObject2.bin"/><Relationship Id="rId2" Type="http://schemas.openxmlformats.org/officeDocument/2006/relationships/tags" Target="../tags/tag4.xml"/><Relationship Id="rId16" Type="http://schemas.openxmlformats.org/officeDocument/2006/relationships/tags" Target="../tags/tag18.xml"/><Relationship Id="rId20" Type="http://schemas.openxmlformats.org/officeDocument/2006/relationships/tags" Target="../tags/tag22.xml"/><Relationship Id="rId29" Type="http://schemas.openxmlformats.org/officeDocument/2006/relationships/tags" Target="../tags/tag31.xml"/><Relationship Id="rId1" Type="http://schemas.openxmlformats.org/officeDocument/2006/relationships/vmlDrawing" Target="../drawings/vmlDrawing2.vml"/><Relationship Id="rId6" Type="http://schemas.openxmlformats.org/officeDocument/2006/relationships/tags" Target="../tags/tag8.xml"/><Relationship Id="rId11" Type="http://schemas.openxmlformats.org/officeDocument/2006/relationships/tags" Target="../tags/tag13.xml"/><Relationship Id="rId24" Type="http://schemas.openxmlformats.org/officeDocument/2006/relationships/tags" Target="../tags/tag26.xml"/><Relationship Id="rId32" Type="http://schemas.openxmlformats.org/officeDocument/2006/relationships/notesSlide" Target="../notesSlides/notesSlide1.xml"/><Relationship Id="rId5" Type="http://schemas.openxmlformats.org/officeDocument/2006/relationships/tags" Target="../tags/tag7.xml"/><Relationship Id="rId15" Type="http://schemas.openxmlformats.org/officeDocument/2006/relationships/tags" Target="../tags/tag17.xml"/><Relationship Id="rId23" Type="http://schemas.openxmlformats.org/officeDocument/2006/relationships/tags" Target="../tags/tag25.xml"/><Relationship Id="rId28" Type="http://schemas.openxmlformats.org/officeDocument/2006/relationships/tags" Target="../tags/tag30.xml"/><Relationship Id="rId10" Type="http://schemas.openxmlformats.org/officeDocument/2006/relationships/tags" Target="../tags/tag12.xml"/><Relationship Id="rId19" Type="http://schemas.openxmlformats.org/officeDocument/2006/relationships/tags" Target="../tags/tag21.xml"/><Relationship Id="rId31" Type="http://schemas.openxmlformats.org/officeDocument/2006/relationships/slideLayout" Target="../slideLayouts/slideLayout2.xml"/><Relationship Id="rId4" Type="http://schemas.openxmlformats.org/officeDocument/2006/relationships/tags" Target="../tags/tag6.xml"/><Relationship Id="rId9" Type="http://schemas.openxmlformats.org/officeDocument/2006/relationships/tags" Target="../tags/tag11.xml"/><Relationship Id="rId14" Type="http://schemas.openxmlformats.org/officeDocument/2006/relationships/tags" Target="../tags/tag16.xml"/><Relationship Id="rId22" Type="http://schemas.openxmlformats.org/officeDocument/2006/relationships/tags" Target="../tags/tag24.xml"/><Relationship Id="rId27" Type="http://schemas.openxmlformats.org/officeDocument/2006/relationships/tags" Target="../tags/tag29.xml"/><Relationship Id="rId30" Type="http://schemas.openxmlformats.org/officeDocument/2006/relationships/tags" Target="../tags/tag32.xml"/><Relationship Id="rId35"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 Id="rId5" Type="http://schemas.openxmlformats.org/officeDocument/2006/relationships/image" Target="../media/image11.wmf"/><Relationship Id="rId4" Type="http://schemas.openxmlformats.org/officeDocument/2006/relationships/image" Target="../media/image10.wmf"/></Relationships>
</file>

<file path=ppt/slides/_rels/slide4.xml.rels><?xml version="1.0" encoding="UTF-8" standalone="yes"?>
<Relationships xmlns="http://schemas.openxmlformats.org/package/2006/relationships"><Relationship Id="rId8" Type="http://schemas.openxmlformats.org/officeDocument/2006/relationships/tags" Target="../tags/tag39.xml"/><Relationship Id="rId13" Type="http://schemas.openxmlformats.org/officeDocument/2006/relationships/tags" Target="../tags/tag44.xml"/><Relationship Id="rId3" Type="http://schemas.openxmlformats.org/officeDocument/2006/relationships/tags" Target="../tags/tag34.xml"/><Relationship Id="rId7" Type="http://schemas.openxmlformats.org/officeDocument/2006/relationships/tags" Target="../tags/tag38.xml"/><Relationship Id="rId12" Type="http://schemas.openxmlformats.org/officeDocument/2006/relationships/tags" Target="../tags/tag43.xml"/><Relationship Id="rId2" Type="http://schemas.openxmlformats.org/officeDocument/2006/relationships/tags" Target="../tags/tag33.xml"/><Relationship Id="rId16" Type="http://schemas.openxmlformats.org/officeDocument/2006/relationships/oleObject" Target="../embeddings/oleObject4.bin"/><Relationship Id="rId1" Type="http://schemas.openxmlformats.org/officeDocument/2006/relationships/vmlDrawing" Target="../drawings/vmlDrawing3.vml"/><Relationship Id="rId6" Type="http://schemas.openxmlformats.org/officeDocument/2006/relationships/tags" Target="../tags/tag37.xml"/><Relationship Id="rId11" Type="http://schemas.openxmlformats.org/officeDocument/2006/relationships/tags" Target="../tags/tag42.xml"/><Relationship Id="rId5" Type="http://schemas.openxmlformats.org/officeDocument/2006/relationships/tags" Target="../tags/tag36.xml"/><Relationship Id="rId15" Type="http://schemas.openxmlformats.org/officeDocument/2006/relationships/slideLayout" Target="../slideLayouts/slideLayout2.xml"/><Relationship Id="rId10" Type="http://schemas.openxmlformats.org/officeDocument/2006/relationships/tags" Target="../tags/tag41.xml"/><Relationship Id="rId4" Type="http://schemas.openxmlformats.org/officeDocument/2006/relationships/tags" Target="../tags/tag35.xml"/><Relationship Id="rId9" Type="http://schemas.openxmlformats.org/officeDocument/2006/relationships/tags" Target="../tags/tag40.xml"/><Relationship Id="rId14" Type="http://schemas.openxmlformats.org/officeDocument/2006/relationships/tags" Target="../tags/tag4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tags" Target="../tags/tag52.xml"/><Relationship Id="rId13" Type="http://schemas.openxmlformats.org/officeDocument/2006/relationships/tags" Target="../tags/tag57.xml"/><Relationship Id="rId18" Type="http://schemas.openxmlformats.org/officeDocument/2006/relationships/tags" Target="../tags/tag62.xml"/><Relationship Id="rId26" Type="http://schemas.openxmlformats.org/officeDocument/2006/relationships/tags" Target="../tags/tag70.xml"/><Relationship Id="rId3" Type="http://schemas.openxmlformats.org/officeDocument/2006/relationships/tags" Target="../tags/tag47.xml"/><Relationship Id="rId21" Type="http://schemas.openxmlformats.org/officeDocument/2006/relationships/tags" Target="../tags/tag65.xml"/><Relationship Id="rId34" Type="http://schemas.openxmlformats.org/officeDocument/2006/relationships/image" Target="../media/image7.png"/><Relationship Id="rId7" Type="http://schemas.openxmlformats.org/officeDocument/2006/relationships/tags" Target="../tags/tag51.xml"/><Relationship Id="rId12" Type="http://schemas.openxmlformats.org/officeDocument/2006/relationships/tags" Target="../tags/tag56.xml"/><Relationship Id="rId17" Type="http://schemas.openxmlformats.org/officeDocument/2006/relationships/tags" Target="../tags/tag61.xml"/><Relationship Id="rId25" Type="http://schemas.openxmlformats.org/officeDocument/2006/relationships/tags" Target="../tags/tag69.xml"/><Relationship Id="rId33" Type="http://schemas.openxmlformats.org/officeDocument/2006/relationships/oleObject" Target="../embeddings/oleObject6.bin"/><Relationship Id="rId2" Type="http://schemas.openxmlformats.org/officeDocument/2006/relationships/tags" Target="../tags/tag46.xml"/><Relationship Id="rId16" Type="http://schemas.openxmlformats.org/officeDocument/2006/relationships/tags" Target="../tags/tag60.xml"/><Relationship Id="rId20" Type="http://schemas.openxmlformats.org/officeDocument/2006/relationships/tags" Target="../tags/tag64.xml"/><Relationship Id="rId29" Type="http://schemas.openxmlformats.org/officeDocument/2006/relationships/tags" Target="../tags/tag73.xml"/><Relationship Id="rId1" Type="http://schemas.openxmlformats.org/officeDocument/2006/relationships/vmlDrawing" Target="../drawings/vmlDrawing4.vml"/><Relationship Id="rId6" Type="http://schemas.openxmlformats.org/officeDocument/2006/relationships/tags" Target="../tags/tag50.xml"/><Relationship Id="rId11" Type="http://schemas.openxmlformats.org/officeDocument/2006/relationships/tags" Target="../tags/tag55.xml"/><Relationship Id="rId24" Type="http://schemas.openxmlformats.org/officeDocument/2006/relationships/tags" Target="../tags/tag68.xml"/><Relationship Id="rId32" Type="http://schemas.openxmlformats.org/officeDocument/2006/relationships/oleObject" Target="../embeddings/oleObject5.bin"/><Relationship Id="rId5" Type="http://schemas.openxmlformats.org/officeDocument/2006/relationships/tags" Target="../tags/tag49.xml"/><Relationship Id="rId15" Type="http://schemas.openxmlformats.org/officeDocument/2006/relationships/tags" Target="../tags/tag59.xml"/><Relationship Id="rId23" Type="http://schemas.openxmlformats.org/officeDocument/2006/relationships/tags" Target="../tags/tag67.xml"/><Relationship Id="rId28" Type="http://schemas.openxmlformats.org/officeDocument/2006/relationships/tags" Target="../tags/tag72.xml"/><Relationship Id="rId10" Type="http://schemas.openxmlformats.org/officeDocument/2006/relationships/tags" Target="../tags/tag54.xml"/><Relationship Id="rId19" Type="http://schemas.openxmlformats.org/officeDocument/2006/relationships/tags" Target="../tags/tag63.xml"/><Relationship Id="rId31" Type="http://schemas.openxmlformats.org/officeDocument/2006/relationships/notesSlide" Target="../notesSlides/notesSlide2.xml"/><Relationship Id="rId4" Type="http://schemas.openxmlformats.org/officeDocument/2006/relationships/tags" Target="../tags/tag48.xml"/><Relationship Id="rId9" Type="http://schemas.openxmlformats.org/officeDocument/2006/relationships/tags" Target="../tags/tag53.xml"/><Relationship Id="rId14" Type="http://schemas.openxmlformats.org/officeDocument/2006/relationships/tags" Target="../tags/tag58.xml"/><Relationship Id="rId22" Type="http://schemas.openxmlformats.org/officeDocument/2006/relationships/tags" Target="../tags/tag66.xml"/><Relationship Id="rId27" Type="http://schemas.openxmlformats.org/officeDocument/2006/relationships/tags" Target="../tags/tag71.xml"/><Relationship Id="rId30"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nvGraphicFramePr>
        <p:xfrm>
          <a:off x="0" y="0"/>
          <a:ext cx="158750" cy="158750"/>
        </p:xfrm>
        <a:graphic>
          <a:graphicData uri="http://schemas.openxmlformats.org/presentationml/2006/ole">
            <p:oleObj spid="_x0000_s142370" name="think-cell Slide" r:id="rId5" imgW="360" imgH="360" progId="">
              <p:embed/>
            </p:oleObj>
          </a:graphicData>
        </a:graphic>
      </p:graphicFrame>
      <p:sp>
        <p:nvSpPr>
          <p:cNvPr id="2" name="Title 1"/>
          <p:cNvSpPr>
            <a:spLocks noGrp="1"/>
          </p:cNvSpPr>
          <p:nvPr>
            <p:ph type="ctrTitle"/>
            <p:custDataLst>
              <p:tags r:id="rId2"/>
            </p:custDataLst>
          </p:nvPr>
        </p:nvSpPr>
        <p:spPr>
          <a:xfrm>
            <a:off x="611066" y="1443038"/>
            <a:ext cx="7737231" cy="553998"/>
          </a:xfrm>
        </p:spPr>
        <p:txBody>
          <a:bodyPr/>
          <a:lstStyle/>
          <a:p>
            <a:r>
              <a:rPr lang="en-US" dirty="0" smtClean="0">
                <a:solidFill>
                  <a:srgbClr val="476371"/>
                </a:solidFill>
              </a:rPr>
              <a:t>Pledge Guarantee For Health (PGH)</a:t>
            </a:r>
            <a:endParaRPr lang="en-US" dirty="0">
              <a:solidFill>
                <a:srgbClr val="476371"/>
              </a:solidFill>
            </a:endParaRPr>
          </a:p>
        </p:txBody>
      </p:sp>
      <p:sp>
        <p:nvSpPr>
          <p:cNvPr id="3" name="Subtitle 2"/>
          <p:cNvSpPr>
            <a:spLocks noGrp="1"/>
          </p:cNvSpPr>
          <p:nvPr>
            <p:ph type="subTitle" idx="1"/>
            <p:custDataLst>
              <p:tags r:id="rId3"/>
            </p:custDataLst>
          </p:nvPr>
        </p:nvSpPr>
        <p:spPr>
          <a:xfrm>
            <a:off x="611067" y="3292476"/>
            <a:ext cx="6909288" cy="923330"/>
          </a:xfrm>
        </p:spPr>
        <p:txBody>
          <a:bodyPr/>
          <a:lstStyle/>
          <a:p>
            <a:pPr>
              <a:buNone/>
            </a:pPr>
            <a:r>
              <a:rPr lang="en-US" sz="2000" b="1" dirty="0" smtClean="0">
                <a:solidFill>
                  <a:srgbClr val="476371"/>
                </a:solidFill>
                <a:latin typeface="+mj-lt"/>
                <a:ea typeface="+mj-ea"/>
                <a:cs typeface="+mj-cs"/>
              </a:rPr>
              <a:t>Reproductive Health Supplies Coalition: Addis Ababa</a:t>
            </a:r>
          </a:p>
          <a:p>
            <a:endParaRPr lang="en-US" sz="2000" b="1" dirty="0" smtClean="0">
              <a:solidFill>
                <a:srgbClr val="476371"/>
              </a:solidFill>
              <a:latin typeface="+mj-lt"/>
              <a:ea typeface="+mj-ea"/>
              <a:cs typeface="+mj-cs"/>
            </a:endParaRPr>
          </a:p>
          <a:p>
            <a:pPr>
              <a:buNone/>
            </a:pPr>
            <a:r>
              <a:rPr lang="en-US" sz="2000" b="1" dirty="0" smtClean="0">
                <a:solidFill>
                  <a:srgbClr val="476371"/>
                </a:solidFill>
                <a:latin typeface="+mj-lt"/>
                <a:ea typeface="+mj-ea"/>
                <a:cs typeface="+mj-cs"/>
              </a:rPr>
              <a:t>June 24, 2011</a:t>
            </a:r>
            <a:endParaRPr lang="en-US" sz="2000" b="1" dirty="0">
              <a:solidFill>
                <a:srgbClr val="476371"/>
              </a:solidFill>
              <a:latin typeface="+mj-lt"/>
              <a:ea typeface="+mj-ea"/>
              <a:cs typeface="+mj-cs"/>
            </a:endParaRPr>
          </a:p>
        </p:txBody>
      </p:sp>
      <p:pic>
        <p:nvPicPr>
          <p:cNvPr id="14" name="Picture 13" descr="UNF_Logo_350_jpeg"/>
          <p:cNvPicPr>
            <a:picLocks noChangeAspect="1" noChangeArrowheads="1"/>
          </p:cNvPicPr>
          <p:nvPr/>
        </p:nvPicPr>
        <p:blipFill>
          <a:blip r:embed="rId6" cstate="print"/>
          <a:srcRect/>
          <a:stretch>
            <a:fillRect/>
          </a:stretch>
        </p:blipFill>
        <p:spPr bwMode="auto">
          <a:xfrm>
            <a:off x="5698726" y="5951952"/>
            <a:ext cx="3330575" cy="792163"/>
          </a:xfrm>
          <a:prstGeom prst="rect">
            <a:avLst/>
          </a:prstGeom>
          <a:noFill/>
          <a:ln w="9525">
            <a:noFill/>
            <a:miter lim="800000"/>
            <a:headEnd/>
            <a:tailEnd/>
          </a:ln>
        </p:spPr>
      </p:pic>
      <p:pic>
        <p:nvPicPr>
          <p:cNvPr id="7" name="Picture 6" descr="PGH logo (2).png"/>
          <p:cNvPicPr>
            <a:picLocks noChangeAspect="1"/>
          </p:cNvPicPr>
          <p:nvPr/>
        </p:nvPicPr>
        <p:blipFill>
          <a:blip r:embed="rId7" cstate="print"/>
          <a:stretch>
            <a:fillRect/>
          </a:stretch>
        </p:blipFill>
        <p:spPr>
          <a:xfrm>
            <a:off x="173080" y="6318912"/>
            <a:ext cx="897538" cy="46651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 name="Object 42" hidden="1"/>
          <p:cNvGraphicFramePr>
            <a:graphicFrameLocks/>
          </p:cNvGraphicFramePr>
          <p:nvPr/>
        </p:nvGraphicFramePr>
        <p:xfrm>
          <a:off x="0" y="0"/>
          <a:ext cx="158750" cy="158750"/>
        </p:xfrm>
        <a:graphic>
          <a:graphicData uri="http://schemas.openxmlformats.org/presentationml/2006/ole">
            <p:oleObj spid="_x0000_s369720" name="think-cell Slide" r:id="rId33" imgW="0" imgH="0" progId="">
              <p:embed/>
            </p:oleObj>
          </a:graphicData>
        </a:graphic>
      </p:graphicFrame>
      <p:sp>
        <p:nvSpPr>
          <p:cNvPr id="24" name="Rectangle 23" hidden="1"/>
          <p:cNvSpPr/>
          <p:nvPr>
            <p:custDataLst>
              <p:tags r:id="rId2"/>
            </p:custDataLst>
          </p:nvPr>
        </p:nvSpPr>
        <p:spPr bwMode="auto">
          <a:xfrm>
            <a:off x="0" y="0"/>
            <a:ext cx="158750" cy="15875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t" anchorCtr="0" compatLnSpc="1">
            <a:prstTxWarp prst="textNoShape">
              <a:avLst/>
            </a:prstTxWarp>
            <a:noAutofit/>
          </a:bodyPr>
          <a:lstStyle/>
          <a:p>
            <a:endParaRPr kumimoji="0" lang="en-US" b="1" u="none" strike="noStrike" cap="none" normalizeH="0" dirty="0" smtClean="0">
              <a:ln>
                <a:noFill/>
              </a:ln>
              <a:solidFill>
                <a:schemeClr val="tx1"/>
              </a:solidFill>
              <a:effectLst/>
              <a:latin typeface="Arial"/>
              <a:sym typeface="Arial"/>
            </a:endParaRPr>
          </a:p>
        </p:txBody>
      </p:sp>
      <p:sp>
        <p:nvSpPr>
          <p:cNvPr id="64" name="Chevron 7"/>
          <p:cNvSpPr>
            <a:spLocks noChangeArrowheads="1"/>
          </p:cNvSpPr>
          <p:nvPr>
            <p:custDataLst>
              <p:tags r:id="rId3"/>
            </p:custDataLst>
          </p:nvPr>
        </p:nvSpPr>
        <p:spPr bwMode="auto">
          <a:xfrm>
            <a:off x="6175376" y="1287462"/>
            <a:ext cx="2676525" cy="522288"/>
          </a:xfrm>
          <a:prstGeom prst="chevron">
            <a:avLst>
              <a:gd name="adj" fmla="val 49962"/>
            </a:avLst>
          </a:prstGeom>
          <a:solidFill>
            <a:schemeClr val="bg2">
              <a:lumMod val="50000"/>
            </a:schemeClr>
          </a:solidFill>
          <a:ln w="9525" algn="ctr">
            <a:solidFill>
              <a:schemeClr val="tx1"/>
            </a:solidFill>
            <a:round/>
            <a:headEnd/>
            <a:tailEnd/>
          </a:ln>
        </p:spPr>
        <p:txBody>
          <a:bodyPr lIns="72000" tIns="72000" rIns="72000" bIns="72000" anchor="ctr"/>
          <a:lstStyle/>
          <a:p>
            <a:pPr algn="ctr">
              <a:defRPr/>
            </a:pPr>
            <a:r>
              <a:rPr lang="en-US" sz="1400" b="1" dirty="0" smtClean="0">
                <a:solidFill>
                  <a:schemeClr val="bg1"/>
                </a:solidFill>
              </a:rPr>
              <a:t>Value destruction </a:t>
            </a:r>
          </a:p>
          <a:p>
            <a:pPr algn="ctr">
              <a:defRPr/>
            </a:pPr>
            <a:r>
              <a:rPr lang="en-US" sz="1400" b="1" dirty="0" smtClean="0">
                <a:solidFill>
                  <a:schemeClr val="bg1"/>
                </a:solidFill>
              </a:rPr>
              <a:t>due to aid volatility</a:t>
            </a:r>
            <a:endParaRPr lang="en-US" sz="1400" b="1" dirty="0">
              <a:solidFill>
                <a:schemeClr val="bg1"/>
              </a:solidFill>
            </a:endParaRPr>
          </a:p>
        </p:txBody>
      </p:sp>
      <p:grpSp>
        <p:nvGrpSpPr>
          <p:cNvPr id="46" name="Group 45"/>
          <p:cNvGrpSpPr/>
          <p:nvPr/>
        </p:nvGrpSpPr>
        <p:grpSpPr>
          <a:xfrm>
            <a:off x="3377922" y="2081872"/>
            <a:ext cx="2543175" cy="3602152"/>
            <a:chOff x="6165851" y="2155827"/>
            <a:chExt cx="2543175" cy="3602152"/>
          </a:xfrm>
        </p:grpSpPr>
        <p:sp>
          <p:nvSpPr>
            <p:cNvPr id="67" name="TextBox 39"/>
            <p:cNvSpPr txBox="1">
              <a:spLocks noChangeArrowheads="1"/>
            </p:cNvSpPr>
            <p:nvPr>
              <p:custDataLst>
                <p:tags r:id="rId28"/>
              </p:custDataLst>
            </p:nvPr>
          </p:nvSpPr>
          <p:spPr bwMode="auto">
            <a:xfrm>
              <a:off x="6165851" y="2155827"/>
              <a:ext cx="2543175" cy="461665"/>
            </a:xfrm>
            <a:prstGeom prst="rect">
              <a:avLst/>
            </a:prstGeom>
            <a:noFill/>
            <a:ln w="9525">
              <a:noFill/>
              <a:miter lim="800000"/>
              <a:headEnd/>
              <a:tailEnd/>
            </a:ln>
          </p:spPr>
          <p:txBody>
            <a:bodyPr wrap="square">
              <a:spAutoFit/>
            </a:bodyPr>
            <a:lstStyle/>
            <a:p>
              <a:pPr algn="ctr"/>
              <a:r>
                <a:rPr lang="en-US" b="1" dirty="0" smtClean="0"/>
                <a:t>Examples of </a:t>
              </a:r>
              <a:br>
                <a:rPr lang="en-US" b="1" dirty="0" smtClean="0"/>
              </a:br>
              <a:r>
                <a:rPr lang="en-US" b="1" dirty="0" smtClean="0"/>
                <a:t>negative impacts</a:t>
              </a:r>
              <a:endParaRPr lang="en-US" b="1" dirty="0"/>
            </a:p>
          </p:txBody>
        </p:sp>
        <p:cxnSp>
          <p:nvCxnSpPr>
            <p:cNvPr id="68" name="Straight Connector 40"/>
            <p:cNvCxnSpPr>
              <a:cxnSpLocks noChangeShapeType="1"/>
            </p:cNvCxnSpPr>
            <p:nvPr>
              <p:custDataLst>
                <p:tags r:id="rId29"/>
              </p:custDataLst>
            </p:nvPr>
          </p:nvCxnSpPr>
          <p:spPr bwMode="auto">
            <a:xfrm>
              <a:off x="6297612" y="2613025"/>
              <a:ext cx="2293918" cy="2382"/>
            </a:xfrm>
            <a:prstGeom prst="line">
              <a:avLst/>
            </a:prstGeom>
            <a:noFill/>
            <a:ln w="9525" algn="ctr">
              <a:solidFill>
                <a:schemeClr val="tx1"/>
              </a:solidFill>
              <a:round/>
              <a:headEnd/>
              <a:tailEnd/>
            </a:ln>
          </p:spPr>
        </p:cxnSp>
        <p:sp>
          <p:nvSpPr>
            <p:cNvPr id="69" name="Content Placeholder 15"/>
            <p:cNvSpPr txBox="1">
              <a:spLocks/>
            </p:cNvSpPr>
            <p:nvPr>
              <p:custDataLst>
                <p:tags r:id="rId30"/>
              </p:custDataLst>
            </p:nvPr>
          </p:nvSpPr>
          <p:spPr bwMode="auto">
            <a:xfrm>
              <a:off x="6283325" y="2752725"/>
              <a:ext cx="2400300" cy="3005254"/>
            </a:xfrm>
            <a:prstGeom prst="rect">
              <a:avLst/>
            </a:prstGeom>
            <a:noFill/>
            <a:ln w="9525">
              <a:noFill/>
              <a:miter lim="800000"/>
              <a:headEnd/>
              <a:tailEnd/>
            </a:ln>
          </p:spPr>
          <p:txBody>
            <a:bodyPr lIns="0" tIns="0" rIns="0" bIns="0"/>
            <a:lstStyle/>
            <a:p>
              <a:pPr marL="114300" lvl="1" indent="-114300" eaLnBrk="0" hangingPunct="0">
                <a:spcBef>
                  <a:spcPts val="600"/>
                </a:spcBef>
                <a:spcAft>
                  <a:spcPts val="600"/>
                </a:spcAft>
                <a:buFont typeface="Arial" pitchFamily="34" charset="0"/>
                <a:buChar char="•"/>
                <a:defRPr/>
              </a:pPr>
              <a:r>
                <a:rPr lang="en-US" b="1" kern="0" dirty="0" smtClean="0"/>
                <a:t>Stock-outs: </a:t>
              </a:r>
              <a:r>
                <a:rPr lang="en-US" kern="0" dirty="0" smtClean="0"/>
                <a:t>Recipients run out of key heath commodities or face dangerously low stocks while waiting for donor funding</a:t>
              </a:r>
            </a:p>
            <a:p>
              <a:pPr marL="114300" lvl="1" indent="-114300" eaLnBrk="0" hangingPunct="0">
                <a:spcBef>
                  <a:spcPts val="600"/>
                </a:spcBef>
                <a:spcAft>
                  <a:spcPts val="600"/>
                </a:spcAft>
                <a:buFont typeface="Arial" pitchFamily="34" charset="0"/>
                <a:buChar char="•"/>
                <a:defRPr/>
              </a:pPr>
              <a:r>
                <a:rPr lang="en-US" b="1" kern="0" dirty="0" smtClean="0"/>
                <a:t>Higher per item costs: </a:t>
              </a:r>
              <a:r>
                <a:rPr lang="en-US" kern="0" dirty="0" smtClean="0"/>
                <a:t>Delayed funding leads to acute shortages which reduces recipient bargaining power and often leads to supplier charging risk premiums due to payment and production uncertainties</a:t>
              </a:r>
            </a:p>
            <a:p>
              <a:pPr marL="114300" lvl="1" indent="-114300" eaLnBrk="0" hangingPunct="0">
                <a:spcBef>
                  <a:spcPts val="600"/>
                </a:spcBef>
                <a:spcAft>
                  <a:spcPts val="600"/>
                </a:spcAft>
                <a:buFont typeface="Arial" pitchFamily="34" charset="0"/>
                <a:buChar char="•"/>
                <a:defRPr/>
              </a:pPr>
              <a:r>
                <a:rPr lang="en-US" b="1" kern="0" dirty="0" smtClean="0"/>
                <a:t>Additional emergency costs: </a:t>
              </a:r>
              <a:r>
                <a:rPr lang="en-US" kern="0" dirty="0" smtClean="0"/>
                <a:t>emergency</a:t>
              </a:r>
              <a:r>
                <a:rPr lang="en-US" b="1" kern="0" dirty="0" smtClean="0"/>
                <a:t> </a:t>
              </a:r>
              <a:r>
                <a:rPr lang="en-US" kern="0" dirty="0" smtClean="0"/>
                <a:t>production </a:t>
              </a:r>
              <a:r>
                <a:rPr lang="en-US" kern="0" dirty="0"/>
                <a:t>and </a:t>
              </a:r>
              <a:r>
                <a:rPr lang="en-US" kern="0" dirty="0" smtClean="0"/>
                <a:t>shipping fees to compensate for the time lost waiting for disbursement</a:t>
              </a:r>
            </a:p>
          </p:txBody>
        </p:sp>
      </p:grpSp>
      <p:sp>
        <p:nvSpPr>
          <p:cNvPr id="62" name="Pentagon 5"/>
          <p:cNvSpPr>
            <a:spLocks noChangeArrowheads="1"/>
          </p:cNvSpPr>
          <p:nvPr>
            <p:custDataLst>
              <p:tags r:id="rId4"/>
            </p:custDataLst>
          </p:nvPr>
        </p:nvSpPr>
        <p:spPr bwMode="auto">
          <a:xfrm>
            <a:off x="219076" y="1287462"/>
            <a:ext cx="3006725" cy="522288"/>
          </a:xfrm>
          <a:prstGeom prst="homePlate">
            <a:avLst>
              <a:gd name="adj" fmla="val 49972"/>
            </a:avLst>
          </a:prstGeom>
          <a:solidFill>
            <a:schemeClr val="bg2">
              <a:lumMod val="50000"/>
            </a:schemeClr>
          </a:solidFill>
          <a:ln w="9525" algn="ctr">
            <a:solidFill>
              <a:schemeClr val="tx1"/>
            </a:solidFill>
            <a:round/>
            <a:headEnd/>
            <a:tailEnd/>
          </a:ln>
        </p:spPr>
        <p:txBody>
          <a:bodyPr lIns="72000" tIns="72000" rIns="72000" bIns="72000" anchor="ctr"/>
          <a:lstStyle/>
          <a:p>
            <a:pPr algn="ctr">
              <a:defRPr/>
            </a:pPr>
            <a:r>
              <a:rPr lang="en-US" sz="1400" b="1" dirty="0" smtClean="0">
                <a:solidFill>
                  <a:schemeClr val="bg1"/>
                </a:solidFill>
              </a:rPr>
              <a:t>High volatility </a:t>
            </a:r>
          </a:p>
          <a:p>
            <a:pPr algn="ctr">
              <a:defRPr/>
            </a:pPr>
            <a:r>
              <a:rPr lang="en-US" sz="1400" b="1" dirty="0" smtClean="0">
                <a:solidFill>
                  <a:schemeClr val="bg1"/>
                </a:solidFill>
              </a:rPr>
              <a:t>in health aid</a:t>
            </a:r>
            <a:endParaRPr lang="en-US" sz="1400" b="1" dirty="0">
              <a:solidFill>
                <a:schemeClr val="bg1"/>
              </a:solidFill>
            </a:endParaRPr>
          </a:p>
        </p:txBody>
      </p:sp>
      <p:grpSp>
        <p:nvGrpSpPr>
          <p:cNvPr id="37" name="Group 36"/>
          <p:cNvGrpSpPr/>
          <p:nvPr/>
        </p:nvGrpSpPr>
        <p:grpSpPr>
          <a:xfrm>
            <a:off x="6175376" y="2094029"/>
            <a:ext cx="2495550" cy="3749675"/>
            <a:chOff x="3463925" y="2155827"/>
            <a:chExt cx="2495550" cy="3749675"/>
          </a:xfrm>
        </p:grpSpPr>
        <p:graphicFrame>
          <p:nvGraphicFramePr>
            <p:cNvPr id="23" name="Object 22"/>
            <p:cNvGraphicFramePr>
              <a:graphicFrameLocks noChangeAspect="1"/>
            </p:cNvGraphicFramePr>
            <p:nvPr>
              <p:extLst>
                <p:ext uri="{D42A27DB-BD31-4B8C-83A1-F6EECF244321}">
                  <p14:modId xmlns:p14="http://schemas.microsoft.com/office/powerpoint/2010/main" xmlns="" xmlns:mv="urn:schemas-microsoft-com:mac:vml" xmlns:mc="http://schemas.openxmlformats.org/markup-compatibility/2006" val="997372214"/>
                </p:ext>
              </p:extLst>
            </p:nvPr>
          </p:nvGraphicFramePr>
          <p:xfrm>
            <a:off x="4276725" y="2914650"/>
            <a:ext cx="1381125" cy="2676525"/>
          </p:xfrm>
          <a:graphic>
            <a:graphicData uri="http://schemas.openxmlformats.org/presentationml/2006/ole">
              <p:oleObj spid="_x0000_s369721" name="Chart" r:id="rId34" imgW="1381125" imgH="2676525" progId="MSGraph.Chart.8">
                <p:embed followColorScheme="full"/>
              </p:oleObj>
            </a:graphicData>
          </a:graphic>
        </p:graphicFrame>
        <p:sp>
          <p:nvSpPr>
            <p:cNvPr id="39" name="Rectangle 38"/>
            <p:cNvSpPr/>
            <p:nvPr>
              <p:custDataLst>
                <p:tags r:id="rId17"/>
              </p:custDataLst>
            </p:nvPr>
          </p:nvSpPr>
          <p:spPr bwMode="auto">
            <a:xfrm>
              <a:off x="3846512" y="4471988"/>
              <a:ext cx="623887" cy="182562"/>
            </a:xfrm>
            <a:prstGeom prst="rect">
              <a:avLst/>
            </a:prstGeom>
            <a:no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noAutofit/>
            </a:bodyPr>
            <a:lstStyle/>
            <a:p>
              <a:pPr marR="0" algn="r" defTabSz="914400" rtl="0" eaLnBrk="1" fontAlgn="base" latinLnBrk="0" hangingPunct="1">
                <a:buClrTx/>
                <a:buSzTx/>
                <a:buFontTx/>
                <a:buNone/>
                <a:tabLst/>
              </a:pPr>
              <a:r>
                <a:rPr kumimoji="0" lang="en-US" strike="noStrike" cap="none" normalizeH="0" dirty="0" smtClean="0">
                  <a:ln>
                    <a:noFill/>
                  </a:ln>
                  <a:effectLst/>
                  <a:latin typeface="Arial"/>
                  <a:cs typeface="+mn-cs"/>
                  <a:sym typeface="Arial"/>
                </a:rPr>
                <a:t>Aid value</a:t>
              </a:r>
            </a:p>
          </p:txBody>
        </p:sp>
        <p:sp>
          <p:nvSpPr>
            <p:cNvPr id="28" name="Rectangle 27"/>
            <p:cNvSpPr/>
            <p:nvPr>
              <p:custDataLst>
                <p:tags r:id="rId18"/>
              </p:custDataLst>
            </p:nvPr>
          </p:nvSpPr>
          <p:spPr bwMode="auto">
            <a:xfrm>
              <a:off x="4424362" y="5540377"/>
              <a:ext cx="885825" cy="365125"/>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R="0" algn="ctr" defTabSz="914400" rtl="0" eaLnBrk="1" fontAlgn="base" latinLnBrk="0" hangingPunct="1">
                <a:buClrTx/>
                <a:buSzTx/>
                <a:buFontTx/>
                <a:buNone/>
                <a:tabLst/>
              </a:pPr>
              <a:fld id="{D25DD7AE-DA34-4582-8453-EB95C909109A}" type="datetime'O''''DA in'''' pa''''''''''s''''t ''''1''5 ''''years'''''">
                <a:rPr kumimoji="0" lang="en-US" b="1" strike="noStrike" cap="none" normalizeH="0" smtClean="0">
                  <a:ln>
                    <a:noFill/>
                  </a:ln>
                  <a:effectLst/>
                  <a:latin typeface="Arial"/>
                  <a:cs typeface="+mn-cs"/>
                  <a:sym typeface="Arial"/>
                </a:rPr>
                <a:pPr marR="0" algn="ctr" defTabSz="914400" rtl="0" eaLnBrk="1" fontAlgn="base" latinLnBrk="0" hangingPunct="1">
                  <a:buClrTx/>
                  <a:buSzTx/>
                  <a:buFontTx/>
                  <a:buNone/>
                  <a:tabLst/>
                </a:pPr>
                <a:t>ODA in past 15 years</a:t>
              </a:fld>
              <a:endParaRPr kumimoji="0" lang="en-US" b="1" strike="noStrike" cap="none" normalizeH="0" dirty="0" smtClean="0">
                <a:ln>
                  <a:noFill/>
                </a:ln>
                <a:effectLst/>
                <a:latin typeface="Arial"/>
                <a:cs typeface="+mn-cs"/>
                <a:sym typeface="Arial"/>
              </a:endParaRPr>
            </a:p>
          </p:txBody>
        </p:sp>
        <p:sp>
          <p:nvSpPr>
            <p:cNvPr id="40" name="Rectangle 39"/>
            <p:cNvSpPr/>
            <p:nvPr>
              <p:custDataLst>
                <p:tags r:id="rId19"/>
              </p:custDataLst>
            </p:nvPr>
          </p:nvSpPr>
          <p:spPr bwMode="auto">
            <a:xfrm>
              <a:off x="4657725" y="2801937"/>
              <a:ext cx="420687" cy="182562"/>
            </a:xfrm>
            <a:prstGeom prst="rect">
              <a:avLst/>
            </a:prstGeom>
            <a:noFill/>
            <a:ln w="9525" cap="flat" cmpd="sng" algn="ctr">
              <a:noFill/>
              <a:prstDash val="solid"/>
              <a:round/>
              <a:headEnd type="none" w="med" len="med"/>
              <a:tailEnd type="none" w="med" len="med"/>
            </a:ln>
            <a:effectLst/>
          </p:spPr>
          <p:txBody>
            <a:bodyPr vert="horz" wrap="none" lIns="20637" tIns="0" rIns="20637" bIns="0" numCol="1" rtlCol="0" anchor="b" anchorCtr="0" compatLnSpc="1">
              <a:prstTxWarp prst="textNoShape">
                <a:avLst/>
              </a:prstTxWarp>
              <a:noAutofit/>
            </a:bodyPr>
            <a:lstStyle/>
            <a:p>
              <a:pPr marR="0" algn="ctr" defTabSz="914400" rtl="0" eaLnBrk="1" fontAlgn="base" latinLnBrk="0" hangingPunct="1">
                <a:buClrTx/>
                <a:buSzTx/>
                <a:buFontTx/>
                <a:buNone/>
                <a:tabLst/>
              </a:pPr>
              <a:fld id="{0616B241-D6B3-4466-977D-795C7B91B3CD}" type="datetime'''''''$''''''''''''1''''''''''.''0''''0'''''''">
                <a:rPr kumimoji="0" lang="en-US" b="1" strike="noStrike" cap="none" normalizeH="0" smtClean="0">
                  <a:ln>
                    <a:noFill/>
                  </a:ln>
                  <a:effectLst/>
                  <a:latin typeface="Arial"/>
                  <a:cs typeface="+mn-cs"/>
                  <a:sym typeface="Arial"/>
                </a:rPr>
                <a:pPr marR="0" algn="ctr" defTabSz="914400" rtl="0" eaLnBrk="1" fontAlgn="base" latinLnBrk="0" hangingPunct="1">
                  <a:buClrTx/>
                  <a:buSzTx/>
                  <a:buFontTx/>
                  <a:buNone/>
                  <a:tabLst/>
                </a:pPr>
                <a:t>$1.00</a:t>
              </a:fld>
              <a:endParaRPr kumimoji="0" lang="en-US" b="1" strike="noStrike" cap="none" normalizeH="0" dirty="0" smtClean="0">
                <a:ln>
                  <a:noFill/>
                </a:ln>
                <a:effectLst/>
                <a:latin typeface="Arial"/>
                <a:cs typeface="+mn-cs"/>
                <a:sym typeface="Arial"/>
              </a:endParaRPr>
            </a:p>
          </p:txBody>
        </p:sp>
        <p:sp>
          <p:nvSpPr>
            <p:cNvPr id="27" name="Rectangle 26"/>
            <p:cNvSpPr/>
            <p:nvPr>
              <p:custDataLst>
                <p:tags r:id="rId20"/>
              </p:custDataLst>
            </p:nvPr>
          </p:nvSpPr>
          <p:spPr bwMode="gray">
            <a:xfrm>
              <a:off x="4657725" y="4471988"/>
              <a:ext cx="420687" cy="182562"/>
            </a:xfrm>
            <a:prstGeom prst="rect">
              <a:avLst/>
            </a:prstGeom>
            <a:noFill/>
            <a:ln w="9525" cap="flat" cmpd="sng" algn="ctr">
              <a:noFill/>
              <a:prstDash val="solid"/>
              <a:round/>
              <a:headEnd type="none" w="med" len="med"/>
              <a:tailEnd type="none" w="med" len="med"/>
            </a:ln>
            <a:effectLst/>
          </p:spPr>
          <p:txBody>
            <a:bodyPr vert="horz" wrap="none" lIns="20637" tIns="0" rIns="20637" bIns="0" numCol="1" rtlCol="0" anchor="ctr" anchorCtr="0" compatLnSpc="1">
              <a:prstTxWarp prst="textNoShape">
                <a:avLst/>
              </a:prstTxWarp>
              <a:noAutofit/>
            </a:bodyPr>
            <a:lstStyle/>
            <a:p>
              <a:pPr marR="0" algn="ctr" defTabSz="914400" rtl="0" eaLnBrk="1" fontAlgn="base" latinLnBrk="0" hangingPunct="1">
                <a:buClrTx/>
                <a:buSzTx/>
                <a:buFontTx/>
                <a:buNone/>
                <a:tabLst/>
              </a:pPr>
              <a:fld id="{9C62321D-A1DE-4572-A953-3CCCC66B16B6}" type="datetime'''$''''''''''''''''''''''''''''''''''0.''''7''''''''''''2'">
                <a:rPr kumimoji="0" lang="en-US" strike="noStrike" cap="none" normalizeH="0" smtClean="0">
                  <a:ln>
                    <a:noFill/>
                  </a:ln>
                  <a:solidFill>
                    <a:schemeClr val="bg1"/>
                  </a:solidFill>
                  <a:effectLst/>
                  <a:latin typeface="Arial"/>
                  <a:cs typeface="+mn-cs"/>
                  <a:sym typeface="Arial"/>
                </a:rPr>
                <a:pPr marR="0" algn="ctr" defTabSz="914400" rtl="0" eaLnBrk="1" fontAlgn="base" latinLnBrk="0" hangingPunct="1">
                  <a:buClrTx/>
                  <a:buSzTx/>
                  <a:buFontTx/>
                  <a:buNone/>
                  <a:tabLst/>
                </a:pPr>
                <a:t>$0.72</a:t>
              </a:fld>
              <a:endParaRPr kumimoji="0" lang="en-US" strike="noStrike" cap="none" normalizeH="0" dirty="0" smtClean="0">
                <a:ln>
                  <a:noFill/>
                </a:ln>
                <a:solidFill>
                  <a:schemeClr val="bg1"/>
                </a:solidFill>
                <a:effectLst/>
                <a:latin typeface="Arial"/>
                <a:cs typeface="+mn-cs"/>
                <a:sym typeface="Arial"/>
              </a:endParaRPr>
            </a:p>
          </p:txBody>
        </p:sp>
        <p:sp>
          <p:nvSpPr>
            <p:cNvPr id="55" name="TextBox 39"/>
            <p:cNvSpPr txBox="1">
              <a:spLocks noChangeArrowheads="1"/>
            </p:cNvSpPr>
            <p:nvPr>
              <p:custDataLst>
                <p:tags r:id="rId21"/>
              </p:custDataLst>
            </p:nvPr>
          </p:nvSpPr>
          <p:spPr bwMode="auto">
            <a:xfrm>
              <a:off x="3463925" y="2155827"/>
              <a:ext cx="2495550" cy="461665"/>
            </a:xfrm>
            <a:prstGeom prst="rect">
              <a:avLst/>
            </a:prstGeom>
            <a:noFill/>
            <a:ln w="9525">
              <a:noFill/>
              <a:miter lim="800000"/>
              <a:headEnd/>
              <a:tailEnd/>
            </a:ln>
          </p:spPr>
          <p:txBody>
            <a:bodyPr wrap="square">
              <a:spAutoFit/>
            </a:bodyPr>
            <a:lstStyle/>
            <a:p>
              <a:pPr algn="ctr"/>
              <a:r>
                <a:rPr lang="en-US" b="1" dirty="0" smtClean="0"/>
                <a:t>Lost $0.07-0.28 for every $1 of aid due to the unpredictability</a:t>
              </a:r>
              <a:r>
                <a:rPr lang="en-US" b="1" baseline="30000" dirty="0" smtClean="0"/>
                <a:t>1</a:t>
              </a:r>
              <a:endParaRPr lang="en-US" b="1" dirty="0"/>
            </a:p>
          </p:txBody>
        </p:sp>
        <p:cxnSp>
          <p:nvCxnSpPr>
            <p:cNvPr id="56" name="Straight Connector 40"/>
            <p:cNvCxnSpPr>
              <a:cxnSpLocks noChangeShapeType="1"/>
            </p:cNvCxnSpPr>
            <p:nvPr>
              <p:custDataLst>
                <p:tags r:id="rId22"/>
              </p:custDataLst>
            </p:nvPr>
          </p:nvCxnSpPr>
          <p:spPr bwMode="auto">
            <a:xfrm>
              <a:off x="3570287" y="2613025"/>
              <a:ext cx="2293918" cy="2382"/>
            </a:xfrm>
            <a:prstGeom prst="line">
              <a:avLst/>
            </a:prstGeom>
            <a:noFill/>
            <a:ln w="9525" algn="ctr">
              <a:solidFill>
                <a:schemeClr val="tx1"/>
              </a:solidFill>
              <a:round/>
              <a:headEnd/>
              <a:tailEnd/>
            </a:ln>
          </p:spPr>
        </p:cxnSp>
        <p:cxnSp>
          <p:nvCxnSpPr>
            <p:cNvPr id="32" name="Straight Connector 31"/>
            <p:cNvCxnSpPr/>
            <p:nvPr>
              <p:custDataLst>
                <p:tags r:id="rId23"/>
              </p:custDataLst>
            </p:nvPr>
          </p:nvCxnSpPr>
          <p:spPr bwMode="auto">
            <a:xfrm>
              <a:off x="3727450" y="3000375"/>
              <a:ext cx="704850" cy="1588"/>
            </a:xfrm>
            <a:prstGeom prst="line">
              <a:avLst/>
            </a:prstGeom>
            <a:noFill/>
            <a:ln w="9525" cap="flat" cmpd="sng" algn="ctr">
              <a:solidFill>
                <a:schemeClr val="tx1"/>
              </a:solidFill>
              <a:prstDash val="solid"/>
              <a:round/>
              <a:headEnd type="none" w="med" len="med"/>
              <a:tailEnd type="none" w="med" len="med"/>
            </a:ln>
            <a:effectLst/>
          </p:spPr>
        </p:cxnSp>
        <p:cxnSp>
          <p:nvCxnSpPr>
            <p:cNvPr id="33" name="Straight Connector 32"/>
            <p:cNvCxnSpPr/>
            <p:nvPr>
              <p:custDataLst>
                <p:tags r:id="rId24"/>
              </p:custDataLst>
            </p:nvPr>
          </p:nvCxnSpPr>
          <p:spPr bwMode="auto">
            <a:xfrm>
              <a:off x="3727450" y="3686175"/>
              <a:ext cx="704850" cy="1588"/>
            </a:xfrm>
            <a:prstGeom prst="line">
              <a:avLst/>
            </a:prstGeom>
            <a:noFill/>
            <a:ln w="9525" cap="flat" cmpd="sng" algn="ctr">
              <a:solidFill>
                <a:schemeClr val="tx1"/>
              </a:solidFill>
              <a:prstDash val="solid"/>
              <a:round/>
              <a:headEnd type="none" w="med" len="med"/>
              <a:tailEnd type="none" w="med" len="med"/>
            </a:ln>
            <a:effectLst/>
          </p:spPr>
        </p:cxnSp>
        <p:sp>
          <p:nvSpPr>
            <p:cNvPr id="34" name="TextBox 33"/>
            <p:cNvSpPr txBox="1"/>
            <p:nvPr>
              <p:custDataLst>
                <p:tags r:id="rId25"/>
              </p:custDataLst>
            </p:nvPr>
          </p:nvSpPr>
          <p:spPr>
            <a:xfrm>
              <a:off x="3702050" y="3121027"/>
              <a:ext cx="1057275" cy="461665"/>
            </a:xfrm>
            <a:prstGeom prst="rect">
              <a:avLst/>
            </a:prstGeom>
            <a:noFill/>
          </p:spPr>
          <p:txBody>
            <a:bodyPr wrap="square" rtlCol="0">
              <a:spAutoFit/>
            </a:bodyPr>
            <a:lstStyle/>
            <a:p>
              <a:r>
                <a:rPr lang="en-US" dirty="0" smtClean="0"/>
                <a:t>7-28% of value lost</a:t>
              </a:r>
              <a:endParaRPr lang="en-US" dirty="0"/>
            </a:p>
          </p:txBody>
        </p:sp>
        <p:cxnSp>
          <p:nvCxnSpPr>
            <p:cNvPr id="36" name="Straight Arrow Connector 35"/>
            <p:cNvCxnSpPr/>
            <p:nvPr>
              <p:custDataLst>
                <p:tags r:id="rId26"/>
              </p:custDataLst>
            </p:nvPr>
          </p:nvCxnSpPr>
          <p:spPr bwMode="auto">
            <a:xfrm rot="5400000" flipH="1" flipV="1">
              <a:off x="4019550" y="3084512"/>
              <a:ext cx="159543" cy="1588"/>
            </a:xfrm>
            <a:prstGeom prst="straightConnector1">
              <a:avLst/>
            </a:prstGeom>
            <a:noFill/>
            <a:ln w="9525" cap="flat" cmpd="sng" algn="ctr">
              <a:solidFill>
                <a:schemeClr val="tx1"/>
              </a:solidFill>
              <a:prstDash val="solid"/>
              <a:round/>
              <a:headEnd type="none" w="med" len="med"/>
              <a:tailEnd type="arrow"/>
            </a:ln>
            <a:effectLst/>
          </p:spPr>
        </p:cxnSp>
        <p:cxnSp>
          <p:nvCxnSpPr>
            <p:cNvPr id="42" name="Straight Arrow Connector 41"/>
            <p:cNvCxnSpPr/>
            <p:nvPr>
              <p:custDataLst>
                <p:tags r:id="rId27"/>
              </p:custDataLst>
            </p:nvPr>
          </p:nvCxnSpPr>
          <p:spPr bwMode="auto">
            <a:xfrm rot="5400000">
              <a:off x="4022725" y="3609975"/>
              <a:ext cx="160635" cy="1588"/>
            </a:xfrm>
            <a:prstGeom prst="straightConnector1">
              <a:avLst/>
            </a:prstGeom>
            <a:noFill/>
            <a:ln w="9525" cap="flat" cmpd="sng" algn="ctr">
              <a:solidFill>
                <a:schemeClr val="tx1"/>
              </a:solidFill>
              <a:prstDash val="solid"/>
              <a:round/>
              <a:headEnd type="none" w="med" len="med"/>
              <a:tailEnd type="arrow"/>
            </a:ln>
            <a:effectLst/>
          </p:spPr>
        </p:cxnSp>
      </p:grpSp>
      <p:sp>
        <p:nvSpPr>
          <p:cNvPr id="35" name="Title 1"/>
          <p:cNvSpPr>
            <a:spLocks noGrp="1"/>
          </p:cNvSpPr>
          <p:nvPr>
            <p:ph type="title"/>
            <p:custDataLst>
              <p:tags r:id="rId5"/>
            </p:custDataLst>
          </p:nvPr>
        </p:nvSpPr>
        <p:spPr>
          <a:xfrm>
            <a:off x="140679" y="349251"/>
            <a:ext cx="8884627" cy="615553"/>
          </a:xfrm>
        </p:spPr>
        <p:txBody>
          <a:bodyPr/>
          <a:lstStyle/>
          <a:p>
            <a:r>
              <a:rPr lang="en-US" dirty="0" smtClean="0">
                <a:solidFill>
                  <a:srgbClr val="476371"/>
                </a:solidFill>
              </a:rPr>
              <a:t>Health financing volatility in developing countries destroys value and has adverse impacts on the procurement system and end users </a:t>
            </a:r>
            <a:endParaRPr lang="en-US" dirty="0">
              <a:solidFill>
                <a:srgbClr val="476371"/>
              </a:solidFill>
            </a:endParaRPr>
          </a:p>
        </p:txBody>
      </p:sp>
      <p:sp>
        <p:nvSpPr>
          <p:cNvPr id="31" name="TextBox 30"/>
          <p:cNvSpPr txBox="1"/>
          <p:nvPr>
            <p:custDataLst>
              <p:tags r:id="rId6"/>
            </p:custDataLst>
          </p:nvPr>
        </p:nvSpPr>
        <p:spPr>
          <a:xfrm>
            <a:off x="1254642" y="6500700"/>
            <a:ext cx="6360809" cy="369332"/>
          </a:xfrm>
          <a:prstGeom prst="rect">
            <a:avLst/>
          </a:prstGeom>
          <a:noFill/>
        </p:spPr>
        <p:txBody>
          <a:bodyPr wrap="square" rtlCol="0">
            <a:spAutoFit/>
          </a:bodyPr>
          <a:lstStyle/>
          <a:p>
            <a:pPr marL="228600" indent="-228600"/>
            <a:r>
              <a:rPr lang="en-US" sz="900" dirty="0" smtClean="0"/>
              <a:t>(1)	Source:  P. 4, Brookings Institution. August 2008.  “Smooth and Predictable Aid for Health – A Role for Innovative Financing?”; Dalberg analysis. </a:t>
            </a:r>
          </a:p>
        </p:txBody>
      </p:sp>
      <p:sp>
        <p:nvSpPr>
          <p:cNvPr id="38" name="Slide Number Placeholder 3"/>
          <p:cNvSpPr txBox="1">
            <a:spLocks/>
          </p:cNvSpPr>
          <p:nvPr>
            <p:custDataLst>
              <p:tags r:id="rId7"/>
            </p:custDataLst>
          </p:nvPr>
        </p:nvSpPr>
        <p:spPr bwMode="auto">
          <a:xfrm>
            <a:off x="8392260" y="6537328"/>
            <a:ext cx="622788" cy="2762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535CCD-FAC2-4351-BA86-25875302694B}" type="slidenum">
              <a:rPr kumimoji="0" lang="en-US" sz="1000" b="0"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000" b="0" i="0" u="none" strike="noStrike" kern="1200" cap="none" spc="0" normalizeH="0" baseline="0" noProof="0" dirty="0">
              <a:ln>
                <a:noFill/>
              </a:ln>
              <a:solidFill>
                <a:schemeClr val="tx1"/>
              </a:solidFill>
              <a:effectLst/>
              <a:uLnTx/>
              <a:uFillTx/>
              <a:latin typeface="Arial" charset="0"/>
              <a:ea typeface="+mn-ea"/>
              <a:cs typeface="+mn-cs"/>
            </a:endParaRPr>
          </a:p>
        </p:txBody>
      </p:sp>
      <p:grpSp>
        <p:nvGrpSpPr>
          <p:cNvPr id="47" name="Group 46"/>
          <p:cNvGrpSpPr/>
          <p:nvPr>
            <p:custDataLst>
              <p:tags r:id="rId8"/>
            </p:custDataLst>
          </p:nvPr>
        </p:nvGrpSpPr>
        <p:grpSpPr>
          <a:xfrm>
            <a:off x="109537" y="2089152"/>
            <a:ext cx="3289299" cy="3709172"/>
            <a:chOff x="2841626" y="2155827"/>
            <a:chExt cx="3289299" cy="3709172"/>
          </a:xfrm>
        </p:grpSpPr>
        <p:pic>
          <p:nvPicPr>
            <p:cNvPr id="161797" name="Picture 5"/>
            <p:cNvPicPr>
              <a:picLocks noChangeAspect="1" noChangeArrowheads="1"/>
            </p:cNvPicPr>
            <p:nvPr>
              <p:custDataLst>
                <p:tags r:id="rId11"/>
              </p:custDataLst>
            </p:nvPr>
          </p:nvPicPr>
          <p:blipFill>
            <a:blip r:embed="rId35" cstate="print"/>
            <a:srcRect l="27500" t="19500" r="31750" b="16250"/>
            <a:stretch>
              <a:fillRect/>
            </a:stretch>
          </p:blipFill>
          <p:spPr bwMode="auto">
            <a:xfrm>
              <a:off x="2984500" y="2867025"/>
              <a:ext cx="2933700" cy="2890954"/>
            </a:xfrm>
            <a:prstGeom prst="rect">
              <a:avLst/>
            </a:prstGeom>
            <a:noFill/>
            <a:ln w="9525">
              <a:noFill/>
              <a:miter lim="800000"/>
              <a:headEnd/>
              <a:tailEnd/>
            </a:ln>
            <a:effectLst/>
          </p:spPr>
        </p:pic>
        <p:sp>
          <p:nvSpPr>
            <p:cNvPr id="57" name="TextBox 39"/>
            <p:cNvSpPr txBox="1">
              <a:spLocks noChangeArrowheads="1"/>
            </p:cNvSpPr>
            <p:nvPr>
              <p:custDataLst>
                <p:tags r:id="rId12"/>
              </p:custDataLst>
            </p:nvPr>
          </p:nvSpPr>
          <p:spPr bwMode="auto">
            <a:xfrm>
              <a:off x="2841626" y="2155827"/>
              <a:ext cx="3289299" cy="461665"/>
            </a:xfrm>
            <a:prstGeom prst="rect">
              <a:avLst/>
            </a:prstGeom>
            <a:noFill/>
            <a:ln w="9525">
              <a:noFill/>
              <a:miter lim="800000"/>
              <a:headEnd/>
              <a:tailEnd/>
            </a:ln>
          </p:spPr>
          <p:txBody>
            <a:bodyPr wrap="square">
              <a:spAutoFit/>
            </a:bodyPr>
            <a:lstStyle/>
            <a:p>
              <a:pPr algn="ctr"/>
              <a:r>
                <a:rPr lang="en-US" b="1" dirty="0" smtClean="0"/>
                <a:t>Volatility of health aid is higher than government health spending</a:t>
              </a:r>
              <a:r>
                <a:rPr lang="en-US" b="1" baseline="30000" dirty="0" smtClean="0"/>
                <a:t>1</a:t>
              </a:r>
              <a:endParaRPr lang="en-US" b="1" dirty="0"/>
            </a:p>
          </p:txBody>
        </p:sp>
        <p:cxnSp>
          <p:nvCxnSpPr>
            <p:cNvPr id="58" name="Straight Connector 40"/>
            <p:cNvCxnSpPr>
              <a:cxnSpLocks noChangeShapeType="1"/>
            </p:cNvCxnSpPr>
            <p:nvPr>
              <p:custDataLst>
                <p:tags r:id="rId13"/>
              </p:custDataLst>
            </p:nvPr>
          </p:nvCxnSpPr>
          <p:spPr bwMode="auto">
            <a:xfrm>
              <a:off x="3084513" y="2613027"/>
              <a:ext cx="2806423" cy="3573"/>
            </a:xfrm>
            <a:prstGeom prst="line">
              <a:avLst/>
            </a:prstGeom>
            <a:noFill/>
            <a:ln w="9525" algn="ctr">
              <a:solidFill>
                <a:schemeClr val="tx1"/>
              </a:solidFill>
              <a:round/>
              <a:headEnd/>
              <a:tailEnd/>
            </a:ln>
          </p:spPr>
        </p:cxnSp>
        <p:sp>
          <p:nvSpPr>
            <p:cNvPr id="30" name="TextBox 29"/>
            <p:cNvSpPr txBox="1"/>
            <p:nvPr>
              <p:custDataLst>
                <p:tags r:id="rId14"/>
              </p:custDataLst>
            </p:nvPr>
          </p:nvSpPr>
          <p:spPr>
            <a:xfrm>
              <a:off x="3273426" y="2892425"/>
              <a:ext cx="1041400" cy="230832"/>
            </a:xfrm>
            <a:prstGeom prst="rect">
              <a:avLst/>
            </a:prstGeom>
            <a:noFill/>
          </p:spPr>
          <p:txBody>
            <a:bodyPr wrap="square" rtlCol="0">
              <a:spAutoFit/>
            </a:bodyPr>
            <a:lstStyle/>
            <a:p>
              <a:pPr marL="228600" indent="-228600" algn="ctr"/>
              <a:r>
                <a:rPr lang="en-US" sz="900" dirty="0" smtClean="0"/>
                <a:t>(1993 – 2005)</a:t>
              </a:r>
            </a:p>
          </p:txBody>
        </p:sp>
        <p:sp>
          <p:nvSpPr>
            <p:cNvPr id="44" name="TextBox 43"/>
            <p:cNvSpPr txBox="1"/>
            <p:nvPr>
              <p:custDataLst>
                <p:tags r:id="rId15"/>
              </p:custDataLst>
            </p:nvPr>
          </p:nvSpPr>
          <p:spPr>
            <a:xfrm>
              <a:off x="3302001" y="5588000"/>
              <a:ext cx="2730500" cy="276999"/>
            </a:xfrm>
            <a:prstGeom prst="rect">
              <a:avLst/>
            </a:prstGeom>
            <a:solidFill>
              <a:schemeClr val="bg1"/>
            </a:solidFill>
          </p:spPr>
          <p:txBody>
            <a:bodyPr wrap="square" rtlCol="0">
              <a:spAutoFit/>
            </a:bodyPr>
            <a:lstStyle/>
            <a:p>
              <a:pPr algn="ctr"/>
              <a:r>
                <a:rPr lang="en-US" b="1" dirty="0" smtClean="0"/>
                <a:t>Public health spending volatility</a:t>
              </a:r>
              <a:endParaRPr lang="en-US" b="1" dirty="0"/>
            </a:p>
          </p:txBody>
        </p:sp>
        <p:sp>
          <p:nvSpPr>
            <p:cNvPr id="45" name="TextBox 44"/>
            <p:cNvSpPr txBox="1"/>
            <p:nvPr>
              <p:custDataLst>
                <p:tags r:id="rId16"/>
              </p:custDataLst>
            </p:nvPr>
          </p:nvSpPr>
          <p:spPr>
            <a:xfrm rot="16200000">
              <a:off x="1660526" y="4089400"/>
              <a:ext cx="2730500" cy="276999"/>
            </a:xfrm>
            <a:prstGeom prst="rect">
              <a:avLst/>
            </a:prstGeom>
            <a:solidFill>
              <a:schemeClr val="bg1"/>
            </a:solidFill>
          </p:spPr>
          <p:txBody>
            <a:bodyPr wrap="square" rtlCol="0">
              <a:spAutoFit/>
            </a:bodyPr>
            <a:lstStyle/>
            <a:p>
              <a:pPr algn="ctr"/>
              <a:r>
                <a:rPr lang="en-US" b="1" dirty="0" smtClean="0"/>
                <a:t>Health aid volatility</a:t>
              </a:r>
              <a:endParaRPr lang="en-US" b="1" dirty="0"/>
            </a:p>
          </p:txBody>
        </p:sp>
      </p:grpSp>
      <p:sp>
        <p:nvSpPr>
          <p:cNvPr id="41" name="Rounded Rectangle 40"/>
          <p:cNvSpPr/>
          <p:nvPr>
            <p:custDataLst>
              <p:tags r:id="rId9"/>
            </p:custDataLst>
          </p:nvPr>
        </p:nvSpPr>
        <p:spPr bwMode="auto">
          <a:xfrm>
            <a:off x="1128551" y="6077066"/>
            <a:ext cx="7254487" cy="363070"/>
          </a:xfrm>
          <a:prstGeom prst="round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72000" tIns="72000" rIns="72000" bIns="720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Lack of access to</a:t>
            </a:r>
            <a:r>
              <a:rPr kumimoji="0" lang="en-US" sz="1200" b="1" i="0" u="none" strike="noStrike" cap="none" normalizeH="0" dirty="0" smtClean="0">
                <a:ln>
                  <a:noFill/>
                </a:ln>
                <a:solidFill>
                  <a:schemeClr val="tx1"/>
                </a:solidFill>
                <a:effectLst/>
                <a:latin typeface="Arial" charset="0"/>
              </a:rPr>
              <a:t> financial tools fo</a:t>
            </a:r>
            <a:r>
              <a:rPr lang="en-US" b="1" dirty="0" smtClean="0"/>
              <a:t>r recipients of donor financing to effectively manage volatility</a:t>
            </a:r>
            <a:endParaRPr kumimoji="0" lang="en-US" sz="1200" b="1" i="0" u="none" strike="noStrike" cap="none" normalizeH="0" baseline="0" dirty="0" smtClean="0">
              <a:ln>
                <a:noFill/>
              </a:ln>
              <a:solidFill>
                <a:schemeClr val="tx1"/>
              </a:solidFill>
              <a:effectLst/>
              <a:latin typeface="Arial" charset="0"/>
            </a:endParaRPr>
          </a:p>
        </p:txBody>
      </p:sp>
      <p:sp>
        <p:nvSpPr>
          <p:cNvPr id="52" name="Chevron 6"/>
          <p:cNvSpPr>
            <a:spLocks noChangeArrowheads="1"/>
          </p:cNvSpPr>
          <p:nvPr>
            <p:custDataLst>
              <p:tags r:id="rId10"/>
            </p:custDataLst>
          </p:nvPr>
        </p:nvSpPr>
        <p:spPr bwMode="auto">
          <a:xfrm>
            <a:off x="2953367" y="1287462"/>
            <a:ext cx="3470276" cy="522288"/>
          </a:xfrm>
          <a:prstGeom prst="chevron">
            <a:avLst>
              <a:gd name="adj" fmla="val 49962"/>
            </a:avLst>
          </a:prstGeom>
          <a:solidFill>
            <a:schemeClr val="bg2">
              <a:lumMod val="50000"/>
            </a:schemeClr>
          </a:solidFill>
          <a:ln w="9525" algn="ctr">
            <a:solidFill>
              <a:schemeClr val="tx1"/>
            </a:solidFill>
            <a:round/>
            <a:headEnd/>
            <a:tailEnd/>
          </a:ln>
        </p:spPr>
        <p:txBody>
          <a:bodyPr lIns="72000" tIns="72000" rIns="72000" bIns="72000" anchor="ctr"/>
          <a:lstStyle/>
          <a:p>
            <a:pPr algn="ctr">
              <a:defRPr/>
            </a:pPr>
            <a:r>
              <a:rPr lang="en-US" sz="1400" b="1" dirty="0" smtClean="0">
                <a:solidFill>
                  <a:schemeClr val="bg1"/>
                </a:solidFill>
              </a:rPr>
              <a:t>Adverse impact on patients </a:t>
            </a:r>
          </a:p>
          <a:p>
            <a:pPr algn="ctr">
              <a:defRPr/>
            </a:pPr>
            <a:r>
              <a:rPr lang="en-US" sz="1400" b="1" dirty="0" smtClean="0">
                <a:solidFill>
                  <a:schemeClr val="bg1"/>
                </a:solidFill>
              </a:rPr>
              <a:t>and systems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76371"/>
                </a:solidFill>
              </a:rPr>
              <a:t>What can we learn from the private sector?</a:t>
            </a:r>
          </a:p>
        </p:txBody>
      </p:sp>
      <p:sp>
        <p:nvSpPr>
          <p:cNvPr id="5" name="Slide Number Placeholder 4"/>
          <p:cNvSpPr>
            <a:spLocks noGrp="1"/>
          </p:cNvSpPr>
          <p:nvPr>
            <p:ph type="sldNum" sz="quarter" idx="11"/>
          </p:nvPr>
        </p:nvSpPr>
        <p:spPr/>
        <p:txBody>
          <a:bodyPr/>
          <a:lstStyle/>
          <a:p>
            <a:pPr>
              <a:defRPr/>
            </a:pPr>
            <a:fld id="{DDB2ACC6-B02D-48BD-934C-7E3D70B38B11}" type="slidenum">
              <a:rPr lang="en-US" smtClean="0"/>
              <a:pPr>
                <a:defRPr/>
              </a:pPr>
              <a:t>2</a:t>
            </a:fld>
            <a:endParaRPr lang="en-US" dirty="0"/>
          </a:p>
        </p:txBody>
      </p:sp>
      <p:pic>
        <p:nvPicPr>
          <p:cNvPr id="413700" name="Picture 4" descr="C:\Documents and Settings\ABetru.UNF\Local Settings\Temporary Internet Files\Content.IE5\AJI3U5CV\MC900322640[1].wmf"/>
          <p:cNvPicPr>
            <a:picLocks noChangeAspect="1" noChangeArrowheads="1"/>
          </p:cNvPicPr>
          <p:nvPr/>
        </p:nvPicPr>
        <p:blipFill>
          <a:blip r:embed="rId2" cstate="print"/>
          <a:srcRect/>
          <a:stretch>
            <a:fillRect/>
          </a:stretch>
        </p:blipFill>
        <p:spPr bwMode="auto">
          <a:xfrm>
            <a:off x="286861" y="4195405"/>
            <a:ext cx="1003546" cy="1036625"/>
          </a:xfrm>
          <a:prstGeom prst="rect">
            <a:avLst/>
          </a:prstGeom>
          <a:noFill/>
        </p:spPr>
      </p:pic>
      <p:pic>
        <p:nvPicPr>
          <p:cNvPr id="413705" name="Picture 9" descr="C:\Documents and Settings\ABetru.UNF\Local Settings\Temporary Internet Files\Content.IE5\AJI3U5CV\MC900280802[1].wmf"/>
          <p:cNvPicPr>
            <a:picLocks noChangeAspect="1" noChangeArrowheads="1"/>
          </p:cNvPicPr>
          <p:nvPr/>
        </p:nvPicPr>
        <p:blipFill>
          <a:blip r:embed="rId3" cstate="print"/>
          <a:srcRect/>
          <a:stretch>
            <a:fillRect/>
          </a:stretch>
        </p:blipFill>
        <p:spPr bwMode="auto">
          <a:xfrm>
            <a:off x="3858563" y="4195405"/>
            <a:ext cx="1202485" cy="1036625"/>
          </a:xfrm>
          <a:prstGeom prst="rect">
            <a:avLst/>
          </a:prstGeom>
          <a:noFill/>
        </p:spPr>
      </p:pic>
      <p:pic>
        <p:nvPicPr>
          <p:cNvPr id="413706" name="Picture 10" descr="C:\Documents and Settings\ABetru.UNF\Local Settings\Temporary Internet Files\Content.IE5\CZGHMVET\MC900014450[1].wmf"/>
          <p:cNvPicPr>
            <a:picLocks noChangeAspect="1" noChangeArrowheads="1"/>
          </p:cNvPicPr>
          <p:nvPr/>
        </p:nvPicPr>
        <p:blipFill>
          <a:blip r:embed="rId4" cstate="print"/>
          <a:srcRect/>
          <a:stretch>
            <a:fillRect/>
          </a:stretch>
        </p:blipFill>
        <p:spPr bwMode="auto">
          <a:xfrm>
            <a:off x="7582285" y="4195405"/>
            <a:ext cx="1073394" cy="1036625"/>
          </a:xfrm>
          <a:prstGeom prst="rect">
            <a:avLst/>
          </a:prstGeom>
          <a:noFill/>
        </p:spPr>
      </p:pic>
      <p:pic>
        <p:nvPicPr>
          <p:cNvPr id="413708" name="Picture 12" descr="C:\Documents and Settings\ABetru.UNF\Local Settings\Temporary Internet Files\Content.IE5\0VSHEDG1\MC900156175[1].wmf"/>
          <p:cNvPicPr>
            <a:picLocks noChangeAspect="1" noChangeArrowheads="1"/>
          </p:cNvPicPr>
          <p:nvPr/>
        </p:nvPicPr>
        <p:blipFill>
          <a:blip r:embed="rId5" cstate="print"/>
          <a:srcRect/>
          <a:stretch>
            <a:fillRect/>
          </a:stretch>
        </p:blipFill>
        <p:spPr bwMode="auto">
          <a:xfrm>
            <a:off x="3858564" y="984847"/>
            <a:ext cx="918302" cy="941401"/>
          </a:xfrm>
          <a:prstGeom prst="rect">
            <a:avLst/>
          </a:prstGeom>
          <a:noFill/>
        </p:spPr>
      </p:pic>
      <p:sp>
        <p:nvSpPr>
          <p:cNvPr id="19" name="TextBox 18"/>
          <p:cNvSpPr txBox="1"/>
          <p:nvPr/>
        </p:nvSpPr>
        <p:spPr>
          <a:xfrm>
            <a:off x="147007" y="3890643"/>
            <a:ext cx="1318442" cy="261610"/>
          </a:xfrm>
          <a:prstGeom prst="rect">
            <a:avLst/>
          </a:prstGeom>
          <a:noFill/>
        </p:spPr>
        <p:txBody>
          <a:bodyPr wrap="square" rtlCol="0">
            <a:spAutoFit/>
          </a:bodyPr>
          <a:lstStyle/>
          <a:p>
            <a:pPr algn="ctr"/>
            <a:r>
              <a:rPr lang="en-US" sz="1100" b="1" dirty="0" smtClean="0"/>
              <a:t>Inputs source</a:t>
            </a:r>
            <a:endParaRPr lang="en-US" sz="1100" b="1" dirty="0"/>
          </a:p>
        </p:txBody>
      </p:sp>
      <p:sp>
        <p:nvSpPr>
          <p:cNvPr id="20" name="TextBox 19"/>
          <p:cNvSpPr txBox="1"/>
          <p:nvPr/>
        </p:nvSpPr>
        <p:spPr>
          <a:xfrm>
            <a:off x="3855923" y="3933675"/>
            <a:ext cx="1205125" cy="261610"/>
          </a:xfrm>
          <a:prstGeom prst="rect">
            <a:avLst/>
          </a:prstGeom>
          <a:noFill/>
        </p:spPr>
        <p:txBody>
          <a:bodyPr wrap="square" rtlCol="0">
            <a:spAutoFit/>
          </a:bodyPr>
          <a:lstStyle/>
          <a:p>
            <a:pPr algn="ctr"/>
            <a:r>
              <a:rPr lang="en-US" sz="1100" b="1" dirty="0" smtClean="0"/>
              <a:t>Manufacturer</a:t>
            </a:r>
            <a:endParaRPr lang="en-US" sz="1100" b="1" dirty="0"/>
          </a:p>
        </p:txBody>
      </p:sp>
      <p:sp>
        <p:nvSpPr>
          <p:cNvPr id="21" name="TextBox 20"/>
          <p:cNvSpPr txBox="1"/>
          <p:nvPr/>
        </p:nvSpPr>
        <p:spPr>
          <a:xfrm>
            <a:off x="3658310" y="725688"/>
            <a:ext cx="1457892" cy="261610"/>
          </a:xfrm>
          <a:prstGeom prst="rect">
            <a:avLst/>
          </a:prstGeom>
          <a:noFill/>
        </p:spPr>
        <p:txBody>
          <a:bodyPr wrap="square" rtlCol="0">
            <a:spAutoFit/>
          </a:bodyPr>
          <a:lstStyle/>
          <a:p>
            <a:pPr algn="ctr"/>
            <a:r>
              <a:rPr lang="en-US" sz="1100" b="1" dirty="0" smtClean="0"/>
              <a:t>Commercial bank</a:t>
            </a:r>
            <a:endParaRPr lang="en-US" sz="1100" b="1" dirty="0"/>
          </a:p>
        </p:txBody>
      </p:sp>
      <p:sp>
        <p:nvSpPr>
          <p:cNvPr id="22" name="TextBox 21"/>
          <p:cNvSpPr txBox="1"/>
          <p:nvPr/>
        </p:nvSpPr>
        <p:spPr>
          <a:xfrm>
            <a:off x="7463643" y="3793821"/>
            <a:ext cx="1299616" cy="430887"/>
          </a:xfrm>
          <a:prstGeom prst="rect">
            <a:avLst/>
          </a:prstGeom>
          <a:noFill/>
        </p:spPr>
        <p:txBody>
          <a:bodyPr wrap="square" rtlCol="0">
            <a:spAutoFit/>
          </a:bodyPr>
          <a:lstStyle/>
          <a:p>
            <a:pPr algn="ctr"/>
            <a:r>
              <a:rPr lang="en-US" sz="1100" b="1" dirty="0" smtClean="0"/>
              <a:t>Wholesale / retail store</a:t>
            </a:r>
            <a:endParaRPr lang="en-US" sz="1100" b="1" dirty="0"/>
          </a:p>
        </p:txBody>
      </p:sp>
      <p:sp>
        <p:nvSpPr>
          <p:cNvPr id="26" name="Left-Right Arrow 25"/>
          <p:cNvSpPr/>
          <p:nvPr/>
        </p:nvSpPr>
        <p:spPr bwMode="auto">
          <a:xfrm>
            <a:off x="5299088" y="3890643"/>
            <a:ext cx="2056975" cy="1710719"/>
          </a:xfrm>
          <a:prstGeom prst="leftRightArrow">
            <a:avLst>
              <a:gd name="adj1" fmla="val 60012"/>
              <a:gd name="adj2" fmla="val 10587"/>
            </a:avLst>
          </a:prstGeom>
          <a:noFill/>
          <a:ln w="9525" cap="flat" cmpd="sng" algn="ctr">
            <a:solidFill>
              <a:schemeClr val="tx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100" dirty="0" smtClean="0">
                <a:latin typeface="Arial" charset="0"/>
              </a:rPr>
              <a:t>In order for the store to purchase a larger order, manufacturer offers half payment upfront and half in 6 months</a:t>
            </a:r>
            <a:endParaRPr kumimoji="0" lang="en-US" sz="1100" b="0" i="0" u="none" strike="noStrike" cap="none" normalizeH="0" baseline="0" dirty="0" smtClean="0">
              <a:ln>
                <a:noFill/>
              </a:ln>
              <a:solidFill>
                <a:schemeClr val="tx1"/>
              </a:solidFill>
              <a:effectLst/>
              <a:latin typeface="Arial" charset="0"/>
            </a:endParaRPr>
          </a:p>
        </p:txBody>
      </p:sp>
      <p:sp>
        <p:nvSpPr>
          <p:cNvPr id="27" name="Left-Right Arrow 26"/>
          <p:cNvSpPr/>
          <p:nvPr/>
        </p:nvSpPr>
        <p:spPr bwMode="auto">
          <a:xfrm rot="5400000">
            <a:off x="3511969" y="2028217"/>
            <a:ext cx="1814425" cy="1910426"/>
          </a:xfrm>
          <a:prstGeom prst="leftRightArrow">
            <a:avLst>
              <a:gd name="adj1" fmla="val 60012"/>
              <a:gd name="adj2" fmla="val 10587"/>
            </a:avLst>
          </a:prstGeom>
          <a:noFill/>
          <a:ln w="9525" cap="flat" cmpd="sng" algn="ctr">
            <a:solidFill>
              <a:schemeClr val="tx1"/>
            </a:solidFill>
            <a:prstDash val="solid"/>
            <a:round/>
            <a:headEnd type="none" w="med" len="med"/>
            <a:tailEnd type="none" w="med" len="med"/>
          </a:ln>
          <a:effectLst/>
        </p:spPr>
        <p:txBody>
          <a:bodyPr vert="vert270" wrap="square" lIns="72000" tIns="72000" rIns="72000" bIns="72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100" dirty="0" smtClean="0">
                <a:latin typeface="Arial" charset="0"/>
              </a:rPr>
              <a:t>Manufacturer uses the future receivable as collateral to obtain short-term bridge financing from a bank</a:t>
            </a:r>
            <a:endParaRPr kumimoji="0" lang="en-US" sz="1100" b="0" i="0" u="none" strike="noStrike" cap="none" normalizeH="0" baseline="0" dirty="0" smtClean="0">
              <a:ln>
                <a:noFill/>
              </a:ln>
              <a:solidFill>
                <a:schemeClr val="tx1"/>
              </a:solidFill>
              <a:effectLst/>
              <a:latin typeface="Arial" charset="0"/>
            </a:endParaRPr>
          </a:p>
        </p:txBody>
      </p:sp>
      <p:sp>
        <p:nvSpPr>
          <p:cNvPr id="29" name="Left-Right Arrow 28"/>
          <p:cNvSpPr/>
          <p:nvPr/>
        </p:nvSpPr>
        <p:spPr bwMode="auto">
          <a:xfrm>
            <a:off x="1605303" y="3890643"/>
            <a:ext cx="2056975" cy="1710719"/>
          </a:xfrm>
          <a:prstGeom prst="leftRightArrow">
            <a:avLst>
              <a:gd name="adj1" fmla="val 60012"/>
              <a:gd name="adj2" fmla="val 10587"/>
            </a:avLst>
          </a:prstGeom>
          <a:noFill/>
          <a:ln w="9525" cap="flat" cmpd="sng" algn="ctr">
            <a:solidFill>
              <a:schemeClr val="tx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100" dirty="0" smtClean="0">
                <a:latin typeface="Arial" charset="0"/>
              </a:rPr>
              <a:t>With the financing secured from the bank, the manufacturer obtain its inputs more efficiently to lower its cost of operations </a:t>
            </a:r>
            <a:endParaRPr kumimoji="0" lang="en-US" sz="1100" b="0" i="0" u="none" strike="noStrike" cap="none" normalizeH="0" baseline="0" dirty="0" smtClean="0">
              <a:ln>
                <a:noFill/>
              </a:ln>
              <a:solidFill>
                <a:schemeClr val="tx1"/>
              </a:solidFill>
              <a:effectLst/>
              <a:latin typeface="Arial" charset="0"/>
            </a:endParaRPr>
          </a:p>
        </p:txBody>
      </p:sp>
      <p:sp>
        <p:nvSpPr>
          <p:cNvPr id="30" name="Oval 29"/>
          <p:cNvSpPr/>
          <p:nvPr/>
        </p:nvSpPr>
        <p:spPr bwMode="auto">
          <a:xfrm>
            <a:off x="5399059" y="4136864"/>
            <a:ext cx="178918" cy="159548"/>
          </a:xfrm>
          <a:prstGeom prst="ellipse">
            <a:avLst/>
          </a:prstGeom>
          <a:solidFill>
            <a:schemeClr val="bg2">
              <a:lumMod val="50000"/>
            </a:schemeClr>
          </a:solidFill>
          <a:ln w="9525" cap="flat" cmpd="sng" algn="ctr">
            <a:solidFill>
              <a:schemeClr val="tx1"/>
            </a:solidFill>
            <a:prstDash val="solid"/>
            <a:round/>
            <a:headEnd type="none" w="med" len="med"/>
            <a:tailEnd type="none" w="med" len="med"/>
          </a:ln>
          <a:effectLst/>
        </p:spPr>
        <p:txBody>
          <a:bodyPr vert="horz" wrap="square" lIns="72000" tIns="72000" rIns="72000" bIns="7200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Arial" charset="0"/>
              </a:rPr>
              <a:t>1</a:t>
            </a:r>
          </a:p>
        </p:txBody>
      </p:sp>
      <p:sp>
        <p:nvSpPr>
          <p:cNvPr id="31" name="Oval 30"/>
          <p:cNvSpPr/>
          <p:nvPr/>
        </p:nvSpPr>
        <p:spPr bwMode="auto">
          <a:xfrm>
            <a:off x="3737585" y="2076217"/>
            <a:ext cx="178918" cy="159548"/>
          </a:xfrm>
          <a:prstGeom prst="ellipse">
            <a:avLst/>
          </a:prstGeom>
          <a:solidFill>
            <a:schemeClr val="bg2">
              <a:lumMod val="50000"/>
            </a:schemeClr>
          </a:solidFill>
          <a:ln w="9525" cap="flat" cmpd="sng" algn="ctr">
            <a:solidFill>
              <a:schemeClr val="tx1"/>
            </a:solidFill>
            <a:prstDash val="solid"/>
            <a:round/>
            <a:headEnd type="none" w="med" len="med"/>
            <a:tailEnd type="none" w="med" len="med"/>
          </a:ln>
          <a:effectLst/>
        </p:spPr>
        <p:txBody>
          <a:bodyPr vert="horz" wrap="square" lIns="72000" tIns="72000" rIns="72000" bIns="7200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Arial" charset="0"/>
              </a:rPr>
              <a:t>2</a:t>
            </a:r>
          </a:p>
        </p:txBody>
      </p:sp>
      <p:sp>
        <p:nvSpPr>
          <p:cNvPr id="32" name="Oval 31"/>
          <p:cNvSpPr/>
          <p:nvPr/>
        </p:nvSpPr>
        <p:spPr bwMode="auto">
          <a:xfrm>
            <a:off x="1605304" y="4093207"/>
            <a:ext cx="178918" cy="159548"/>
          </a:xfrm>
          <a:prstGeom prst="ellipse">
            <a:avLst/>
          </a:prstGeom>
          <a:solidFill>
            <a:schemeClr val="bg2">
              <a:lumMod val="50000"/>
            </a:schemeClr>
          </a:solidFill>
          <a:ln w="9525" cap="flat" cmpd="sng" algn="ctr">
            <a:solidFill>
              <a:schemeClr val="tx1"/>
            </a:solidFill>
            <a:prstDash val="solid"/>
            <a:round/>
            <a:headEnd type="none" w="med" len="med"/>
            <a:tailEnd type="none" w="med" len="med"/>
          </a:ln>
          <a:effectLst/>
        </p:spPr>
        <p:txBody>
          <a:bodyPr vert="horz" wrap="square" lIns="72000" tIns="72000" rIns="72000" bIns="7200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Arial" charset="0"/>
              </a:rPr>
              <a:t>3</a:t>
            </a:r>
          </a:p>
        </p:txBody>
      </p:sp>
      <p:sp>
        <p:nvSpPr>
          <p:cNvPr id="33" name="Circular Arrow 32"/>
          <p:cNvSpPr/>
          <p:nvPr/>
        </p:nvSpPr>
        <p:spPr bwMode="auto">
          <a:xfrm flipH="1">
            <a:off x="5635722" y="3055165"/>
            <a:ext cx="1706036" cy="1251189"/>
          </a:xfrm>
          <a:prstGeom prst="circularArrow">
            <a:avLst>
              <a:gd name="adj1" fmla="val 5622"/>
              <a:gd name="adj2" fmla="val 1014326"/>
              <a:gd name="adj3" fmla="val 20398400"/>
              <a:gd name="adj4" fmla="val 10800000"/>
              <a:gd name="adj5" fmla="val 7434"/>
            </a:avLst>
          </a:prstGeom>
          <a:noFill/>
          <a:ln w="9525" cap="flat" cmpd="sng" algn="ctr">
            <a:solidFill>
              <a:schemeClr val="tx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p:txBody>
      </p:sp>
      <p:sp>
        <p:nvSpPr>
          <p:cNvPr id="34" name="TextBox 33"/>
          <p:cNvSpPr txBox="1"/>
          <p:nvPr/>
        </p:nvSpPr>
        <p:spPr>
          <a:xfrm>
            <a:off x="5966836" y="3235334"/>
            <a:ext cx="1141696" cy="769441"/>
          </a:xfrm>
          <a:prstGeom prst="rect">
            <a:avLst/>
          </a:prstGeom>
          <a:noFill/>
        </p:spPr>
        <p:txBody>
          <a:bodyPr wrap="square" rtlCol="0">
            <a:spAutoFit/>
          </a:bodyPr>
          <a:lstStyle/>
          <a:p>
            <a:r>
              <a:rPr lang="en-US" sz="1100" dirty="0" smtClean="0"/>
              <a:t>In 6 months, store forwards remaining 50% payment</a:t>
            </a:r>
            <a:endParaRPr lang="en-US" sz="1100" dirty="0"/>
          </a:p>
        </p:txBody>
      </p:sp>
      <p:sp>
        <p:nvSpPr>
          <p:cNvPr id="36" name="Oval 35"/>
          <p:cNvSpPr/>
          <p:nvPr/>
        </p:nvSpPr>
        <p:spPr bwMode="auto">
          <a:xfrm>
            <a:off x="5676377" y="3251474"/>
            <a:ext cx="178918" cy="159548"/>
          </a:xfrm>
          <a:prstGeom prst="ellipse">
            <a:avLst/>
          </a:prstGeom>
          <a:solidFill>
            <a:schemeClr val="bg2">
              <a:lumMod val="50000"/>
            </a:schemeClr>
          </a:solidFill>
          <a:ln w="9525" cap="flat" cmpd="sng" algn="ctr">
            <a:solidFill>
              <a:schemeClr val="tx1"/>
            </a:solidFill>
            <a:prstDash val="solid"/>
            <a:round/>
            <a:headEnd type="none" w="med" len="med"/>
            <a:tailEnd type="none" w="med" len="med"/>
          </a:ln>
          <a:effectLst/>
        </p:spPr>
        <p:txBody>
          <a:bodyPr vert="horz" wrap="square" lIns="72000" tIns="72000" rIns="72000" bIns="7200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Arial" charset="0"/>
              </a:rPr>
              <a:t>4</a:t>
            </a:r>
          </a:p>
        </p:txBody>
      </p:sp>
      <p:sp>
        <p:nvSpPr>
          <p:cNvPr id="37" name="Circular Arrow 36"/>
          <p:cNvSpPr/>
          <p:nvPr/>
        </p:nvSpPr>
        <p:spPr bwMode="auto">
          <a:xfrm rot="5400000" flipH="1" flipV="1">
            <a:off x="1623586" y="2135502"/>
            <a:ext cx="2298518" cy="1211763"/>
          </a:xfrm>
          <a:prstGeom prst="circularArrow">
            <a:avLst>
              <a:gd name="adj1" fmla="val 5622"/>
              <a:gd name="adj2" fmla="val 1014326"/>
              <a:gd name="adj3" fmla="val 20398400"/>
              <a:gd name="adj4" fmla="val 10800000"/>
              <a:gd name="adj5" fmla="val 9516"/>
            </a:avLst>
          </a:prstGeom>
          <a:noFill/>
          <a:ln w="9525" cap="flat" cmpd="sng" algn="ctr">
            <a:solidFill>
              <a:schemeClr val="tx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p:txBody>
      </p:sp>
      <p:sp>
        <p:nvSpPr>
          <p:cNvPr id="38" name="TextBox 37"/>
          <p:cNvSpPr txBox="1"/>
          <p:nvPr/>
        </p:nvSpPr>
        <p:spPr>
          <a:xfrm>
            <a:off x="2333584" y="2455001"/>
            <a:ext cx="1130384" cy="600164"/>
          </a:xfrm>
          <a:prstGeom prst="rect">
            <a:avLst/>
          </a:prstGeom>
          <a:noFill/>
        </p:spPr>
        <p:txBody>
          <a:bodyPr wrap="square" rtlCol="0">
            <a:spAutoFit/>
          </a:bodyPr>
          <a:lstStyle/>
          <a:p>
            <a:r>
              <a:rPr lang="en-US" sz="1100" dirty="0" smtClean="0"/>
              <a:t>Manufacturer repays bank plus interest</a:t>
            </a:r>
            <a:endParaRPr lang="en-US" sz="1100" dirty="0"/>
          </a:p>
        </p:txBody>
      </p:sp>
      <p:sp>
        <p:nvSpPr>
          <p:cNvPr id="39" name="Oval 38"/>
          <p:cNvSpPr/>
          <p:nvPr/>
        </p:nvSpPr>
        <p:spPr bwMode="auto">
          <a:xfrm>
            <a:off x="2450832" y="1592125"/>
            <a:ext cx="178918" cy="159548"/>
          </a:xfrm>
          <a:prstGeom prst="ellipse">
            <a:avLst/>
          </a:prstGeom>
          <a:solidFill>
            <a:schemeClr val="bg2">
              <a:lumMod val="50000"/>
            </a:schemeClr>
          </a:solidFill>
          <a:ln w="9525" cap="flat" cmpd="sng" algn="ctr">
            <a:solidFill>
              <a:schemeClr val="tx1"/>
            </a:solidFill>
            <a:prstDash val="solid"/>
            <a:round/>
            <a:headEnd type="none" w="med" len="med"/>
            <a:tailEnd type="none" w="med" len="med"/>
          </a:ln>
          <a:effectLst/>
        </p:spPr>
        <p:txBody>
          <a:bodyPr vert="horz" wrap="square" lIns="72000" tIns="72000" rIns="72000" bIns="7200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Arial" charset="0"/>
              </a:rPr>
              <a:t>5</a:t>
            </a:r>
          </a:p>
        </p:txBody>
      </p:sp>
      <p:sp>
        <p:nvSpPr>
          <p:cNvPr id="42" name="TextBox 41"/>
          <p:cNvSpPr txBox="1"/>
          <p:nvPr/>
        </p:nvSpPr>
        <p:spPr>
          <a:xfrm>
            <a:off x="1182829" y="6013253"/>
            <a:ext cx="7064044" cy="754053"/>
          </a:xfrm>
          <a:prstGeom prst="rect">
            <a:avLst/>
          </a:prstGeom>
          <a:noFill/>
        </p:spPr>
        <p:txBody>
          <a:bodyPr wrap="square" lIns="0" tIns="0" rIns="0" bIns="0" rtlCol="0">
            <a:spAutoFit/>
          </a:bodyPr>
          <a:lstStyle/>
          <a:p>
            <a:pPr marL="119063" indent="-119063">
              <a:spcBef>
                <a:spcPts val="600"/>
              </a:spcBef>
              <a:buFont typeface="Arial" pitchFamily="34" charset="0"/>
              <a:buChar char="•"/>
            </a:pPr>
            <a:r>
              <a:rPr lang="en-US" sz="1100" b="1" dirty="0" smtClean="0">
                <a:latin typeface="Arial" charset="0"/>
              </a:rPr>
              <a:t>Receivables financing, </a:t>
            </a:r>
            <a:r>
              <a:rPr lang="en-US" sz="1100" dirty="0" smtClean="0">
                <a:latin typeface="Arial" charset="0"/>
              </a:rPr>
              <a:t>where companies use commitments by customers to pay as collateral in a financing agreement, is a common method of freeing up capital to invest in improving a companies business</a:t>
            </a:r>
          </a:p>
          <a:p>
            <a:pPr marL="119063" indent="-119063">
              <a:spcBef>
                <a:spcPts val="600"/>
              </a:spcBef>
              <a:buFont typeface="Arial" pitchFamily="34" charset="0"/>
              <a:buChar char="•"/>
            </a:pPr>
            <a:r>
              <a:rPr lang="en-US" sz="1100" dirty="0" smtClean="0">
                <a:latin typeface="Arial" charset="0"/>
              </a:rPr>
              <a:t>Recipients of donor funding can use </a:t>
            </a:r>
            <a:r>
              <a:rPr lang="en-US" sz="1100" b="1" dirty="0" smtClean="0">
                <a:latin typeface="Arial" charset="0"/>
              </a:rPr>
              <a:t>donor commitments as receivables </a:t>
            </a:r>
            <a:r>
              <a:rPr lang="en-US" sz="1100" dirty="0" smtClean="0">
                <a:latin typeface="Arial" charset="0"/>
              </a:rPr>
              <a:t>to obtain short-term financing  to improve the efficiency of health commodity procurement</a:t>
            </a:r>
            <a:endParaRPr lang="en-US" sz="1100" dirty="0"/>
          </a:p>
        </p:txBody>
      </p:sp>
      <p:sp>
        <p:nvSpPr>
          <p:cNvPr id="43" name="Isosceles Triangle 42"/>
          <p:cNvSpPr/>
          <p:nvPr/>
        </p:nvSpPr>
        <p:spPr bwMode="auto">
          <a:xfrm rot="10800000">
            <a:off x="981321" y="5776852"/>
            <a:ext cx="7265551" cy="182609"/>
          </a:xfrm>
          <a:prstGeom prst="triangle">
            <a:avLst/>
          </a:prstGeom>
          <a:solidFill>
            <a:schemeClr val="bg2">
              <a:lumMod val="50000"/>
            </a:schemeClr>
          </a:solidFill>
          <a:ln w="9525" cap="flat" cmpd="sng" algn="ctr">
            <a:solidFill>
              <a:schemeClr val="tx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nvGraphicFramePr>
        <p:xfrm>
          <a:off x="0" y="0"/>
          <a:ext cx="158750" cy="158750"/>
        </p:xfrm>
        <a:graphic>
          <a:graphicData uri="http://schemas.openxmlformats.org/presentationml/2006/ole">
            <p:oleObj spid="_x0000_s429058" name="think-cell Slide" r:id="rId16" imgW="360" imgH="360" progId="">
              <p:embed/>
            </p:oleObj>
          </a:graphicData>
        </a:graphic>
      </p:graphicFrame>
      <p:sp>
        <p:nvSpPr>
          <p:cNvPr id="83" name="Title 1"/>
          <p:cNvSpPr>
            <a:spLocks noGrp="1"/>
          </p:cNvSpPr>
          <p:nvPr>
            <p:ph type="title"/>
          </p:nvPr>
        </p:nvSpPr>
        <p:spPr>
          <a:xfrm>
            <a:off x="141288" y="349250"/>
            <a:ext cx="8883650" cy="615553"/>
          </a:xfrm>
        </p:spPr>
        <p:txBody>
          <a:bodyPr/>
          <a:lstStyle/>
          <a:p>
            <a:r>
              <a:rPr lang="en-US" dirty="0" smtClean="0">
                <a:solidFill>
                  <a:srgbClr val="476371"/>
                </a:solidFill>
              </a:rPr>
              <a:t>PGH increases access to health commodities by allowing donor recipients to leverage L/Cs to accelerate procurement</a:t>
            </a:r>
          </a:p>
        </p:txBody>
      </p:sp>
      <p:sp>
        <p:nvSpPr>
          <p:cNvPr id="111" name="Rectangle 110"/>
          <p:cNvSpPr/>
          <p:nvPr/>
        </p:nvSpPr>
        <p:spPr bwMode="auto">
          <a:xfrm>
            <a:off x="8334114" y="1237130"/>
            <a:ext cx="723822" cy="5235695"/>
          </a:xfrm>
          <a:prstGeom prst="rect">
            <a:avLst/>
          </a:prstGeom>
          <a:solidFill>
            <a:schemeClr val="bg2">
              <a:lumMod val="50000"/>
            </a:schemeClr>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72000" tIns="72000" rIns="72000" bIns="7200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Arial" charset="0"/>
            </a:endParaRPr>
          </a:p>
        </p:txBody>
      </p:sp>
      <p:sp>
        <p:nvSpPr>
          <p:cNvPr id="35" name="Rounded Rectangle 34"/>
          <p:cNvSpPr/>
          <p:nvPr/>
        </p:nvSpPr>
        <p:spPr>
          <a:xfrm>
            <a:off x="526788" y="1704981"/>
            <a:ext cx="629762" cy="4210975"/>
          </a:xfrm>
          <a:prstGeom prst="roundRect">
            <a:avLst/>
          </a:prstGeom>
          <a:solidFill>
            <a:srgbClr val="B6C8D2"/>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0" tIns="0" rIns="0" bIns="0" numCol="1" rtlCol="0" anchor="ctr" anchorCtr="0" compatLnSpc="1">
            <a:prstTxWarp prst="textNoShape">
              <a:avLst/>
            </a:prstTxWarp>
          </a:bodyPr>
          <a:lstStyle/>
          <a:p>
            <a:pPr marL="55563" algn="ctr"/>
            <a:r>
              <a:rPr lang="en-US" sz="800" b="1" dirty="0" smtClean="0">
                <a:solidFill>
                  <a:schemeClr val="tx1">
                    <a:lumMod val="95000"/>
                    <a:lumOff val="5000"/>
                  </a:schemeClr>
                </a:solidFill>
                <a:latin typeface="Arial" charset="0"/>
              </a:rPr>
              <a:t>Merck</a:t>
            </a:r>
          </a:p>
          <a:p>
            <a:pPr marL="55563" algn="ctr"/>
            <a:endParaRPr lang="en-US" sz="800" b="1" dirty="0" smtClean="0">
              <a:solidFill>
                <a:schemeClr val="tx1">
                  <a:lumMod val="95000"/>
                  <a:lumOff val="5000"/>
                </a:schemeClr>
              </a:solidFill>
              <a:latin typeface="Arial" charset="0"/>
            </a:endParaRPr>
          </a:p>
          <a:p>
            <a:pPr marL="55563" algn="ctr"/>
            <a:r>
              <a:rPr lang="en-US" sz="800" b="1" dirty="0" smtClean="0">
                <a:solidFill>
                  <a:schemeClr val="tx1">
                    <a:lumMod val="95000"/>
                    <a:lumOff val="5000"/>
                  </a:schemeClr>
                </a:solidFill>
                <a:latin typeface="Arial" charset="0"/>
              </a:rPr>
              <a:t>Bayer</a:t>
            </a:r>
          </a:p>
          <a:p>
            <a:pPr marL="55563" algn="ctr"/>
            <a:endParaRPr lang="en-US" sz="800" b="1" dirty="0" smtClean="0">
              <a:solidFill>
                <a:schemeClr val="tx1">
                  <a:lumMod val="95000"/>
                  <a:lumOff val="5000"/>
                </a:schemeClr>
              </a:solidFill>
              <a:latin typeface="Arial" charset="0"/>
            </a:endParaRPr>
          </a:p>
          <a:p>
            <a:pPr marL="55563" algn="ctr"/>
            <a:r>
              <a:rPr lang="en-US" sz="800" b="1" dirty="0" smtClean="0">
                <a:solidFill>
                  <a:schemeClr val="tx1">
                    <a:lumMod val="95000"/>
                    <a:lumOff val="5000"/>
                  </a:schemeClr>
                </a:solidFill>
                <a:latin typeface="Arial" charset="0"/>
              </a:rPr>
              <a:t>Pfizer</a:t>
            </a:r>
          </a:p>
          <a:p>
            <a:pPr marL="55563" algn="ctr"/>
            <a:endParaRPr lang="en-US" sz="800" b="1" dirty="0" smtClean="0">
              <a:solidFill>
                <a:schemeClr val="tx1">
                  <a:lumMod val="95000"/>
                  <a:lumOff val="5000"/>
                </a:schemeClr>
              </a:solidFill>
              <a:latin typeface="Arial" charset="0"/>
            </a:endParaRPr>
          </a:p>
          <a:p>
            <a:pPr marL="55563" algn="ctr"/>
            <a:r>
              <a:rPr lang="en-US" sz="800" b="1" dirty="0" smtClean="0">
                <a:solidFill>
                  <a:schemeClr val="tx1">
                    <a:lumMod val="95000"/>
                    <a:lumOff val="5000"/>
                  </a:schemeClr>
                </a:solidFill>
                <a:latin typeface="Arial" charset="0"/>
              </a:rPr>
              <a:t>AZ Textiles</a:t>
            </a:r>
          </a:p>
          <a:p>
            <a:pPr marL="55563" algn="ctr"/>
            <a:endParaRPr lang="en-US" sz="800" b="1" dirty="0" smtClean="0">
              <a:solidFill>
                <a:schemeClr val="tx1">
                  <a:lumMod val="95000"/>
                  <a:lumOff val="5000"/>
                </a:schemeClr>
              </a:solidFill>
              <a:latin typeface="Arial" charset="0"/>
            </a:endParaRPr>
          </a:p>
          <a:p>
            <a:pPr marL="55563" algn="ctr"/>
            <a:r>
              <a:rPr lang="en-US" sz="800" b="1" dirty="0" smtClean="0">
                <a:solidFill>
                  <a:schemeClr val="tx1">
                    <a:lumMod val="95000"/>
                    <a:lumOff val="5000"/>
                  </a:schemeClr>
                </a:solidFill>
                <a:latin typeface="Arial" charset="0"/>
              </a:rPr>
              <a:t>J&amp;J</a:t>
            </a:r>
          </a:p>
          <a:p>
            <a:pPr marL="55563" algn="ctr"/>
            <a:endParaRPr lang="en-US" sz="800" b="1" dirty="0" smtClean="0">
              <a:solidFill>
                <a:schemeClr val="tx1">
                  <a:lumMod val="95000"/>
                  <a:lumOff val="5000"/>
                </a:schemeClr>
              </a:solidFill>
              <a:latin typeface="Arial" charset="0"/>
            </a:endParaRPr>
          </a:p>
          <a:p>
            <a:pPr marL="55563" algn="ctr"/>
            <a:r>
              <a:rPr lang="en-US" sz="800" b="1" dirty="0" smtClean="0">
                <a:solidFill>
                  <a:schemeClr val="tx1">
                    <a:lumMod val="95000"/>
                    <a:lumOff val="5000"/>
                  </a:schemeClr>
                </a:solidFill>
                <a:latin typeface="Arial" charset="0"/>
              </a:rPr>
              <a:t>GSK</a:t>
            </a:r>
          </a:p>
          <a:p>
            <a:pPr marL="55563" algn="ctr"/>
            <a:endParaRPr lang="en-US" sz="800" b="1" dirty="0" smtClean="0">
              <a:solidFill>
                <a:schemeClr val="tx1">
                  <a:lumMod val="95000"/>
                  <a:lumOff val="5000"/>
                </a:schemeClr>
              </a:solidFill>
              <a:latin typeface="Arial" charset="0"/>
            </a:endParaRPr>
          </a:p>
          <a:p>
            <a:pPr marL="55563" algn="ctr"/>
            <a:endParaRPr lang="en-US" sz="800" b="1" dirty="0" smtClean="0">
              <a:solidFill>
                <a:schemeClr val="tx1">
                  <a:lumMod val="95000"/>
                  <a:lumOff val="5000"/>
                </a:schemeClr>
              </a:solidFill>
              <a:latin typeface="Arial" charset="0"/>
            </a:endParaRPr>
          </a:p>
          <a:p>
            <a:pPr marL="55563" algn="ctr"/>
            <a:endParaRPr lang="en-US" sz="800" b="1" dirty="0" smtClean="0">
              <a:latin typeface="Arial" charset="0"/>
            </a:endParaRPr>
          </a:p>
          <a:p>
            <a:pPr marL="55563" algn="ctr"/>
            <a:endParaRPr lang="en-US" sz="800" b="1" dirty="0" smtClean="0">
              <a:latin typeface="Arial" charset="0"/>
            </a:endParaRPr>
          </a:p>
          <a:p>
            <a:pPr marL="55563" algn="ctr"/>
            <a:endParaRPr lang="en-US" sz="800" b="1" dirty="0" smtClean="0">
              <a:latin typeface="Arial" charset="0"/>
            </a:endParaRPr>
          </a:p>
          <a:p>
            <a:pPr marL="55563" algn="ctr"/>
            <a:endParaRPr lang="en-US" sz="800" b="1" dirty="0" smtClean="0">
              <a:latin typeface="Arial" charset="0"/>
            </a:endParaRPr>
          </a:p>
          <a:p>
            <a:pPr marL="55563" algn="ctr"/>
            <a:endParaRPr lang="en-US" sz="800" b="1" dirty="0">
              <a:latin typeface="Arial" charset="0"/>
            </a:endParaRPr>
          </a:p>
          <a:p>
            <a:pPr marL="55563" algn="ctr"/>
            <a:endParaRPr lang="en-US" sz="800" b="1" dirty="0" smtClean="0">
              <a:latin typeface="Arial" charset="0"/>
            </a:endParaRPr>
          </a:p>
          <a:p>
            <a:pPr marL="55563" algn="ctr"/>
            <a:endParaRPr lang="en-US" sz="800" b="1" dirty="0">
              <a:latin typeface="Arial" charset="0"/>
            </a:endParaRPr>
          </a:p>
          <a:p>
            <a:pPr marL="55563" algn="ctr"/>
            <a:endParaRPr lang="en-US" sz="800" b="1" dirty="0" smtClean="0">
              <a:latin typeface="Arial" charset="0"/>
            </a:endParaRPr>
          </a:p>
          <a:p>
            <a:pPr marL="55563" algn="ctr"/>
            <a:endParaRPr lang="en-US" sz="800" b="1" dirty="0">
              <a:latin typeface="Arial" charset="0"/>
            </a:endParaRPr>
          </a:p>
          <a:p>
            <a:pPr marL="55563" algn="ctr"/>
            <a:endParaRPr lang="en-US" sz="800" b="1" dirty="0" smtClean="0">
              <a:latin typeface="Arial" charset="0"/>
            </a:endParaRPr>
          </a:p>
          <a:p>
            <a:pPr marL="55563" algn="ctr"/>
            <a:endParaRPr lang="en-US" sz="800" b="1" dirty="0">
              <a:latin typeface="Arial" charset="0"/>
            </a:endParaRPr>
          </a:p>
          <a:p>
            <a:pPr marL="55563" algn="ctr"/>
            <a:endParaRPr lang="en-US" sz="800" b="1" dirty="0" smtClean="0">
              <a:latin typeface="Arial" charset="0"/>
            </a:endParaRPr>
          </a:p>
          <a:p>
            <a:pPr marL="55563" algn="ctr"/>
            <a:endParaRPr lang="en-US" sz="800" b="1" dirty="0">
              <a:latin typeface="Arial" charset="0"/>
            </a:endParaRPr>
          </a:p>
          <a:p>
            <a:pPr marL="55563" algn="ctr"/>
            <a:endParaRPr lang="en-US" sz="800" b="1" dirty="0" smtClean="0">
              <a:latin typeface="Arial" charset="0"/>
            </a:endParaRPr>
          </a:p>
          <a:p>
            <a:pPr marL="55563" algn="ctr"/>
            <a:endParaRPr lang="en-US" sz="800" b="1" dirty="0">
              <a:latin typeface="Arial" charset="0"/>
            </a:endParaRPr>
          </a:p>
          <a:p>
            <a:pPr marL="55563" algn="ctr"/>
            <a:endParaRPr lang="en-US" sz="800" b="1" dirty="0" smtClean="0">
              <a:latin typeface="Arial" charset="0"/>
            </a:endParaRPr>
          </a:p>
          <a:p>
            <a:pPr marL="55563" algn="ctr"/>
            <a:endParaRPr lang="en-US" sz="800" b="1" dirty="0">
              <a:latin typeface="Arial" charset="0"/>
            </a:endParaRPr>
          </a:p>
          <a:p>
            <a:pPr marL="55563" algn="ctr"/>
            <a:endParaRPr lang="en-US" sz="800" b="1" dirty="0" smtClean="0">
              <a:latin typeface="Arial" charset="0"/>
            </a:endParaRPr>
          </a:p>
          <a:p>
            <a:pPr marL="55563" algn="ctr"/>
            <a:endParaRPr lang="en-US" sz="800" b="1" dirty="0">
              <a:latin typeface="Arial" charset="0"/>
            </a:endParaRPr>
          </a:p>
        </p:txBody>
      </p:sp>
      <p:sp>
        <p:nvSpPr>
          <p:cNvPr id="36" name="Rounded Rectangle 35"/>
          <p:cNvSpPr/>
          <p:nvPr/>
        </p:nvSpPr>
        <p:spPr>
          <a:xfrm>
            <a:off x="1977763" y="1663683"/>
            <a:ext cx="629762" cy="4210975"/>
          </a:xfrm>
          <a:prstGeom prst="roundRect">
            <a:avLst/>
          </a:prstGeom>
          <a:solidFill>
            <a:srgbClr val="B6C8D2"/>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0" tIns="0" rIns="0" bIns="0" numCol="1" rtlCol="0" anchor="ctr" anchorCtr="0" compatLnSpc="1">
            <a:prstTxWarp prst="textNoShape">
              <a:avLst/>
            </a:prstTxWarp>
          </a:bodyPr>
          <a:lstStyle/>
          <a:p>
            <a:pPr marL="55563" algn="ctr"/>
            <a:endParaRPr lang="en-US" sz="800" b="1" dirty="0" smtClean="0">
              <a:latin typeface="Arial" charset="0"/>
            </a:endParaRPr>
          </a:p>
          <a:p>
            <a:pPr marL="55563" algn="ctr"/>
            <a:r>
              <a:rPr lang="en-US" sz="800" b="1" dirty="0" smtClean="0">
                <a:solidFill>
                  <a:schemeClr val="tx1"/>
                </a:solidFill>
                <a:latin typeface="Arial" charset="0"/>
              </a:rPr>
              <a:t>UNFPA</a:t>
            </a:r>
          </a:p>
          <a:p>
            <a:pPr marL="55563" algn="ctr"/>
            <a:endParaRPr lang="en-US" sz="800" b="1" dirty="0">
              <a:solidFill>
                <a:schemeClr val="tx1"/>
              </a:solidFill>
              <a:latin typeface="Arial" charset="0"/>
            </a:endParaRPr>
          </a:p>
          <a:p>
            <a:pPr marL="55563" algn="ctr"/>
            <a:r>
              <a:rPr lang="en-US" sz="800" b="1" dirty="0" smtClean="0">
                <a:solidFill>
                  <a:schemeClr val="tx1"/>
                </a:solidFill>
                <a:latin typeface="Arial" charset="0"/>
              </a:rPr>
              <a:t>JSI</a:t>
            </a:r>
          </a:p>
          <a:p>
            <a:pPr marL="55563" algn="ctr"/>
            <a:endParaRPr lang="en-US" sz="800" b="1" dirty="0">
              <a:solidFill>
                <a:schemeClr val="tx1"/>
              </a:solidFill>
              <a:latin typeface="Arial" charset="0"/>
            </a:endParaRPr>
          </a:p>
          <a:p>
            <a:pPr marL="55563" algn="ctr"/>
            <a:r>
              <a:rPr lang="en-US" sz="800" b="1" dirty="0" smtClean="0">
                <a:solidFill>
                  <a:schemeClr val="tx1"/>
                </a:solidFill>
                <a:latin typeface="Arial" charset="0"/>
              </a:rPr>
              <a:t>PFSA</a:t>
            </a:r>
          </a:p>
          <a:p>
            <a:pPr marL="55563" algn="ctr"/>
            <a:endParaRPr lang="en-US" sz="800" b="1" dirty="0">
              <a:solidFill>
                <a:schemeClr val="tx1"/>
              </a:solidFill>
              <a:latin typeface="Arial" charset="0"/>
            </a:endParaRPr>
          </a:p>
          <a:p>
            <a:pPr marL="55563" algn="ctr"/>
            <a:r>
              <a:rPr lang="en-US" sz="800" b="1" dirty="0" smtClean="0">
                <a:solidFill>
                  <a:schemeClr val="tx1"/>
                </a:solidFill>
                <a:latin typeface="Arial" charset="0"/>
              </a:rPr>
              <a:t>PSI</a:t>
            </a:r>
          </a:p>
          <a:p>
            <a:pPr marL="55563" algn="ctr"/>
            <a:endParaRPr lang="en-US" sz="800" b="1" dirty="0">
              <a:solidFill>
                <a:schemeClr val="tx1"/>
              </a:solidFill>
              <a:latin typeface="Arial" charset="0"/>
            </a:endParaRPr>
          </a:p>
          <a:p>
            <a:pPr marL="55563" algn="ctr"/>
            <a:r>
              <a:rPr lang="en-US" sz="800" b="1" dirty="0" smtClean="0">
                <a:solidFill>
                  <a:schemeClr val="tx1"/>
                </a:solidFill>
                <a:latin typeface="Arial" charset="0"/>
              </a:rPr>
              <a:t>Gov agency</a:t>
            </a:r>
          </a:p>
          <a:p>
            <a:pPr marL="55563" algn="ctr"/>
            <a:endParaRPr lang="en-US" sz="800" b="1" dirty="0" smtClean="0">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p:txBody>
      </p:sp>
      <p:sp>
        <p:nvSpPr>
          <p:cNvPr id="37" name="Rounded Rectangle 36"/>
          <p:cNvSpPr/>
          <p:nvPr>
            <p:custDataLst>
              <p:tags r:id="rId2"/>
            </p:custDataLst>
          </p:nvPr>
        </p:nvSpPr>
        <p:spPr>
          <a:xfrm>
            <a:off x="4879713" y="2288969"/>
            <a:ext cx="629762" cy="3616643"/>
          </a:xfrm>
          <a:prstGeom prst="roundRect">
            <a:avLst/>
          </a:prstGeom>
          <a:solidFill>
            <a:srgbClr val="B6C8D2"/>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0" tIns="0" rIns="0" bIns="0" numCol="1" rtlCol="0" anchor="ctr" anchorCtr="0" compatLnSpc="1">
            <a:prstTxWarp prst="textNoShape">
              <a:avLst/>
            </a:prstTxWarp>
          </a:bodyPr>
          <a:lstStyle/>
          <a:p>
            <a:pPr marL="55563" algn="ctr"/>
            <a:r>
              <a:rPr lang="en-US" sz="800" b="1" dirty="0" err="1" smtClean="0">
                <a:solidFill>
                  <a:schemeClr val="tx1"/>
                </a:solidFill>
                <a:latin typeface="Arial" charset="0"/>
              </a:rPr>
              <a:t>Stanbic</a:t>
            </a: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a:p>
            <a:pPr marL="55563" algn="ctr"/>
            <a:r>
              <a:rPr lang="en-US" sz="800" b="1" dirty="0" smtClean="0">
                <a:solidFill>
                  <a:schemeClr val="tx1"/>
                </a:solidFill>
                <a:latin typeface="Arial" charset="0"/>
              </a:rPr>
              <a:t>SBSA</a:t>
            </a:r>
          </a:p>
          <a:p>
            <a:pPr marL="55563" algn="ctr"/>
            <a:endParaRPr lang="en-US" sz="800" b="1" dirty="0">
              <a:solidFill>
                <a:schemeClr val="tx1"/>
              </a:solidFill>
              <a:latin typeface="Arial" charset="0"/>
            </a:endParaRPr>
          </a:p>
          <a:p>
            <a:pPr marL="55563" algn="ctr"/>
            <a:r>
              <a:rPr lang="en-US" sz="800" b="1" dirty="0" smtClean="0">
                <a:solidFill>
                  <a:schemeClr val="tx1"/>
                </a:solidFill>
                <a:latin typeface="Arial" charset="0"/>
              </a:rPr>
              <a:t>Access</a:t>
            </a:r>
          </a:p>
          <a:p>
            <a:pPr marL="55563" algn="ctr"/>
            <a:endParaRPr lang="en-US" sz="800" b="1" dirty="0">
              <a:solidFill>
                <a:schemeClr val="tx1"/>
              </a:solidFill>
              <a:latin typeface="Arial" charset="0"/>
            </a:endParaRPr>
          </a:p>
          <a:p>
            <a:pPr marL="55563" algn="ctr"/>
            <a:r>
              <a:rPr lang="en-US" sz="800" b="1" dirty="0" smtClean="0">
                <a:solidFill>
                  <a:schemeClr val="tx1"/>
                </a:solidFill>
                <a:latin typeface="Arial" charset="0"/>
              </a:rPr>
              <a:t>Eco</a:t>
            </a: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a:p>
            <a:pPr marL="55563" algn="ctr"/>
            <a:endParaRPr lang="en-US" sz="800" b="1" dirty="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a:p>
            <a:pPr marL="55563" algn="ctr"/>
            <a:endParaRPr lang="en-US" sz="800" b="1" dirty="0">
              <a:solidFill>
                <a:schemeClr val="tx1"/>
              </a:solidFill>
              <a:latin typeface="Arial" charset="0"/>
            </a:endParaRPr>
          </a:p>
        </p:txBody>
      </p:sp>
      <p:sp>
        <p:nvSpPr>
          <p:cNvPr id="38" name="Rounded Rectangle 37"/>
          <p:cNvSpPr/>
          <p:nvPr/>
        </p:nvSpPr>
        <p:spPr>
          <a:xfrm>
            <a:off x="7616853" y="1663683"/>
            <a:ext cx="629762" cy="4210975"/>
          </a:xfrm>
          <a:prstGeom prst="roundRect">
            <a:avLst/>
          </a:prstGeom>
          <a:solidFill>
            <a:srgbClr val="B6C8D2"/>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72000" tIns="72000" rIns="72000" bIns="72000" numCol="1" rtlCol="0" anchor="ctr" anchorCtr="0" compatLnSpc="1">
            <a:prstTxWarp prst="textNoShape">
              <a:avLst/>
            </a:prstTxWarp>
          </a:bodyPr>
          <a:lstStyle/>
          <a:p>
            <a:pPr marL="55563" algn="ctr"/>
            <a:r>
              <a:rPr lang="en-US" sz="800" b="1" dirty="0" smtClean="0">
                <a:solidFill>
                  <a:schemeClr val="tx1"/>
                </a:solidFill>
                <a:latin typeface="Arial" charset="0"/>
              </a:rPr>
              <a:t>USAID</a:t>
            </a:r>
          </a:p>
          <a:p>
            <a:pPr marL="55563" algn="ctr"/>
            <a:endParaRPr lang="en-US" sz="800" b="1" dirty="0">
              <a:solidFill>
                <a:schemeClr val="tx1"/>
              </a:solidFill>
              <a:latin typeface="Arial" charset="0"/>
            </a:endParaRPr>
          </a:p>
          <a:p>
            <a:pPr marL="55563" algn="ctr"/>
            <a:r>
              <a:rPr lang="en-US" sz="800" b="1" dirty="0" smtClean="0">
                <a:solidFill>
                  <a:schemeClr val="tx1"/>
                </a:solidFill>
                <a:latin typeface="Arial" charset="0"/>
              </a:rPr>
              <a:t>WB</a:t>
            </a:r>
          </a:p>
          <a:p>
            <a:pPr marL="55563" algn="ctr"/>
            <a:endParaRPr lang="en-US" sz="800" b="1" dirty="0">
              <a:solidFill>
                <a:schemeClr val="tx1"/>
              </a:solidFill>
              <a:latin typeface="Arial" charset="0"/>
            </a:endParaRPr>
          </a:p>
          <a:p>
            <a:pPr marL="55563" algn="ctr"/>
            <a:r>
              <a:rPr lang="en-US" sz="800" b="1" dirty="0" err="1" smtClean="0">
                <a:solidFill>
                  <a:schemeClr val="tx1"/>
                </a:solidFill>
                <a:latin typeface="Arial" charset="0"/>
              </a:rPr>
              <a:t>KfW</a:t>
            </a: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r>
              <a:rPr lang="en-US" sz="800" b="1" dirty="0" smtClean="0">
                <a:solidFill>
                  <a:schemeClr val="tx1"/>
                </a:solidFill>
                <a:latin typeface="Arial" charset="0"/>
              </a:rPr>
              <a:t>DFID</a:t>
            </a:r>
          </a:p>
          <a:p>
            <a:pPr marL="55563" algn="ctr"/>
            <a:endParaRPr lang="en-US" sz="800" b="1" dirty="0" smtClean="0">
              <a:solidFill>
                <a:schemeClr val="tx1"/>
              </a:solidFill>
              <a:latin typeface="Arial" charset="0"/>
            </a:endParaRPr>
          </a:p>
          <a:p>
            <a:pPr marL="55563" algn="ctr"/>
            <a:r>
              <a:rPr lang="en-US" sz="800" b="1" dirty="0" smtClean="0">
                <a:solidFill>
                  <a:schemeClr val="tx1"/>
                </a:solidFill>
                <a:latin typeface="Arial" charset="0"/>
              </a:rPr>
              <a:t>EU</a:t>
            </a:r>
          </a:p>
          <a:p>
            <a:pPr marL="55563" algn="ctr"/>
            <a:endParaRPr lang="en-US" sz="800" b="1" dirty="0" smtClean="0">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p:txBody>
      </p:sp>
      <p:sp>
        <p:nvSpPr>
          <p:cNvPr id="39" name="Rounded Rectangle 38"/>
          <p:cNvSpPr/>
          <p:nvPr>
            <p:custDataLst>
              <p:tags r:id="rId3"/>
            </p:custDataLst>
          </p:nvPr>
        </p:nvSpPr>
        <p:spPr>
          <a:xfrm>
            <a:off x="6699273" y="2360696"/>
            <a:ext cx="629762" cy="1182198"/>
          </a:xfrm>
          <a:prstGeom prst="roundRect">
            <a:avLst/>
          </a:prstGeom>
          <a:solidFill>
            <a:srgbClr val="B6C8D2"/>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72000" tIns="72000" rIns="72000" bIns="72000" numCol="1" rtlCol="0" anchor="ctr" anchorCtr="0" compatLnSpc="1">
            <a:prstTxWarp prst="textNoShape">
              <a:avLst/>
            </a:prstTxWarp>
          </a:bodyPr>
          <a:lstStyle/>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a:p>
            <a:pPr marL="55563" algn="ctr"/>
            <a:r>
              <a:rPr lang="en-US" sz="800" b="1" dirty="0" smtClean="0">
                <a:solidFill>
                  <a:schemeClr val="tx1"/>
                </a:solidFill>
                <a:latin typeface="Arial" charset="0"/>
              </a:rPr>
              <a:t>PGH</a:t>
            </a:r>
          </a:p>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a:p>
            <a:pPr marL="55563" algn="ctr"/>
            <a:endParaRPr lang="en-US" sz="800" b="1" dirty="0">
              <a:solidFill>
                <a:schemeClr val="tx1"/>
              </a:solidFill>
              <a:latin typeface="Arial" charset="0"/>
            </a:endParaRPr>
          </a:p>
          <a:p>
            <a:pPr marL="55563" algn="ctr"/>
            <a:endParaRPr lang="en-US" sz="800" b="1" dirty="0">
              <a:solidFill>
                <a:schemeClr val="tx1"/>
              </a:solidFill>
              <a:latin typeface="Arial" charset="0"/>
            </a:endParaRPr>
          </a:p>
        </p:txBody>
      </p:sp>
      <p:sp>
        <p:nvSpPr>
          <p:cNvPr id="40" name="Rounded Rectangle 39"/>
          <p:cNvSpPr/>
          <p:nvPr/>
        </p:nvSpPr>
        <p:spPr>
          <a:xfrm>
            <a:off x="3428738" y="1663683"/>
            <a:ext cx="629762" cy="4210975"/>
          </a:xfrm>
          <a:prstGeom prst="roundRect">
            <a:avLst/>
          </a:prstGeom>
          <a:solidFill>
            <a:srgbClr val="B6C8D2"/>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0" tIns="0" rIns="0" bIns="0" numCol="1" rtlCol="0" anchor="ctr" anchorCtr="0" compatLnSpc="1">
            <a:prstTxWarp prst="textNoShape">
              <a:avLst/>
            </a:prstTxWarp>
          </a:bodyPr>
          <a:lstStyle/>
          <a:p>
            <a:pPr marL="55563" algn="ctr"/>
            <a:r>
              <a:rPr lang="en-US" sz="800" b="1" dirty="0" smtClean="0">
                <a:solidFill>
                  <a:schemeClr val="tx1"/>
                </a:solidFill>
                <a:latin typeface="Arial" charset="0"/>
              </a:rPr>
              <a:t>MOH</a:t>
            </a:r>
          </a:p>
          <a:p>
            <a:pPr marL="55563" algn="ctr"/>
            <a:endParaRPr lang="en-US" sz="800" b="1" dirty="0">
              <a:solidFill>
                <a:schemeClr val="tx1"/>
              </a:solidFill>
              <a:latin typeface="Arial" charset="0"/>
            </a:endParaRPr>
          </a:p>
          <a:p>
            <a:pPr marL="55563" algn="ctr"/>
            <a:r>
              <a:rPr lang="en-US" sz="800" b="1" dirty="0" smtClean="0">
                <a:solidFill>
                  <a:schemeClr val="tx1"/>
                </a:solidFill>
                <a:latin typeface="Arial" charset="0"/>
              </a:rPr>
              <a:t>Civil Society</a:t>
            </a:r>
          </a:p>
          <a:p>
            <a:pPr marL="55563" algn="ctr"/>
            <a:endParaRPr lang="en-US" sz="800" b="1" dirty="0" smtClean="0">
              <a:latin typeface="Arial" charset="0"/>
            </a:endParaRPr>
          </a:p>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a:p>
            <a:pPr marL="55563" algn="ctr"/>
            <a:endParaRPr lang="en-US" sz="800" b="1" dirty="0" smtClean="0">
              <a:solidFill>
                <a:schemeClr val="tx1"/>
              </a:solidFill>
              <a:latin typeface="Arial" charset="0"/>
            </a:endParaRPr>
          </a:p>
          <a:p>
            <a:pPr marL="55563" algn="ctr"/>
            <a:endParaRPr lang="en-US" sz="800" b="1" dirty="0">
              <a:solidFill>
                <a:schemeClr val="tx1"/>
              </a:solidFill>
              <a:latin typeface="Arial" charset="0"/>
            </a:endParaRPr>
          </a:p>
          <a:p>
            <a:pPr marL="55563" algn="ctr"/>
            <a:endParaRPr lang="en-US" sz="800" b="1" dirty="0">
              <a:solidFill>
                <a:schemeClr val="tx1"/>
              </a:solidFill>
              <a:latin typeface="Arial" charset="0"/>
            </a:endParaRPr>
          </a:p>
        </p:txBody>
      </p:sp>
      <p:sp>
        <p:nvSpPr>
          <p:cNvPr id="43" name="Left Arrow 42"/>
          <p:cNvSpPr/>
          <p:nvPr>
            <p:custDataLst>
              <p:tags r:id="rId4"/>
            </p:custDataLst>
          </p:nvPr>
        </p:nvSpPr>
        <p:spPr>
          <a:xfrm>
            <a:off x="5494910" y="2062433"/>
            <a:ext cx="1189550" cy="765671"/>
          </a:xfrm>
          <a:prstGeom prst="leftArrow">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marL="112713" indent="-112713"/>
            <a:r>
              <a:rPr lang="en-US" sz="900" b="1" dirty="0" smtClean="0">
                <a:solidFill>
                  <a:schemeClr val="tx1"/>
                </a:solidFill>
              </a:rPr>
              <a:t>2) 50%Guarantee ($10M)</a:t>
            </a:r>
            <a:endParaRPr lang="en-US" sz="900" b="1" dirty="0">
              <a:solidFill>
                <a:schemeClr val="tx1"/>
              </a:solidFill>
            </a:endParaRPr>
          </a:p>
        </p:txBody>
      </p:sp>
      <p:sp>
        <p:nvSpPr>
          <p:cNvPr id="44" name="Left Arrow 43"/>
          <p:cNvSpPr/>
          <p:nvPr>
            <p:custDataLst>
              <p:tags r:id="rId5"/>
            </p:custDataLst>
          </p:nvPr>
        </p:nvSpPr>
        <p:spPr>
          <a:xfrm>
            <a:off x="2625994" y="2601568"/>
            <a:ext cx="2239153" cy="765671"/>
          </a:xfrm>
          <a:prstGeom prst="leftArrow">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900" b="1" dirty="0" smtClean="0">
                <a:solidFill>
                  <a:schemeClr val="tx1"/>
                </a:solidFill>
              </a:rPr>
              <a:t>3) $20M L/C</a:t>
            </a:r>
            <a:endParaRPr lang="en-US" sz="900" b="1" dirty="0">
              <a:solidFill>
                <a:schemeClr val="tx1"/>
              </a:solidFill>
            </a:endParaRPr>
          </a:p>
        </p:txBody>
      </p:sp>
      <p:sp>
        <p:nvSpPr>
          <p:cNvPr id="45" name="Left Arrow 44"/>
          <p:cNvSpPr/>
          <p:nvPr>
            <p:custDataLst>
              <p:tags r:id="rId6"/>
            </p:custDataLst>
          </p:nvPr>
        </p:nvSpPr>
        <p:spPr>
          <a:xfrm>
            <a:off x="4095439" y="1523298"/>
            <a:ext cx="3521414" cy="765671"/>
          </a:xfrm>
          <a:prstGeom prst="leftArrow">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12713" indent="-112713"/>
            <a:r>
              <a:rPr lang="en-US" sz="900" b="1" dirty="0" smtClean="0">
                <a:solidFill>
                  <a:schemeClr val="tx1"/>
                </a:solidFill>
              </a:rPr>
              <a:t>1) Donor commitment to fund a $20 M procurement of 1M implants at $20/unit</a:t>
            </a:r>
            <a:endParaRPr lang="en-US" sz="900" b="1" dirty="0">
              <a:solidFill>
                <a:schemeClr val="tx1"/>
              </a:solidFill>
            </a:endParaRPr>
          </a:p>
        </p:txBody>
      </p:sp>
      <p:sp>
        <p:nvSpPr>
          <p:cNvPr id="46" name="Left Arrow 45"/>
          <p:cNvSpPr/>
          <p:nvPr>
            <p:custDataLst>
              <p:tags r:id="rId7"/>
            </p:custDataLst>
          </p:nvPr>
        </p:nvSpPr>
        <p:spPr>
          <a:xfrm>
            <a:off x="5325036" y="5297245"/>
            <a:ext cx="2291818" cy="765671"/>
          </a:xfrm>
          <a:prstGeom prst="leftArrow">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900" b="1" dirty="0" smtClean="0">
                <a:solidFill>
                  <a:schemeClr val="tx1"/>
                </a:solidFill>
              </a:rPr>
              <a:t>8) $20M donor funding disbursement plus financing cost</a:t>
            </a:r>
            <a:endParaRPr lang="en-US" sz="900" b="1" dirty="0">
              <a:solidFill>
                <a:schemeClr val="tx1"/>
              </a:solidFill>
            </a:endParaRPr>
          </a:p>
        </p:txBody>
      </p:sp>
      <p:sp>
        <p:nvSpPr>
          <p:cNvPr id="47" name="Left Arrow 46"/>
          <p:cNvSpPr/>
          <p:nvPr>
            <p:custDataLst>
              <p:tags r:id="rId8"/>
            </p:custDataLst>
          </p:nvPr>
        </p:nvSpPr>
        <p:spPr>
          <a:xfrm>
            <a:off x="1156551" y="3140703"/>
            <a:ext cx="839682" cy="765671"/>
          </a:xfrm>
          <a:prstGeom prst="leftArrow">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marL="112713" indent="-112713"/>
            <a:r>
              <a:rPr lang="en-US" sz="900" b="1" dirty="0" smtClean="0">
                <a:solidFill>
                  <a:schemeClr val="tx1"/>
                </a:solidFill>
              </a:rPr>
              <a:t>4) $20M Tender</a:t>
            </a:r>
            <a:endParaRPr lang="en-US" sz="900" b="1" dirty="0">
              <a:solidFill>
                <a:schemeClr val="tx1"/>
              </a:solidFill>
            </a:endParaRPr>
          </a:p>
        </p:txBody>
      </p:sp>
      <p:sp>
        <p:nvSpPr>
          <p:cNvPr id="48" name="Right Arrow 47"/>
          <p:cNvSpPr/>
          <p:nvPr>
            <p:custDataLst>
              <p:tags r:id="rId9"/>
            </p:custDataLst>
          </p:nvPr>
        </p:nvSpPr>
        <p:spPr>
          <a:xfrm>
            <a:off x="1156551" y="3679838"/>
            <a:ext cx="2239153" cy="765671"/>
          </a:xfrm>
          <a:prstGeom prst="rightArrow">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900" b="1" dirty="0" smtClean="0">
                <a:solidFill>
                  <a:schemeClr val="tx1"/>
                </a:solidFill>
              </a:rPr>
              <a:t>5) 1M implants delivered</a:t>
            </a:r>
            <a:endParaRPr lang="en-US" sz="900" b="1" dirty="0">
              <a:solidFill>
                <a:schemeClr val="tx1"/>
              </a:solidFill>
            </a:endParaRPr>
          </a:p>
        </p:txBody>
      </p:sp>
      <p:sp>
        <p:nvSpPr>
          <p:cNvPr id="49" name="TextBox 48"/>
          <p:cNvSpPr txBox="1"/>
          <p:nvPr/>
        </p:nvSpPr>
        <p:spPr>
          <a:xfrm>
            <a:off x="497541" y="1237130"/>
            <a:ext cx="756905" cy="429141"/>
          </a:xfrm>
          <a:prstGeom prst="rect">
            <a:avLst/>
          </a:prstGeom>
          <a:noFill/>
        </p:spPr>
        <p:txBody>
          <a:bodyPr wrap="none" rtlCol="0">
            <a:spAutoFit/>
          </a:bodyPr>
          <a:lstStyle/>
          <a:p>
            <a:r>
              <a:rPr lang="en-US" sz="1000" b="1" dirty="0" smtClean="0"/>
              <a:t>Supplier</a:t>
            </a:r>
            <a:endParaRPr lang="en-US" sz="1000" b="1" dirty="0"/>
          </a:p>
        </p:txBody>
      </p:sp>
      <p:sp>
        <p:nvSpPr>
          <p:cNvPr id="50" name="TextBox 49"/>
          <p:cNvSpPr txBox="1"/>
          <p:nvPr/>
        </p:nvSpPr>
        <p:spPr>
          <a:xfrm>
            <a:off x="1948516" y="1237130"/>
            <a:ext cx="779567" cy="429141"/>
          </a:xfrm>
          <a:prstGeom prst="rect">
            <a:avLst/>
          </a:prstGeom>
          <a:noFill/>
        </p:spPr>
        <p:txBody>
          <a:bodyPr wrap="none" rtlCol="0">
            <a:spAutoFit/>
          </a:bodyPr>
          <a:lstStyle/>
          <a:p>
            <a:r>
              <a:rPr lang="en-US" sz="1000" b="1" dirty="0" smtClean="0"/>
              <a:t>Procurer</a:t>
            </a:r>
            <a:endParaRPr lang="en-US" sz="1000" b="1" dirty="0"/>
          </a:p>
        </p:txBody>
      </p:sp>
      <p:sp>
        <p:nvSpPr>
          <p:cNvPr id="51" name="TextBox 50"/>
          <p:cNvSpPr txBox="1"/>
          <p:nvPr>
            <p:custDataLst>
              <p:tags r:id="rId10"/>
            </p:custDataLst>
          </p:nvPr>
        </p:nvSpPr>
        <p:spPr>
          <a:xfrm>
            <a:off x="4850466" y="1237130"/>
            <a:ext cx="803972" cy="429141"/>
          </a:xfrm>
          <a:prstGeom prst="rect">
            <a:avLst/>
          </a:prstGeom>
          <a:noFill/>
        </p:spPr>
        <p:txBody>
          <a:bodyPr wrap="none" rtlCol="0">
            <a:spAutoFit/>
          </a:bodyPr>
          <a:lstStyle/>
          <a:p>
            <a:r>
              <a:rPr lang="en-US" sz="1000" b="1" dirty="0" smtClean="0"/>
              <a:t>Bank Co.</a:t>
            </a:r>
            <a:endParaRPr lang="en-US" sz="1000" b="1" dirty="0"/>
          </a:p>
        </p:txBody>
      </p:sp>
      <p:sp>
        <p:nvSpPr>
          <p:cNvPr id="52" name="TextBox 51"/>
          <p:cNvSpPr txBox="1"/>
          <p:nvPr/>
        </p:nvSpPr>
        <p:spPr>
          <a:xfrm>
            <a:off x="7597354" y="1237130"/>
            <a:ext cx="612218" cy="429141"/>
          </a:xfrm>
          <a:prstGeom prst="rect">
            <a:avLst/>
          </a:prstGeom>
          <a:noFill/>
        </p:spPr>
        <p:txBody>
          <a:bodyPr wrap="none" rtlCol="0">
            <a:spAutoFit/>
          </a:bodyPr>
          <a:lstStyle/>
          <a:p>
            <a:r>
              <a:rPr lang="en-US" sz="1000" b="1" dirty="0" smtClean="0"/>
              <a:t>Donor</a:t>
            </a:r>
            <a:endParaRPr lang="en-US" sz="1000" b="1" dirty="0"/>
          </a:p>
        </p:txBody>
      </p:sp>
      <p:sp>
        <p:nvSpPr>
          <p:cNvPr id="53" name="TextBox 52"/>
          <p:cNvSpPr txBox="1"/>
          <p:nvPr>
            <p:custDataLst>
              <p:tags r:id="rId11"/>
            </p:custDataLst>
          </p:nvPr>
        </p:nvSpPr>
        <p:spPr>
          <a:xfrm>
            <a:off x="6527900" y="1237130"/>
            <a:ext cx="976745" cy="429141"/>
          </a:xfrm>
          <a:prstGeom prst="rect">
            <a:avLst/>
          </a:prstGeom>
          <a:noFill/>
        </p:spPr>
        <p:txBody>
          <a:bodyPr wrap="square" rtlCol="0">
            <a:spAutoFit/>
          </a:bodyPr>
          <a:lstStyle/>
          <a:p>
            <a:pPr algn="ctr"/>
            <a:r>
              <a:rPr lang="en-US" sz="1000" b="1" dirty="0" smtClean="0"/>
              <a:t>Guarantor</a:t>
            </a:r>
            <a:endParaRPr lang="en-US" sz="1000" b="1" dirty="0"/>
          </a:p>
        </p:txBody>
      </p:sp>
      <p:sp>
        <p:nvSpPr>
          <p:cNvPr id="54" name="TextBox 53"/>
          <p:cNvSpPr txBox="1"/>
          <p:nvPr/>
        </p:nvSpPr>
        <p:spPr>
          <a:xfrm>
            <a:off x="3389742" y="1237130"/>
            <a:ext cx="826634" cy="429141"/>
          </a:xfrm>
          <a:prstGeom prst="rect">
            <a:avLst/>
          </a:prstGeom>
          <a:noFill/>
        </p:spPr>
        <p:txBody>
          <a:bodyPr wrap="none" rtlCol="0">
            <a:spAutoFit/>
          </a:bodyPr>
          <a:lstStyle/>
          <a:p>
            <a:r>
              <a:rPr lang="en-US" sz="1000" b="1" dirty="0" smtClean="0"/>
              <a:t>Recipient</a:t>
            </a:r>
            <a:endParaRPr lang="en-US" sz="1000" b="1" dirty="0"/>
          </a:p>
        </p:txBody>
      </p:sp>
      <p:sp>
        <p:nvSpPr>
          <p:cNvPr id="55" name="Left Arrow 54"/>
          <p:cNvSpPr/>
          <p:nvPr>
            <p:custDataLst>
              <p:tags r:id="rId12"/>
            </p:custDataLst>
          </p:nvPr>
        </p:nvSpPr>
        <p:spPr>
          <a:xfrm>
            <a:off x="1156551" y="4758108"/>
            <a:ext cx="3708598" cy="765671"/>
          </a:xfrm>
          <a:prstGeom prst="leftArrow">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900" b="1" dirty="0" smtClean="0">
                <a:solidFill>
                  <a:schemeClr val="tx1"/>
                </a:solidFill>
              </a:rPr>
              <a:t>7) $20M payment of invoice within 30 days of receipt</a:t>
            </a:r>
            <a:endParaRPr lang="en-US" sz="900" b="1" dirty="0">
              <a:solidFill>
                <a:schemeClr val="tx1"/>
              </a:solidFill>
            </a:endParaRPr>
          </a:p>
        </p:txBody>
      </p:sp>
      <p:sp>
        <p:nvSpPr>
          <p:cNvPr id="56" name="Right Arrow 55"/>
          <p:cNvSpPr/>
          <p:nvPr>
            <p:custDataLst>
              <p:tags r:id="rId13"/>
            </p:custDataLst>
          </p:nvPr>
        </p:nvSpPr>
        <p:spPr>
          <a:xfrm>
            <a:off x="1169998" y="4218973"/>
            <a:ext cx="909656" cy="765671"/>
          </a:xfrm>
          <a:prstGeom prst="rightArrow">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r>
              <a:rPr lang="en-US" sz="900" b="1" dirty="0" smtClean="0">
                <a:solidFill>
                  <a:schemeClr val="tx1"/>
                </a:solidFill>
              </a:rPr>
              <a:t>6) $20M 30 day Invoice</a:t>
            </a:r>
            <a:endParaRPr lang="en-US" sz="900" b="1" dirty="0">
              <a:solidFill>
                <a:schemeClr val="tx1"/>
              </a:solidFill>
            </a:endParaRPr>
          </a:p>
        </p:txBody>
      </p:sp>
      <p:cxnSp>
        <p:nvCxnSpPr>
          <p:cNvPr id="57" name="Straight Connector 56"/>
          <p:cNvCxnSpPr/>
          <p:nvPr/>
        </p:nvCxnSpPr>
        <p:spPr>
          <a:xfrm>
            <a:off x="538267" y="1512410"/>
            <a:ext cx="6360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2007086" y="1512410"/>
            <a:ext cx="6360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3428738" y="1512410"/>
            <a:ext cx="6360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4923335" y="1512410"/>
            <a:ext cx="6360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6684460" y="1512410"/>
            <a:ext cx="6360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7593060" y="1512410"/>
            <a:ext cx="6360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bwMode="auto">
          <a:xfrm rot="5400000">
            <a:off x="6095192" y="4000708"/>
            <a:ext cx="4785167" cy="1588"/>
          </a:xfrm>
          <a:prstGeom prst="straightConnector1">
            <a:avLst/>
          </a:prstGeom>
          <a:noFill/>
          <a:ln w="9525" cap="flat" cmpd="sng" algn="ctr">
            <a:solidFill>
              <a:schemeClr val="bg1"/>
            </a:solidFill>
            <a:prstDash val="solid"/>
            <a:round/>
            <a:headEnd type="none" w="med" len="med"/>
            <a:tailEnd type="arrow"/>
          </a:ln>
          <a:effectLst/>
        </p:spPr>
      </p:cxnSp>
      <p:cxnSp>
        <p:nvCxnSpPr>
          <p:cNvPr id="99" name="Straight Connector 98"/>
          <p:cNvCxnSpPr/>
          <p:nvPr/>
        </p:nvCxnSpPr>
        <p:spPr bwMode="auto">
          <a:xfrm>
            <a:off x="8443949" y="1862245"/>
            <a:ext cx="76896" cy="0"/>
          </a:xfrm>
          <a:prstGeom prst="line">
            <a:avLst/>
          </a:prstGeom>
          <a:noFill/>
          <a:ln w="9525" cap="flat" cmpd="sng" algn="ctr">
            <a:solidFill>
              <a:schemeClr val="bg1"/>
            </a:solidFill>
            <a:prstDash val="solid"/>
            <a:round/>
            <a:headEnd type="none" w="med" len="med"/>
            <a:tailEnd type="none" w="med" len="med"/>
          </a:ln>
          <a:effectLst/>
        </p:spPr>
      </p:cxnSp>
      <p:cxnSp>
        <p:nvCxnSpPr>
          <p:cNvPr id="100" name="Straight Connector 99"/>
          <p:cNvCxnSpPr/>
          <p:nvPr/>
        </p:nvCxnSpPr>
        <p:spPr bwMode="auto">
          <a:xfrm>
            <a:off x="8443949" y="2602563"/>
            <a:ext cx="76896" cy="0"/>
          </a:xfrm>
          <a:prstGeom prst="line">
            <a:avLst/>
          </a:prstGeom>
          <a:noFill/>
          <a:ln w="9525" cap="flat" cmpd="sng" algn="ctr">
            <a:solidFill>
              <a:schemeClr val="bg1"/>
            </a:solidFill>
            <a:prstDash val="solid"/>
            <a:round/>
            <a:headEnd type="none" w="med" len="med"/>
            <a:tailEnd type="none" w="med" len="med"/>
          </a:ln>
          <a:effectLst/>
        </p:spPr>
      </p:cxnSp>
      <p:cxnSp>
        <p:nvCxnSpPr>
          <p:cNvPr id="104" name="Straight Connector 103"/>
          <p:cNvCxnSpPr/>
          <p:nvPr/>
        </p:nvCxnSpPr>
        <p:spPr bwMode="auto">
          <a:xfrm>
            <a:off x="8443949" y="3994984"/>
            <a:ext cx="76896" cy="0"/>
          </a:xfrm>
          <a:prstGeom prst="line">
            <a:avLst/>
          </a:prstGeom>
          <a:noFill/>
          <a:ln w="9525" cap="flat" cmpd="sng" algn="ctr">
            <a:solidFill>
              <a:schemeClr val="bg1"/>
            </a:solidFill>
            <a:prstDash val="solid"/>
            <a:round/>
            <a:headEnd type="none" w="med" len="med"/>
            <a:tailEnd type="none" w="med" len="med"/>
          </a:ln>
          <a:effectLst/>
        </p:spPr>
      </p:cxnSp>
      <p:sp>
        <p:nvSpPr>
          <p:cNvPr id="112" name="TextBox 111"/>
          <p:cNvSpPr txBox="1"/>
          <p:nvPr/>
        </p:nvSpPr>
        <p:spPr>
          <a:xfrm>
            <a:off x="8520845" y="1788691"/>
            <a:ext cx="569366" cy="281580"/>
          </a:xfrm>
          <a:prstGeom prst="rect">
            <a:avLst/>
          </a:prstGeom>
          <a:noFill/>
        </p:spPr>
        <p:txBody>
          <a:bodyPr wrap="square" lIns="0" tIns="0" rIns="0" bIns="0" rtlCol="0">
            <a:spAutoFit/>
          </a:bodyPr>
          <a:lstStyle/>
          <a:p>
            <a:pPr algn="ctr"/>
            <a:r>
              <a:rPr lang="en-US" sz="1000" dirty="0" smtClean="0">
                <a:solidFill>
                  <a:schemeClr val="bg1"/>
                </a:solidFill>
              </a:rPr>
              <a:t>Jan ’11</a:t>
            </a:r>
            <a:endParaRPr lang="en-US" sz="1000" dirty="0">
              <a:solidFill>
                <a:schemeClr val="bg1"/>
              </a:solidFill>
            </a:endParaRPr>
          </a:p>
        </p:txBody>
      </p:sp>
      <p:sp>
        <p:nvSpPr>
          <p:cNvPr id="113" name="TextBox 112"/>
          <p:cNvSpPr txBox="1"/>
          <p:nvPr/>
        </p:nvSpPr>
        <p:spPr>
          <a:xfrm>
            <a:off x="8520845" y="2542455"/>
            <a:ext cx="569366" cy="281580"/>
          </a:xfrm>
          <a:prstGeom prst="rect">
            <a:avLst/>
          </a:prstGeom>
          <a:noFill/>
        </p:spPr>
        <p:txBody>
          <a:bodyPr wrap="square" lIns="0" tIns="0" rIns="0" bIns="0" rtlCol="0">
            <a:spAutoFit/>
          </a:bodyPr>
          <a:lstStyle/>
          <a:p>
            <a:pPr algn="ctr"/>
            <a:r>
              <a:rPr lang="en-US" sz="1000" dirty="0" smtClean="0">
                <a:solidFill>
                  <a:schemeClr val="bg1"/>
                </a:solidFill>
              </a:rPr>
              <a:t>Feb’11</a:t>
            </a:r>
            <a:endParaRPr lang="en-US" sz="1000" dirty="0">
              <a:solidFill>
                <a:schemeClr val="bg1"/>
              </a:solidFill>
            </a:endParaRPr>
          </a:p>
        </p:txBody>
      </p:sp>
      <p:sp>
        <p:nvSpPr>
          <p:cNvPr id="114" name="TextBox 113"/>
          <p:cNvSpPr txBox="1"/>
          <p:nvPr/>
        </p:nvSpPr>
        <p:spPr>
          <a:xfrm>
            <a:off x="8520845" y="3921429"/>
            <a:ext cx="569366" cy="281580"/>
          </a:xfrm>
          <a:prstGeom prst="rect">
            <a:avLst/>
          </a:prstGeom>
          <a:noFill/>
        </p:spPr>
        <p:txBody>
          <a:bodyPr wrap="square" lIns="0" tIns="0" rIns="0" bIns="0" rtlCol="0">
            <a:spAutoFit/>
          </a:bodyPr>
          <a:lstStyle/>
          <a:p>
            <a:pPr algn="ctr"/>
            <a:r>
              <a:rPr lang="en-US" sz="1000" b="1" dirty="0" smtClean="0">
                <a:solidFill>
                  <a:schemeClr val="bg1"/>
                </a:solidFill>
              </a:rPr>
              <a:t>May’11</a:t>
            </a:r>
            <a:endParaRPr lang="en-US" sz="1000" b="1" dirty="0">
              <a:solidFill>
                <a:schemeClr val="bg1"/>
              </a:solidFill>
            </a:endParaRPr>
          </a:p>
        </p:txBody>
      </p:sp>
      <p:cxnSp>
        <p:nvCxnSpPr>
          <p:cNvPr id="115" name="Straight Connector 114"/>
          <p:cNvCxnSpPr/>
          <p:nvPr/>
        </p:nvCxnSpPr>
        <p:spPr bwMode="auto">
          <a:xfrm>
            <a:off x="8443949" y="5436385"/>
            <a:ext cx="76896" cy="0"/>
          </a:xfrm>
          <a:prstGeom prst="line">
            <a:avLst/>
          </a:prstGeom>
          <a:noFill/>
          <a:ln w="9525" cap="flat" cmpd="sng" algn="ctr">
            <a:solidFill>
              <a:schemeClr val="bg1"/>
            </a:solidFill>
            <a:prstDash val="solid"/>
            <a:round/>
            <a:headEnd type="none" w="med" len="med"/>
            <a:tailEnd type="none" w="med" len="med"/>
          </a:ln>
          <a:effectLst/>
        </p:spPr>
      </p:cxnSp>
      <p:sp>
        <p:nvSpPr>
          <p:cNvPr id="116" name="TextBox 115"/>
          <p:cNvSpPr txBox="1"/>
          <p:nvPr/>
        </p:nvSpPr>
        <p:spPr>
          <a:xfrm>
            <a:off x="8520845" y="5362830"/>
            <a:ext cx="569366" cy="281580"/>
          </a:xfrm>
          <a:prstGeom prst="rect">
            <a:avLst/>
          </a:prstGeom>
          <a:noFill/>
        </p:spPr>
        <p:txBody>
          <a:bodyPr wrap="square" lIns="0" tIns="0" rIns="0" bIns="0" rtlCol="0">
            <a:spAutoFit/>
          </a:bodyPr>
          <a:lstStyle/>
          <a:p>
            <a:pPr algn="ctr"/>
            <a:r>
              <a:rPr lang="en-US" sz="1000" dirty="0" smtClean="0">
                <a:solidFill>
                  <a:schemeClr val="bg1"/>
                </a:solidFill>
              </a:rPr>
              <a:t>Sep’11</a:t>
            </a:r>
            <a:endParaRPr lang="en-US" sz="1000" dirty="0">
              <a:solidFill>
                <a:schemeClr val="bg1"/>
              </a:solidFill>
            </a:endParaRPr>
          </a:p>
        </p:txBody>
      </p:sp>
      <p:grpSp>
        <p:nvGrpSpPr>
          <p:cNvPr id="2" name="Group 121"/>
          <p:cNvGrpSpPr/>
          <p:nvPr/>
        </p:nvGrpSpPr>
        <p:grpSpPr>
          <a:xfrm>
            <a:off x="7874681" y="35639"/>
            <a:ext cx="1246116" cy="246221"/>
            <a:chOff x="7874681" y="35639"/>
            <a:chExt cx="1246116" cy="246221"/>
          </a:xfrm>
        </p:grpSpPr>
        <p:sp>
          <p:nvSpPr>
            <p:cNvPr id="117" name="TextBox 116"/>
            <p:cNvSpPr txBox="1"/>
            <p:nvPr/>
          </p:nvSpPr>
          <p:spPr>
            <a:xfrm>
              <a:off x="7874681" y="35639"/>
              <a:ext cx="1246116" cy="246221"/>
            </a:xfrm>
            <a:prstGeom prst="rect">
              <a:avLst/>
            </a:prstGeom>
            <a:noFill/>
          </p:spPr>
          <p:txBody>
            <a:bodyPr wrap="square" rtlCol="0">
              <a:spAutoFit/>
            </a:bodyPr>
            <a:lstStyle/>
            <a:p>
              <a:pPr algn="ctr"/>
              <a:r>
                <a:rPr lang="en-US" sz="1000" i="1" dirty="0" smtClean="0"/>
                <a:t>ILLUSTRATIVE</a:t>
              </a:r>
              <a:endParaRPr lang="en-US" sz="1000" i="1" dirty="0"/>
            </a:p>
          </p:txBody>
        </p:sp>
        <p:cxnSp>
          <p:nvCxnSpPr>
            <p:cNvPr id="119" name="Straight Connector 118"/>
            <p:cNvCxnSpPr/>
            <p:nvPr/>
          </p:nvCxnSpPr>
          <p:spPr bwMode="auto">
            <a:xfrm>
              <a:off x="8035962" y="67913"/>
              <a:ext cx="914400" cy="0"/>
            </a:xfrm>
            <a:prstGeom prst="line">
              <a:avLst/>
            </a:prstGeom>
            <a:noFill/>
            <a:ln w="9525" cap="flat" cmpd="sng" algn="ctr">
              <a:solidFill>
                <a:schemeClr val="tx1"/>
              </a:solidFill>
              <a:prstDash val="solid"/>
              <a:round/>
              <a:headEnd type="none" w="med" len="med"/>
              <a:tailEnd type="none" w="med" len="med"/>
            </a:ln>
            <a:effectLst/>
          </p:spPr>
        </p:cxnSp>
        <p:cxnSp>
          <p:nvCxnSpPr>
            <p:cNvPr id="121" name="Straight Connector 120"/>
            <p:cNvCxnSpPr/>
            <p:nvPr/>
          </p:nvCxnSpPr>
          <p:spPr bwMode="auto">
            <a:xfrm>
              <a:off x="8035962" y="228070"/>
              <a:ext cx="914400" cy="0"/>
            </a:xfrm>
            <a:prstGeom prst="line">
              <a:avLst/>
            </a:prstGeom>
            <a:noFill/>
            <a:ln w="9525" cap="flat" cmpd="sng" algn="ctr">
              <a:solidFill>
                <a:schemeClr val="tx1"/>
              </a:solidFill>
              <a:prstDash val="solid"/>
              <a:round/>
              <a:headEnd type="none" w="med" len="med"/>
              <a:tailEnd type="none" w="med" len="med"/>
            </a:ln>
            <a:effectLst/>
          </p:spPr>
        </p:cxnSp>
      </p:grpSp>
      <p:sp>
        <p:nvSpPr>
          <p:cNvPr id="123" name="Slide Number Placeholder 13"/>
          <p:cNvSpPr>
            <a:spLocks noGrp="1"/>
          </p:cNvSpPr>
          <p:nvPr>
            <p:ph type="sldNum" sz="quarter" idx="4294967295"/>
            <p:custDataLst>
              <p:tags r:id="rId14"/>
            </p:custDataLst>
          </p:nvPr>
        </p:nvSpPr>
        <p:spPr>
          <a:xfrm>
            <a:off x="8391525" y="6537325"/>
            <a:ext cx="623888" cy="276225"/>
          </a:xfrm>
          <a:prstGeom prst="rect">
            <a:avLst/>
          </a:prstGeom>
          <a:noFill/>
        </p:spPr>
        <p:txBody>
          <a:bodyPr lIns="0" tIns="0" rIns="0" bIns="0"/>
          <a:lstStyle/>
          <a:p>
            <a:pPr algn="r"/>
            <a:fld id="{C65B2082-C064-4F77-B76A-17729B8E5F46}" type="slidenum">
              <a:rPr lang="en-US" smtClean="0">
                <a:latin typeface="Arial" pitchFamily="34" charset="0"/>
              </a:rPr>
              <a:pPr algn="r"/>
              <a:t>3</a:t>
            </a:fld>
            <a:endParaRPr lang="en-US" dirty="0" smtClean="0">
              <a:latin typeface="Arial" pitchFamily="34" charset="0"/>
            </a:endParaRPr>
          </a:p>
        </p:txBody>
      </p:sp>
      <p:sp>
        <p:nvSpPr>
          <p:cNvPr id="84" name="TextBox 83"/>
          <p:cNvSpPr txBox="1"/>
          <p:nvPr/>
        </p:nvSpPr>
        <p:spPr>
          <a:xfrm>
            <a:off x="8383696" y="1237130"/>
            <a:ext cx="604653" cy="246221"/>
          </a:xfrm>
          <a:prstGeom prst="rect">
            <a:avLst/>
          </a:prstGeom>
          <a:noFill/>
        </p:spPr>
        <p:txBody>
          <a:bodyPr wrap="none" rtlCol="0">
            <a:spAutoFit/>
          </a:bodyPr>
          <a:lstStyle/>
          <a:p>
            <a:r>
              <a:rPr lang="en-US" sz="1000" b="1" dirty="0" smtClean="0">
                <a:solidFill>
                  <a:schemeClr val="bg1"/>
                </a:solidFill>
              </a:rPr>
              <a:t>Timing</a:t>
            </a:r>
            <a:endParaRPr lang="en-US" sz="1000" b="1" dirty="0">
              <a:solidFill>
                <a:schemeClr val="bg1"/>
              </a:solidFill>
            </a:endParaRPr>
          </a:p>
        </p:txBody>
      </p:sp>
      <p:cxnSp>
        <p:nvCxnSpPr>
          <p:cNvPr id="86" name="Straight Connector 85"/>
          <p:cNvCxnSpPr/>
          <p:nvPr/>
        </p:nvCxnSpPr>
        <p:spPr>
          <a:xfrm>
            <a:off x="8379402" y="1512410"/>
            <a:ext cx="63601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bwMode="auto">
          <a:xfrm>
            <a:off x="8443949" y="6186061"/>
            <a:ext cx="76896" cy="0"/>
          </a:xfrm>
          <a:prstGeom prst="line">
            <a:avLst/>
          </a:prstGeom>
          <a:noFill/>
          <a:ln w="9525" cap="flat" cmpd="sng" algn="ctr">
            <a:solidFill>
              <a:schemeClr val="bg1"/>
            </a:solidFill>
            <a:prstDash val="solid"/>
            <a:round/>
            <a:headEnd type="none" w="med" len="med"/>
            <a:tailEnd type="none" w="med" len="med"/>
          </a:ln>
          <a:effectLst/>
        </p:spPr>
      </p:cxnSp>
      <p:sp>
        <p:nvSpPr>
          <p:cNvPr id="92" name="TextBox 91"/>
          <p:cNvSpPr txBox="1"/>
          <p:nvPr/>
        </p:nvSpPr>
        <p:spPr>
          <a:xfrm>
            <a:off x="8520845" y="6112506"/>
            <a:ext cx="569366" cy="153888"/>
          </a:xfrm>
          <a:prstGeom prst="rect">
            <a:avLst/>
          </a:prstGeom>
          <a:noFill/>
        </p:spPr>
        <p:txBody>
          <a:bodyPr wrap="square" lIns="0" tIns="0" rIns="0" bIns="0" rtlCol="0">
            <a:spAutoFit/>
          </a:bodyPr>
          <a:lstStyle/>
          <a:p>
            <a:pPr algn="ctr"/>
            <a:r>
              <a:rPr lang="en-US" sz="1000" dirty="0" smtClean="0">
                <a:solidFill>
                  <a:schemeClr val="bg1"/>
                </a:solidFill>
              </a:rPr>
              <a:t>Dec’11</a:t>
            </a:r>
            <a:endParaRPr lang="en-US" sz="1000" dirty="0">
              <a:solidFill>
                <a:schemeClr val="bg1"/>
              </a:solidFill>
            </a:endParaRPr>
          </a:p>
        </p:txBody>
      </p:sp>
      <p:sp>
        <p:nvSpPr>
          <p:cNvPr id="96" name="Explosion 1 95"/>
          <p:cNvSpPr/>
          <p:nvPr/>
        </p:nvSpPr>
        <p:spPr bwMode="auto">
          <a:xfrm>
            <a:off x="7153835" y="3516100"/>
            <a:ext cx="1290114" cy="914400"/>
          </a:xfrm>
          <a:prstGeom prst="irregularSeal1">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72000" tIns="72000" rIns="72000" bIns="7200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PGH</a:t>
            </a:r>
          </a:p>
        </p:txBody>
      </p:sp>
      <p:sp>
        <p:nvSpPr>
          <p:cNvPr id="97" name="Explosion 1 96"/>
          <p:cNvSpPr/>
          <p:nvPr/>
        </p:nvSpPr>
        <p:spPr bwMode="auto">
          <a:xfrm>
            <a:off x="7153835" y="5728861"/>
            <a:ext cx="1290114" cy="914400"/>
          </a:xfrm>
          <a:prstGeom prst="irregularSeal1">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72000" tIns="72000" rIns="72000" bIns="7200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Status</a:t>
            </a:r>
            <a:r>
              <a:rPr kumimoji="0" lang="en-US" sz="1200" b="1" i="0" u="none" strike="noStrike" cap="none" normalizeH="0" dirty="0" smtClean="0">
                <a:ln>
                  <a:noFill/>
                </a:ln>
                <a:solidFill>
                  <a:schemeClr val="tx1"/>
                </a:solidFill>
                <a:effectLst/>
                <a:latin typeface="Arial" charset="0"/>
              </a:rPr>
              <a:t> quo</a:t>
            </a:r>
            <a:endParaRPr kumimoji="0" lang="en-US" sz="1200" b="1" i="0" u="none" strike="noStrike" cap="none" normalizeH="0" baseline="0" dirty="0" smtClean="0">
              <a:ln>
                <a:noFill/>
              </a:ln>
              <a:solidFill>
                <a:schemeClr val="tx1"/>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right)">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wipe(right)">
                                      <p:cBhvr>
                                        <p:cTn id="12" dur="5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wipe(right)">
                                      <p:cBhvr>
                                        <p:cTn id="17" dur="500"/>
                                        <p:tgtEl>
                                          <p:spTgt spid="4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wipe(right)">
                                      <p:cBhvr>
                                        <p:cTn id="22" dur="500"/>
                                        <p:tgtEl>
                                          <p:spTgt spid="4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wipe(left)">
                                      <p:cBhvr>
                                        <p:cTn id="27" dur="500"/>
                                        <p:tgtEl>
                                          <p:spTgt spid="4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6"/>
                                        </p:tgtEl>
                                        <p:attrNameLst>
                                          <p:attrName>style.visibility</p:attrName>
                                        </p:attrNameLst>
                                      </p:cBhvr>
                                      <p:to>
                                        <p:strVal val="visible"/>
                                      </p:to>
                                    </p:set>
                                    <p:animEffect transition="in" filter="wipe(left)">
                                      <p:cBhvr>
                                        <p:cTn id="32" dur="500"/>
                                        <p:tgtEl>
                                          <p:spTgt spid="5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55"/>
                                        </p:tgtEl>
                                        <p:attrNameLst>
                                          <p:attrName>style.visibility</p:attrName>
                                        </p:attrNameLst>
                                      </p:cBhvr>
                                      <p:to>
                                        <p:strVal val="visible"/>
                                      </p:to>
                                    </p:set>
                                    <p:animEffect transition="in" filter="wipe(right)">
                                      <p:cBhvr>
                                        <p:cTn id="37" dur="500"/>
                                        <p:tgtEl>
                                          <p:spTgt spid="5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wipe(right)">
                                      <p:cBhvr>
                                        <p:cTn id="42" dur="500"/>
                                        <p:tgtEl>
                                          <p:spTgt spid="46"/>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96"/>
                                        </p:tgtEl>
                                        <p:attrNameLst>
                                          <p:attrName>style.visibility</p:attrName>
                                        </p:attrNameLst>
                                      </p:cBhvr>
                                      <p:to>
                                        <p:strVal val="visible"/>
                                      </p:to>
                                    </p:set>
                                    <p:anim calcmode="lin" valueType="num">
                                      <p:cBhvr additive="base">
                                        <p:cTn id="47" dur="500" fill="hold"/>
                                        <p:tgtEl>
                                          <p:spTgt spid="96"/>
                                        </p:tgtEl>
                                        <p:attrNameLst>
                                          <p:attrName>ppt_x</p:attrName>
                                        </p:attrNameLst>
                                      </p:cBhvr>
                                      <p:tavLst>
                                        <p:tav tm="0">
                                          <p:val>
                                            <p:strVal val="#ppt_x"/>
                                          </p:val>
                                        </p:tav>
                                        <p:tav tm="100000">
                                          <p:val>
                                            <p:strVal val="#ppt_x"/>
                                          </p:val>
                                        </p:tav>
                                      </p:tavLst>
                                    </p:anim>
                                    <p:anim calcmode="lin" valueType="num">
                                      <p:cBhvr additive="base">
                                        <p:cTn id="48" dur="500" fill="hold"/>
                                        <p:tgtEl>
                                          <p:spTgt spid="9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97"/>
                                        </p:tgtEl>
                                        <p:attrNameLst>
                                          <p:attrName>style.visibility</p:attrName>
                                        </p:attrNameLst>
                                      </p:cBhvr>
                                      <p:to>
                                        <p:strVal val="visible"/>
                                      </p:to>
                                    </p:set>
                                    <p:anim calcmode="lin" valueType="num">
                                      <p:cBhvr additive="base">
                                        <p:cTn id="51" dur="500" fill="hold"/>
                                        <p:tgtEl>
                                          <p:spTgt spid="97"/>
                                        </p:tgtEl>
                                        <p:attrNameLst>
                                          <p:attrName>ppt_x</p:attrName>
                                        </p:attrNameLst>
                                      </p:cBhvr>
                                      <p:tavLst>
                                        <p:tav tm="0">
                                          <p:val>
                                            <p:strVal val="#ppt_x"/>
                                          </p:val>
                                        </p:tav>
                                        <p:tav tm="100000">
                                          <p:val>
                                            <p:strVal val="#ppt_x"/>
                                          </p:val>
                                        </p:tav>
                                      </p:tavLst>
                                    </p:anim>
                                    <p:anim calcmode="lin" valueType="num">
                                      <p:cBhvr additive="base">
                                        <p:cTn id="52" dur="500" fill="hold"/>
                                        <p:tgtEl>
                                          <p:spTgt spid="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6" grpId="0" animBg="1"/>
      <p:bldP spid="47" grpId="0" animBg="1"/>
      <p:bldP spid="48" grpId="0" animBg="1"/>
      <p:bldP spid="55" grpId="0" animBg="1"/>
      <p:bldP spid="56" grpId="0" animBg="1"/>
      <p:bldP spid="96" grpId="0" animBg="1"/>
      <p:bldP spid="9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76371"/>
                </a:solidFill>
              </a:rPr>
              <a:t>PGH can utilized in three different ways</a:t>
            </a:r>
          </a:p>
        </p:txBody>
      </p:sp>
      <p:sp>
        <p:nvSpPr>
          <p:cNvPr id="5" name="Slide Number Placeholder 4"/>
          <p:cNvSpPr>
            <a:spLocks noGrp="1"/>
          </p:cNvSpPr>
          <p:nvPr>
            <p:ph type="sldNum" sz="quarter" idx="11"/>
          </p:nvPr>
        </p:nvSpPr>
        <p:spPr/>
        <p:txBody>
          <a:bodyPr/>
          <a:lstStyle/>
          <a:p>
            <a:pPr>
              <a:defRPr/>
            </a:pPr>
            <a:fld id="{DDB2ACC6-B02D-48BD-934C-7E3D70B38B11}" type="slidenum">
              <a:rPr lang="en-US" smtClean="0"/>
              <a:pPr>
                <a:defRPr/>
              </a:pPr>
              <a:t>4</a:t>
            </a:fld>
            <a:endParaRPr lang="en-US" dirty="0"/>
          </a:p>
        </p:txBody>
      </p:sp>
      <p:grpSp>
        <p:nvGrpSpPr>
          <p:cNvPr id="12" name="Group 11"/>
          <p:cNvGrpSpPr/>
          <p:nvPr/>
        </p:nvGrpSpPr>
        <p:grpSpPr>
          <a:xfrm>
            <a:off x="632371" y="1550898"/>
            <a:ext cx="1250218" cy="4433944"/>
            <a:chOff x="632370" y="2962478"/>
            <a:chExt cx="1250218" cy="3210619"/>
          </a:xfrm>
        </p:grpSpPr>
        <p:sp>
          <p:nvSpPr>
            <p:cNvPr id="8" name="Pentagon 7"/>
            <p:cNvSpPr/>
            <p:nvPr/>
          </p:nvSpPr>
          <p:spPr bwMode="auto">
            <a:xfrm rot="5400000">
              <a:off x="768275" y="5058784"/>
              <a:ext cx="978408" cy="1250218"/>
            </a:xfrm>
            <a:prstGeom prst="homePlate">
              <a:avLst>
                <a:gd name="adj" fmla="val 22512"/>
              </a:avLst>
            </a:prstGeom>
            <a:solidFill>
              <a:schemeClr val="bg1"/>
            </a:solidFill>
            <a:ln w="9525" cap="flat" cmpd="sng" algn="ctr">
              <a:solidFill>
                <a:schemeClr val="tx1"/>
              </a:solidFill>
              <a:prstDash val="solid"/>
              <a:round/>
              <a:headEnd type="none" w="med" len="med"/>
              <a:tailEnd type="none" w="med" len="med"/>
            </a:ln>
            <a:effectLst/>
          </p:spPr>
          <p:txBody>
            <a:bodyPr vert="vert270" wrap="square" lIns="72000" tIns="72000" rIns="72000" bIns="720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endParaRPr lang="en-US" b="1" dirty="0" smtClean="0">
                <a:latin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Supplier</a:t>
              </a:r>
            </a:p>
          </p:txBody>
        </p:sp>
        <p:sp>
          <p:nvSpPr>
            <p:cNvPr id="9" name="Pentagon 8"/>
            <p:cNvSpPr/>
            <p:nvPr/>
          </p:nvSpPr>
          <p:spPr bwMode="auto">
            <a:xfrm rot="5400000">
              <a:off x="768275" y="4323678"/>
              <a:ext cx="978408" cy="1250218"/>
            </a:xfrm>
            <a:prstGeom prst="homePlate">
              <a:avLst>
                <a:gd name="adj" fmla="val 22512"/>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vert270" wrap="square" lIns="72000" tIns="72000" rIns="72000" bIns="720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endParaRPr lang="en-US" b="1" dirty="0" smtClean="0">
                <a:latin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Procurer</a:t>
              </a:r>
            </a:p>
          </p:txBody>
        </p:sp>
        <p:sp>
          <p:nvSpPr>
            <p:cNvPr id="10" name="Pentagon 9"/>
            <p:cNvSpPr/>
            <p:nvPr/>
          </p:nvSpPr>
          <p:spPr bwMode="auto">
            <a:xfrm rot="5400000">
              <a:off x="768275" y="3579608"/>
              <a:ext cx="978408" cy="1250218"/>
            </a:xfrm>
            <a:prstGeom prst="homePlate">
              <a:avLst>
                <a:gd name="adj" fmla="val 22512"/>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vert="vert270" wrap="square" lIns="72000" tIns="72000" rIns="72000" bIns="720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endParaRPr lang="en-US" b="1" dirty="0" smtClean="0">
                <a:latin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Recipient</a:t>
              </a:r>
            </a:p>
          </p:txBody>
        </p:sp>
        <p:sp>
          <p:nvSpPr>
            <p:cNvPr id="11" name="Pentagon 10"/>
            <p:cNvSpPr/>
            <p:nvPr/>
          </p:nvSpPr>
          <p:spPr bwMode="auto">
            <a:xfrm rot="5400000">
              <a:off x="768275" y="2826573"/>
              <a:ext cx="978408" cy="1250218"/>
            </a:xfrm>
            <a:prstGeom prst="homePlate">
              <a:avLst>
                <a:gd name="adj" fmla="val 22512"/>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vert270" wrap="square" lIns="72000" tIns="72000" rIns="72000" bIns="720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effectLst/>
                  <a:latin typeface="Arial" charset="0"/>
                </a:rPr>
                <a:t>Donor</a:t>
              </a:r>
            </a:p>
          </p:txBody>
        </p:sp>
      </p:grpSp>
      <p:sp>
        <p:nvSpPr>
          <p:cNvPr id="13" name="TextBox 12"/>
          <p:cNvSpPr txBox="1"/>
          <p:nvPr/>
        </p:nvSpPr>
        <p:spPr>
          <a:xfrm>
            <a:off x="632371" y="886637"/>
            <a:ext cx="1250219" cy="646331"/>
          </a:xfrm>
          <a:prstGeom prst="rect">
            <a:avLst/>
          </a:prstGeom>
          <a:noFill/>
        </p:spPr>
        <p:txBody>
          <a:bodyPr wrap="square" rtlCol="0">
            <a:spAutoFit/>
          </a:bodyPr>
          <a:lstStyle/>
          <a:p>
            <a:pPr algn="ctr"/>
            <a:r>
              <a:rPr lang="en-US" b="1" dirty="0" smtClean="0"/>
              <a:t>Donor funded procurement supply chain</a:t>
            </a:r>
            <a:endParaRPr lang="en-US" b="1" dirty="0"/>
          </a:p>
        </p:txBody>
      </p:sp>
      <p:sp>
        <p:nvSpPr>
          <p:cNvPr id="14" name="Rectangular Callout 13"/>
          <p:cNvSpPr/>
          <p:nvPr/>
        </p:nvSpPr>
        <p:spPr bwMode="auto">
          <a:xfrm>
            <a:off x="2554049" y="1550898"/>
            <a:ext cx="5858436" cy="1351206"/>
          </a:xfrm>
          <a:prstGeom prst="wedgeRectCallout">
            <a:avLst>
              <a:gd name="adj1" fmla="val -63048"/>
              <a:gd name="adj2" fmla="val 62533"/>
            </a:avLst>
          </a:prstGeom>
          <a:solidFill>
            <a:schemeClr val="bg1"/>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72000" tIns="72000" rIns="72000" bIns="72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Traditional</a:t>
            </a:r>
            <a:r>
              <a:rPr kumimoji="0" lang="en-US" sz="1200" b="1" i="0" u="none" strike="noStrike" cap="none" normalizeH="0" dirty="0" smtClean="0">
                <a:ln>
                  <a:noFill/>
                </a:ln>
                <a:solidFill>
                  <a:schemeClr val="tx1"/>
                </a:solidFill>
                <a:effectLst/>
                <a:latin typeface="Arial" charset="0"/>
              </a:rPr>
              <a:t> bridge financing backed by a 50% PGH guarantee</a:t>
            </a:r>
            <a:r>
              <a:rPr kumimoji="0" lang="en-US" sz="1200" b="0" i="0" u="none" strike="noStrike" cap="none" normalizeH="0" dirty="0" smtClean="0">
                <a:ln>
                  <a:noFill/>
                </a:ln>
                <a:solidFill>
                  <a:schemeClr val="tx1"/>
                </a:solidFill>
                <a:effectLst/>
                <a:latin typeface="Arial" charset="0"/>
              </a:rPr>
              <a:t>: For recipients of donor funding, recipients can use donor commitments as collateral along with a 50% PGH guarantee to secure an L/C from commercial banks in order to accelerate procurement</a:t>
            </a:r>
            <a:endParaRPr kumimoji="0" lang="en-US" sz="1200" b="0" i="0" u="none" strike="noStrike" cap="none" normalizeH="0" baseline="0" dirty="0" smtClean="0">
              <a:ln>
                <a:noFill/>
              </a:ln>
              <a:solidFill>
                <a:schemeClr val="tx1"/>
              </a:solidFill>
              <a:effectLst/>
              <a:latin typeface="Arial" charset="0"/>
            </a:endParaRPr>
          </a:p>
        </p:txBody>
      </p:sp>
      <p:sp>
        <p:nvSpPr>
          <p:cNvPr id="16" name="Rectangular Callout 15"/>
          <p:cNvSpPr/>
          <p:nvPr/>
        </p:nvSpPr>
        <p:spPr bwMode="auto">
          <a:xfrm>
            <a:off x="2554049" y="3092267"/>
            <a:ext cx="5858436" cy="1351206"/>
          </a:xfrm>
          <a:prstGeom prst="wedgeRectCallout">
            <a:avLst>
              <a:gd name="adj1" fmla="val -64425"/>
              <a:gd name="adj2" fmla="val 26706"/>
            </a:avLst>
          </a:prstGeom>
          <a:solidFill>
            <a:schemeClr val="bg1"/>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72000" tIns="72000" rIns="72000" bIns="72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Whole-sale</a:t>
            </a:r>
            <a:r>
              <a:rPr kumimoji="0" lang="en-US" sz="1200" b="1" i="0" u="none" strike="noStrike" cap="none" normalizeH="0" dirty="0" smtClean="0">
                <a:ln>
                  <a:noFill/>
                </a:ln>
                <a:solidFill>
                  <a:schemeClr val="tx1"/>
                </a:solidFill>
                <a:effectLst/>
                <a:latin typeface="Arial" charset="0"/>
              </a:rPr>
              <a:t> bridge financing backed by a 50% PGH guarantee</a:t>
            </a:r>
            <a:r>
              <a:rPr kumimoji="0" lang="en-US" sz="1200" b="0" i="0" u="none" strike="noStrike" cap="none" normalizeH="0" dirty="0" smtClean="0">
                <a:ln>
                  <a:noFill/>
                </a:ln>
                <a:solidFill>
                  <a:schemeClr val="tx1"/>
                </a:solidFill>
                <a:effectLst/>
                <a:latin typeface="Arial" charset="0"/>
              </a:rPr>
              <a:t>: Procurement agencies that are also experiencing delays in disbursements from their own donors can use donor commitments as collateral and along with a 50% PGH guarante</a:t>
            </a:r>
            <a:r>
              <a:rPr lang="en-US" dirty="0" smtClean="0">
                <a:latin typeface="Arial" charset="0"/>
              </a:rPr>
              <a:t>e can secure an L/C from commercial banks to provide immediate liquidity to improve efficiency of their operations</a:t>
            </a:r>
            <a:endParaRPr kumimoji="0" lang="en-US" sz="1200" b="0" i="0" u="none" strike="noStrike" cap="none" normalizeH="0" baseline="0" dirty="0" smtClean="0">
              <a:ln>
                <a:noFill/>
              </a:ln>
              <a:solidFill>
                <a:schemeClr val="tx1"/>
              </a:solidFill>
              <a:effectLst/>
              <a:latin typeface="Arial" charset="0"/>
            </a:endParaRPr>
          </a:p>
        </p:txBody>
      </p:sp>
      <p:sp>
        <p:nvSpPr>
          <p:cNvPr id="17" name="Rectangular Callout 16"/>
          <p:cNvSpPr/>
          <p:nvPr/>
        </p:nvSpPr>
        <p:spPr bwMode="auto">
          <a:xfrm>
            <a:off x="2554049" y="4633636"/>
            <a:ext cx="5858436" cy="1351206"/>
          </a:xfrm>
          <a:prstGeom prst="wedgeRectCallout">
            <a:avLst>
              <a:gd name="adj1" fmla="val -64425"/>
              <a:gd name="adj2" fmla="val -9121"/>
            </a:avLst>
          </a:prstGeom>
          <a:solidFill>
            <a:schemeClr val="bg1"/>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72000" tIns="72000" rIns="72000" bIns="72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b="1" dirty="0" smtClean="0">
                <a:latin typeface="Arial" charset="0"/>
              </a:rPr>
              <a:t>Trade financing backed by a 50% PGH guarantee</a:t>
            </a:r>
            <a:r>
              <a:rPr lang="en-US" dirty="0" smtClean="0">
                <a:latin typeface="Arial" charset="0"/>
              </a:rPr>
              <a:t>: Suppliers often price in the risk of doing business (likelihood of delay of payment and extra costs due to erratic orders), however with a PGH direct guarantee backing specific donor funded health procurement, suppliers can extend better terms (price discounts and delayed invoices) enabling recipients of donor funding to accelerate access to much needed health commodities</a:t>
            </a:r>
            <a:endParaRPr kumimoji="0" lang="en-US" sz="1200" b="0" i="0" u="none" strike="noStrike" cap="none" normalizeH="0" baseline="0" dirty="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288" y="349250"/>
            <a:ext cx="8883650" cy="923330"/>
          </a:xfrm>
        </p:spPr>
        <p:txBody>
          <a:bodyPr/>
          <a:lstStyle/>
          <a:p>
            <a:r>
              <a:rPr lang="en-US" dirty="0" smtClean="0">
                <a:solidFill>
                  <a:srgbClr val="476371"/>
                </a:solidFill>
              </a:rPr>
              <a:t>PGH delivers better value for money by accelerating procurement, removing risks that lead to price premiums and empowering procurers to leverage buyer power and negotiate better terms</a:t>
            </a:r>
          </a:p>
        </p:txBody>
      </p:sp>
      <p:sp>
        <p:nvSpPr>
          <p:cNvPr id="5" name="Slide Number Placeholder 4"/>
          <p:cNvSpPr>
            <a:spLocks noGrp="1"/>
          </p:cNvSpPr>
          <p:nvPr>
            <p:ph type="sldNum" sz="quarter" idx="11"/>
          </p:nvPr>
        </p:nvSpPr>
        <p:spPr/>
        <p:txBody>
          <a:bodyPr/>
          <a:lstStyle/>
          <a:p>
            <a:pPr>
              <a:defRPr/>
            </a:pPr>
            <a:fld id="{DDB2ACC6-B02D-48BD-934C-7E3D70B38B11}" type="slidenum">
              <a:rPr lang="en-US" smtClean="0"/>
              <a:pPr>
                <a:defRPr/>
              </a:pPr>
              <a:t>5</a:t>
            </a:fld>
            <a:endParaRPr lang="en-US" dirty="0"/>
          </a:p>
        </p:txBody>
      </p:sp>
      <p:sp>
        <p:nvSpPr>
          <p:cNvPr id="7" name="Oval 6"/>
          <p:cNvSpPr/>
          <p:nvPr/>
        </p:nvSpPr>
        <p:spPr bwMode="auto">
          <a:xfrm>
            <a:off x="1241437" y="3121778"/>
            <a:ext cx="3863788" cy="3621742"/>
          </a:xfrm>
          <a:prstGeom prst="ellipse">
            <a:avLst/>
          </a:prstGeom>
          <a:noFill/>
          <a:ln w="2857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72000" tIns="72000" rIns="72000" bIns="72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0" name="Oval 9"/>
          <p:cNvSpPr/>
          <p:nvPr/>
        </p:nvSpPr>
        <p:spPr bwMode="auto">
          <a:xfrm>
            <a:off x="2510122" y="1310907"/>
            <a:ext cx="3863788" cy="3621742"/>
          </a:xfrm>
          <a:prstGeom prst="ellipse">
            <a:avLst/>
          </a:prstGeom>
          <a:noFill/>
          <a:ln w="2857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72000" tIns="72000" rIns="72000" bIns="72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1" name="Oval 10"/>
          <p:cNvSpPr/>
          <p:nvPr/>
        </p:nvSpPr>
        <p:spPr bwMode="auto">
          <a:xfrm>
            <a:off x="3685395" y="3121778"/>
            <a:ext cx="3863788" cy="3621742"/>
          </a:xfrm>
          <a:prstGeom prst="ellipse">
            <a:avLst/>
          </a:prstGeom>
          <a:noFill/>
          <a:ln w="2857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72000" tIns="72000" rIns="72000" bIns="72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pic>
        <p:nvPicPr>
          <p:cNvPr id="12" name="Picture 11" descr="PGH logo (2).png"/>
          <p:cNvPicPr>
            <a:picLocks noChangeAspect="1"/>
          </p:cNvPicPr>
          <p:nvPr/>
        </p:nvPicPr>
        <p:blipFill>
          <a:blip r:embed="rId2" cstate="print"/>
          <a:stretch>
            <a:fillRect/>
          </a:stretch>
        </p:blipFill>
        <p:spPr>
          <a:xfrm>
            <a:off x="3956188" y="4030867"/>
            <a:ext cx="897538" cy="466517"/>
          </a:xfrm>
          <a:prstGeom prst="rect">
            <a:avLst/>
          </a:prstGeom>
        </p:spPr>
      </p:pic>
      <p:sp>
        <p:nvSpPr>
          <p:cNvPr id="13" name="Rectangle 12"/>
          <p:cNvSpPr/>
          <p:nvPr/>
        </p:nvSpPr>
        <p:spPr>
          <a:xfrm>
            <a:off x="2725273" y="1667435"/>
            <a:ext cx="3505204" cy="1200329"/>
          </a:xfrm>
          <a:prstGeom prst="rect">
            <a:avLst/>
          </a:prstGeom>
        </p:spPr>
        <p:txBody>
          <a:bodyPr wrap="square">
            <a:spAutoFit/>
          </a:bodyPr>
          <a:lstStyle/>
          <a:p>
            <a:pPr algn="ctr"/>
            <a:r>
              <a:rPr lang="en-US" b="1" u="sng" kern="0" dirty="0" smtClean="0"/>
              <a:t>Accelerated</a:t>
            </a:r>
          </a:p>
          <a:p>
            <a:pPr algn="ctr"/>
            <a:endParaRPr lang="en-US" b="1" u="sng" kern="0" dirty="0" smtClean="0"/>
          </a:p>
          <a:p>
            <a:pPr algn="ctr"/>
            <a:r>
              <a:rPr lang="en-US" kern="0" dirty="0" smtClean="0"/>
              <a:t>Ability to rapidly issue bridge funding while waiting for donor disbursement to avoid </a:t>
            </a:r>
            <a:r>
              <a:rPr lang="en-US" b="1" kern="0" dirty="0" smtClean="0"/>
              <a:t>stock-outs</a:t>
            </a:r>
            <a:r>
              <a:rPr lang="en-US" kern="0" dirty="0" smtClean="0"/>
              <a:t> which can have dangerous impacts on both patients and the community</a:t>
            </a:r>
            <a:endParaRPr lang="en-US" dirty="0"/>
          </a:p>
        </p:txBody>
      </p:sp>
      <p:sp>
        <p:nvSpPr>
          <p:cNvPr id="14" name="Rectangle 13"/>
          <p:cNvSpPr/>
          <p:nvPr/>
        </p:nvSpPr>
        <p:spPr>
          <a:xfrm>
            <a:off x="1499616" y="4161044"/>
            <a:ext cx="1965242" cy="1938992"/>
          </a:xfrm>
          <a:prstGeom prst="rect">
            <a:avLst/>
          </a:prstGeom>
        </p:spPr>
        <p:txBody>
          <a:bodyPr wrap="square">
            <a:spAutoFit/>
          </a:bodyPr>
          <a:lstStyle/>
          <a:p>
            <a:pPr algn="ctr"/>
            <a:r>
              <a:rPr lang="en-US" b="1" u="sng" kern="0" dirty="0" smtClean="0"/>
              <a:t>Efficient</a:t>
            </a:r>
          </a:p>
          <a:p>
            <a:pPr algn="ctr"/>
            <a:endParaRPr lang="en-US" b="1" u="sng" kern="0" dirty="0" smtClean="0"/>
          </a:p>
          <a:p>
            <a:pPr algn="ctr"/>
            <a:r>
              <a:rPr lang="en-US" kern="0" dirty="0" smtClean="0"/>
              <a:t>With better control of the procurement timing recipients will be able to </a:t>
            </a:r>
            <a:r>
              <a:rPr lang="en-US" b="1" kern="0" dirty="0" smtClean="0"/>
              <a:t>avoid emergency production and delivery </a:t>
            </a:r>
            <a:r>
              <a:rPr lang="en-US" kern="0" dirty="0" smtClean="0"/>
              <a:t>which are costly and come at the expense of additional beneficiaries</a:t>
            </a:r>
            <a:endParaRPr lang="en-US" dirty="0"/>
          </a:p>
        </p:txBody>
      </p:sp>
      <p:sp>
        <p:nvSpPr>
          <p:cNvPr id="15" name="Rectangle 14"/>
          <p:cNvSpPr/>
          <p:nvPr/>
        </p:nvSpPr>
        <p:spPr>
          <a:xfrm>
            <a:off x="5513663" y="4161044"/>
            <a:ext cx="1838113" cy="2123658"/>
          </a:xfrm>
          <a:prstGeom prst="rect">
            <a:avLst/>
          </a:prstGeom>
        </p:spPr>
        <p:txBody>
          <a:bodyPr wrap="square">
            <a:spAutoFit/>
          </a:bodyPr>
          <a:lstStyle/>
          <a:p>
            <a:pPr algn="ctr"/>
            <a:r>
              <a:rPr lang="en-US" b="1" u="sng" kern="0" dirty="0" smtClean="0"/>
              <a:t>Empowered</a:t>
            </a:r>
          </a:p>
          <a:p>
            <a:pPr algn="ctr"/>
            <a:endParaRPr lang="en-US" b="1" u="sng" kern="0" dirty="0" smtClean="0"/>
          </a:p>
          <a:p>
            <a:pPr algn="ctr"/>
            <a:r>
              <a:rPr lang="en-US" kern="0" dirty="0" smtClean="0"/>
              <a:t>Allow buyers to leverage </a:t>
            </a:r>
            <a:r>
              <a:rPr lang="en-US" b="1" kern="0" dirty="0" smtClean="0"/>
              <a:t>negotiating power </a:t>
            </a:r>
            <a:r>
              <a:rPr lang="en-US" kern="0" dirty="0" smtClean="0"/>
              <a:t>by removing risks in the procurement process that cause suppliers to price in premiums (e.g. better payment certainty, pooled procurement, etc)</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 name="Object 42" hidden="1"/>
          <p:cNvGraphicFramePr>
            <a:graphicFrameLocks/>
          </p:cNvGraphicFramePr>
          <p:nvPr/>
        </p:nvGraphicFramePr>
        <p:xfrm>
          <a:off x="0" y="0"/>
          <a:ext cx="158750" cy="158750"/>
        </p:xfrm>
        <a:graphic>
          <a:graphicData uri="http://schemas.openxmlformats.org/presentationml/2006/ole">
            <p:oleObj spid="_x0000_s427010" name="think-cell Slide" r:id="rId32" imgW="0" imgH="0" progId="">
              <p:embed/>
            </p:oleObj>
          </a:graphicData>
        </a:graphic>
      </p:graphicFrame>
      <p:sp>
        <p:nvSpPr>
          <p:cNvPr id="24" name="Rectangle 23" hidden="1"/>
          <p:cNvSpPr/>
          <p:nvPr>
            <p:custDataLst>
              <p:tags r:id="rId2"/>
            </p:custDataLst>
          </p:nvPr>
        </p:nvSpPr>
        <p:spPr bwMode="auto">
          <a:xfrm>
            <a:off x="0" y="0"/>
            <a:ext cx="158750" cy="158750"/>
          </a:xfrm>
          <a:prstGeom prst="rect">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t" anchorCtr="0" compatLnSpc="1">
            <a:prstTxWarp prst="textNoShape">
              <a:avLst/>
            </a:prstTxWarp>
            <a:noAutofit/>
          </a:bodyPr>
          <a:lstStyle/>
          <a:p>
            <a:endParaRPr kumimoji="0" lang="en-US" b="1" u="none" strike="noStrike" cap="none" normalizeH="0" dirty="0" smtClean="0">
              <a:ln>
                <a:noFill/>
              </a:ln>
              <a:solidFill>
                <a:schemeClr val="tx1"/>
              </a:solidFill>
              <a:effectLst/>
              <a:latin typeface="Arial"/>
              <a:sym typeface="Arial"/>
            </a:endParaRPr>
          </a:p>
        </p:txBody>
      </p:sp>
      <p:sp>
        <p:nvSpPr>
          <p:cNvPr id="64" name="Chevron 7"/>
          <p:cNvSpPr>
            <a:spLocks noChangeArrowheads="1"/>
          </p:cNvSpPr>
          <p:nvPr>
            <p:custDataLst>
              <p:tags r:id="rId3"/>
            </p:custDataLst>
          </p:nvPr>
        </p:nvSpPr>
        <p:spPr bwMode="auto">
          <a:xfrm>
            <a:off x="6175376" y="1287462"/>
            <a:ext cx="2676525" cy="522288"/>
          </a:xfrm>
          <a:prstGeom prst="chevron">
            <a:avLst>
              <a:gd name="adj" fmla="val 49962"/>
            </a:avLst>
          </a:prstGeom>
          <a:solidFill>
            <a:schemeClr val="bg2">
              <a:lumMod val="50000"/>
            </a:schemeClr>
          </a:solidFill>
          <a:ln w="9525" algn="ctr">
            <a:solidFill>
              <a:schemeClr val="tx1"/>
            </a:solidFill>
            <a:round/>
            <a:headEnd/>
            <a:tailEnd/>
          </a:ln>
        </p:spPr>
        <p:txBody>
          <a:bodyPr lIns="72000" tIns="72000" rIns="72000" bIns="72000" anchor="ctr"/>
          <a:lstStyle/>
          <a:p>
            <a:pPr algn="ctr">
              <a:defRPr/>
            </a:pPr>
            <a:r>
              <a:rPr lang="en-US" sz="1400" b="1" dirty="0" smtClean="0">
                <a:solidFill>
                  <a:schemeClr val="bg1"/>
                </a:solidFill>
              </a:rPr>
              <a:t>Value destruction </a:t>
            </a:r>
          </a:p>
          <a:p>
            <a:pPr algn="ctr">
              <a:defRPr/>
            </a:pPr>
            <a:r>
              <a:rPr lang="en-US" sz="1400" b="1" dirty="0" smtClean="0">
                <a:solidFill>
                  <a:schemeClr val="bg1"/>
                </a:solidFill>
              </a:rPr>
              <a:t>due to aid volatility</a:t>
            </a:r>
            <a:endParaRPr lang="en-US" sz="1400" b="1" dirty="0">
              <a:solidFill>
                <a:schemeClr val="bg1"/>
              </a:solidFill>
            </a:endParaRPr>
          </a:p>
        </p:txBody>
      </p:sp>
      <p:grpSp>
        <p:nvGrpSpPr>
          <p:cNvPr id="3" name="Group 36"/>
          <p:cNvGrpSpPr/>
          <p:nvPr/>
        </p:nvGrpSpPr>
        <p:grpSpPr>
          <a:xfrm>
            <a:off x="6175376" y="2094029"/>
            <a:ext cx="2495550" cy="3749675"/>
            <a:chOff x="3463925" y="2155827"/>
            <a:chExt cx="2495550" cy="3749675"/>
          </a:xfrm>
        </p:grpSpPr>
        <p:graphicFrame>
          <p:nvGraphicFramePr>
            <p:cNvPr id="23" name="Object 22"/>
            <p:cNvGraphicFramePr>
              <a:graphicFrameLocks noChangeAspect="1"/>
            </p:cNvGraphicFramePr>
            <p:nvPr>
              <p:extLst>
                <p:ext uri="{D42A27DB-BD31-4B8C-83A1-F6EECF244321}">
                  <p14:modId xmlns:p14="http://schemas.microsoft.com/office/powerpoint/2010/main" xmlns="" xmlns:mv="urn:schemas-microsoft-com:mac:vml" xmlns:mc="http://schemas.openxmlformats.org/markup-compatibility/2006" val="997372214"/>
                </p:ext>
              </p:extLst>
            </p:nvPr>
          </p:nvGraphicFramePr>
          <p:xfrm>
            <a:off x="4276725" y="2914650"/>
            <a:ext cx="1381125" cy="2676525"/>
          </p:xfrm>
          <a:graphic>
            <a:graphicData uri="http://schemas.openxmlformats.org/presentationml/2006/ole">
              <p:oleObj spid="_x0000_s427011" name="Chart" r:id="rId33" imgW="1381125" imgH="2676525" progId="MSGraph.Chart.8">
                <p:embed followColorScheme="full"/>
              </p:oleObj>
            </a:graphicData>
          </a:graphic>
        </p:graphicFrame>
        <p:sp>
          <p:nvSpPr>
            <p:cNvPr id="39" name="Rectangle 38"/>
            <p:cNvSpPr/>
            <p:nvPr>
              <p:custDataLst>
                <p:tags r:id="rId19"/>
              </p:custDataLst>
            </p:nvPr>
          </p:nvSpPr>
          <p:spPr bwMode="auto">
            <a:xfrm>
              <a:off x="3846512" y="4471988"/>
              <a:ext cx="623887" cy="182562"/>
            </a:xfrm>
            <a:prstGeom prst="rect">
              <a:avLst/>
            </a:prstGeom>
            <a:no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noAutofit/>
            </a:bodyPr>
            <a:lstStyle/>
            <a:p>
              <a:pPr marR="0" algn="r" defTabSz="914400" rtl="0" eaLnBrk="1" fontAlgn="base" latinLnBrk="0" hangingPunct="1">
                <a:buClrTx/>
                <a:buSzTx/>
                <a:buFontTx/>
                <a:buNone/>
                <a:tabLst/>
              </a:pPr>
              <a:r>
                <a:rPr kumimoji="0" lang="en-US" strike="noStrike" cap="none" normalizeH="0" dirty="0" smtClean="0">
                  <a:ln>
                    <a:noFill/>
                  </a:ln>
                  <a:effectLst/>
                  <a:latin typeface="Arial"/>
                  <a:cs typeface="+mn-cs"/>
                  <a:sym typeface="Arial"/>
                </a:rPr>
                <a:t>Aid value</a:t>
              </a:r>
            </a:p>
          </p:txBody>
        </p:sp>
        <p:sp>
          <p:nvSpPr>
            <p:cNvPr id="28" name="Rectangle 27"/>
            <p:cNvSpPr/>
            <p:nvPr>
              <p:custDataLst>
                <p:tags r:id="rId20"/>
              </p:custDataLst>
            </p:nvPr>
          </p:nvSpPr>
          <p:spPr bwMode="auto">
            <a:xfrm>
              <a:off x="4424362" y="5540377"/>
              <a:ext cx="885825" cy="365125"/>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R="0" algn="ctr" defTabSz="914400" rtl="0" eaLnBrk="1" fontAlgn="base" latinLnBrk="0" hangingPunct="1">
                <a:buClrTx/>
                <a:buSzTx/>
                <a:buFontTx/>
                <a:buNone/>
                <a:tabLst/>
              </a:pPr>
              <a:fld id="{D25DD7AE-DA34-4582-8453-EB95C909109A}" type="datetime'O''''DA in'''' pa''''''''''s''''t ''''1''5 ''''years'''''">
                <a:rPr kumimoji="0" lang="en-US" b="1" strike="noStrike" cap="none" normalizeH="0" smtClean="0">
                  <a:ln>
                    <a:noFill/>
                  </a:ln>
                  <a:effectLst/>
                  <a:latin typeface="Arial"/>
                  <a:cs typeface="+mn-cs"/>
                  <a:sym typeface="Arial"/>
                </a:rPr>
                <a:pPr marR="0" algn="ctr" defTabSz="914400" rtl="0" eaLnBrk="1" fontAlgn="base" latinLnBrk="0" hangingPunct="1">
                  <a:buClrTx/>
                  <a:buSzTx/>
                  <a:buFontTx/>
                  <a:buNone/>
                  <a:tabLst/>
                </a:pPr>
                <a:t>ODA in past 15 years</a:t>
              </a:fld>
              <a:endParaRPr kumimoji="0" lang="en-US" b="1" strike="noStrike" cap="none" normalizeH="0" dirty="0" smtClean="0">
                <a:ln>
                  <a:noFill/>
                </a:ln>
                <a:effectLst/>
                <a:latin typeface="Arial"/>
                <a:cs typeface="+mn-cs"/>
                <a:sym typeface="Arial"/>
              </a:endParaRPr>
            </a:p>
          </p:txBody>
        </p:sp>
        <p:sp>
          <p:nvSpPr>
            <p:cNvPr id="40" name="Rectangle 39"/>
            <p:cNvSpPr/>
            <p:nvPr>
              <p:custDataLst>
                <p:tags r:id="rId21"/>
              </p:custDataLst>
            </p:nvPr>
          </p:nvSpPr>
          <p:spPr bwMode="auto">
            <a:xfrm>
              <a:off x="4657725" y="2801937"/>
              <a:ext cx="420687" cy="182562"/>
            </a:xfrm>
            <a:prstGeom prst="rect">
              <a:avLst/>
            </a:prstGeom>
            <a:noFill/>
            <a:ln w="9525" cap="flat" cmpd="sng" algn="ctr">
              <a:noFill/>
              <a:prstDash val="solid"/>
              <a:round/>
              <a:headEnd type="none" w="med" len="med"/>
              <a:tailEnd type="none" w="med" len="med"/>
            </a:ln>
            <a:effectLst/>
          </p:spPr>
          <p:txBody>
            <a:bodyPr vert="horz" wrap="none" lIns="20637" tIns="0" rIns="20637" bIns="0" numCol="1" rtlCol="0" anchor="b" anchorCtr="0" compatLnSpc="1">
              <a:prstTxWarp prst="textNoShape">
                <a:avLst/>
              </a:prstTxWarp>
              <a:noAutofit/>
            </a:bodyPr>
            <a:lstStyle/>
            <a:p>
              <a:pPr marR="0" algn="ctr" defTabSz="914400" rtl="0" eaLnBrk="1" fontAlgn="base" latinLnBrk="0" hangingPunct="1">
                <a:buClrTx/>
                <a:buSzTx/>
                <a:buFontTx/>
                <a:buNone/>
                <a:tabLst/>
              </a:pPr>
              <a:fld id="{0616B241-D6B3-4466-977D-795C7B91B3CD}" type="datetime'''''''$''''''''''''1''''''''''.''0''''0'''''''">
                <a:rPr kumimoji="0" lang="en-US" b="1" strike="noStrike" cap="none" normalizeH="0" smtClean="0">
                  <a:ln>
                    <a:noFill/>
                  </a:ln>
                  <a:effectLst/>
                  <a:latin typeface="Arial"/>
                  <a:cs typeface="+mn-cs"/>
                  <a:sym typeface="Arial"/>
                </a:rPr>
                <a:pPr marR="0" algn="ctr" defTabSz="914400" rtl="0" eaLnBrk="1" fontAlgn="base" latinLnBrk="0" hangingPunct="1">
                  <a:buClrTx/>
                  <a:buSzTx/>
                  <a:buFontTx/>
                  <a:buNone/>
                  <a:tabLst/>
                </a:pPr>
                <a:t>$1.00</a:t>
              </a:fld>
              <a:endParaRPr kumimoji="0" lang="en-US" b="1" strike="noStrike" cap="none" normalizeH="0" dirty="0" smtClean="0">
                <a:ln>
                  <a:noFill/>
                </a:ln>
                <a:effectLst/>
                <a:latin typeface="Arial"/>
                <a:cs typeface="+mn-cs"/>
                <a:sym typeface="Arial"/>
              </a:endParaRPr>
            </a:p>
          </p:txBody>
        </p:sp>
        <p:sp>
          <p:nvSpPr>
            <p:cNvPr id="27" name="Rectangle 26"/>
            <p:cNvSpPr/>
            <p:nvPr>
              <p:custDataLst>
                <p:tags r:id="rId22"/>
              </p:custDataLst>
            </p:nvPr>
          </p:nvSpPr>
          <p:spPr bwMode="gray">
            <a:xfrm>
              <a:off x="4657725" y="4471988"/>
              <a:ext cx="420687" cy="182562"/>
            </a:xfrm>
            <a:prstGeom prst="rect">
              <a:avLst/>
            </a:prstGeom>
            <a:noFill/>
            <a:ln w="9525" cap="flat" cmpd="sng" algn="ctr">
              <a:noFill/>
              <a:prstDash val="solid"/>
              <a:round/>
              <a:headEnd type="none" w="med" len="med"/>
              <a:tailEnd type="none" w="med" len="med"/>
            </a:ln>
            <a:effectLst/>
          </p:spPr>
          <p:txBody>
            <a:bodyPr vert="horz" wrap="none" lIns="20637" tIns="0" rIns="20637" bIns="0" numCol="1" rtlCol="0" anchor="ctr" anchorCtr="0" compatLnSpc="1">
              <a:prstTxWarp prst="textNoShape">
                <a:avLst/>
              </a:prstTxWarp>
              <a:noAutofit/>
            </a:bodyPr>
            <a:lstStyle/>
            <a:p>
              <a:pPr marR="0" algn="ctr" defTabSz="914400" rtl="0" eaLnBrk="1" fontAlgn="base" latinLnBrk="0" hangingPunct="1">
                <a:buClrTx/>
                <a:buSzTx/>
                <a:buFontTx/>
                <a:buNone/>
                <a:tabLst/>
              </a:pPr>
              <a:fld id="{9C62321D-A1DE-4572-A953-3CCCC66B16B6}" type="datetime'''$''''''''''''''''''''''''''''''''''0.''''7''''''''''''2'">
                <a:rPr kumimoji="0" lang="en-US" strike="noStrike" cap="none" normalizeH="0" smtClean="0">
                  <a:ln>
                    <a:noFill/>
                  </a:ln>
                  <a:solidFill>
                    <a:schemeClr val="bg1"/>
                  </a:solidFill>
                  <a:effectLst/>
                  <a:latin typeface="Arial"/>
                  <a:cs typeface="+mn-cs"/>
                  <a:sym typeface="Arial"/>
                </a:rPr>
                <a:pPr marR="0" algn="ctr" defTabSz="914400" rtl="0" eaLnBrk="1" fontAlgn="base" latinLnBrk="0" hangingPunct="1">
                  <a:buClrTx/>
                  <a:buSzTx/>
                  <a:buFontTx/>
                  <a:buNone/>
                  <a:tabLst/>
                </a:pPr>
                <a:t>$0.72</a:t>
              </a:fld>
              <a:endParaRPr kumimoji="0" lang="en-US" strike="noStrike" cap="none" normalizeH="0" dirty="0" smtClean="0">
                <a:ln>
                  <a:noFill/>
                </a:ln>
                <a:solidFill>
                  <a:schemeClr val="bg1"/>
                </a:solidFill>
                <a:effectLst/>
                <a:latin typeface="Arial"/>
                <a:cs typeface="+mn-cs"/>
                <a:sym typeface="Arial"/>
              </a:endParaRPr>
            </a:p>
          </p:txBody>
        </p:sp>
        <p:sp>
          <p:nvSpPr>
            <p:cNvPr id="55" name="TextBox 39"/>
            <p:cNvSpPr txBox="1">
              <a:spLocks noChangeArrowheads="1"/>
            </p:cNvSpPr>
            <p:nvPr>
              <p:custDataLst>
                <p:tags r:id="rId23"/>
              </p:custDataLst>
            </p:nvPr>
          </p:nvSpPr>
          <p:spPr bwMode="auto">
            <a:xfrm>
              <a:off x="3463925" y="2155827"/>
              <a:ext cx="2495550" cy="461665"/>
            </a:xfrm>
            <a:prstGeom prst="rect">
              <a:avLst/>
            </a:prstGeom>
            <a:noFill/>
            <a:ln w="9525">
              <a:noFill/>
              <a:miter lim="800000"/>
              <a:headEnd/>
              <a:tailEnd/>
            </a:ln>
          </p:spPr>
          <p:txBody>
            <a:bodyPr wrap="square">
              <a:spAutoFit/>
            </a:bodyPr>
            <a:lstStyle/>
            <a:p>
              <a:pPr algn="ctr"/>
              <a:r>
                <a:rPr lang="en-US" b="1" dirty="0" smtClean="0"/>
                <a:t>Lost $0.07-0.28 for every $1 of aid due to the unpredictability</a:t>
              </a:r>
              <a:r>
                <a:rPr lang="en-US" b="1" baseline="30000" dirty="0" smtClean="0"/>
                <a:t>1</a:t>
              </a:r>
              <a:endParaRPr lang="en-US" b="1" dirty="0"/>
            </a:p>
          </p:txBody>
        </p:sp>
        <p:cxnSp>
          <p:nvCxnSpPr>
            <p:cNvPr id="56" name="Straight Connector 40"/>
            <p:cNvCxnSpPr>
              <a:cxnSpLocks noChangeShapeType="1"/>
            </p:cNvCxnSpPr>
            <p:nvPr>
              <p:custDataLst>
                <p:tags r:id="rId24"/>
              </p:custDataLst>
            </p:nvPr>
          </p:nvCxnSpPr>
          <p:spPr bwMode="auto">
            <a:xfrm>
              <a:off x="3570287" y="2613025"/>
              <a:ext cx="2293918" cy="2382"/>
            </a:xfrm>
            <a:prstGeom prst="line">
              <a:avLst/>
            </a:prstGeom>
            <a:noFill/>
            <a:ln w="9525" algn="ctr">
              <a:solidFill>
                <a:schemeClr val="tx1"/>
              </a:solidFill>
              <a:round/>
              <a:headEnd/>
              <a:tailEnd/>
            </a:ln>
          </p:spPr>
        </p:cxnSp>
        <p:cxnSp>
          <p:nvCxnSpPr>
            <p:cNvPr id="32" name="Straight Connector 31"/>
            <p:cNvCxnSpPr/>
            <p:nvPr>
              <p:custDataLst>
                <p:tags r:id="rId25"/>
              </p:custDataLst>
            </p:nvPr>
          </p:nvCxnSpPr>
          <p:spPr bwMode="auto">
            <a:xfrm>
              <a:off x="3727450" y="3000375"/>
              <a:ext cx="704850" cy="1588"/>
            </a:xfrm>
            <a:prstGeom prst="line">
              <a:avLst/>
            </a:prstGeom>
            <a:noFill/>
            <a:ln w="9525" cap="flat" cmpd="sng" algn="ctr">
              <a:solidFill>
                <a:schemeClr val="tx1"/>
              </a:solidFill>
              <a:prstDash val="solid"/>
              <a:round/>
              <a:headEnd type="none" w="med" len="med"/>
              <a:tailEnd type="none" w="med" len="med"/>
            </a:ln>
            <a:effectLst/>
          </p:spPr>
        </p:cxnSp>
        <p:cxnSp>
          <p:nvCxnSpPr>
            <p:cNvPr id="33" name="Straight Connector 32"/>
            <p:cNvCxnSpPr/>
            <p:nvPr>
              <p:custDataLst>
                <p:tags r:id="rId26"/>
              </p:custDataLst>
            </p:nvPr>
          </p:nvCxnSpPr>
          <p:spPr bwMode="auto">
            <a:xfrm>
              <a:off x="3727450" y="3686175"/>
              <a:ext cx="704850" cy="1588"/>
            </a:xfrm>
            <a:prstGeom prst="line">
              <a:avLst/>
            </a:prstGeom>
            <a:noFill/>
            <a:ln w="9525" cap="flat" cmpd="sng" algn="ctr">
              <a:solidFill>
                <a:schemeClr val="tx1"/>
              </a:solidFill>
              <a:prstDash val="solid"/>
              <a:round/>
              <a:headEnd type="none" w="med" len="med"/>
              <a:tailEnd type="none" w="med" len="med"/>
            </a:ln>
            <a:effectLst/>
          </p:spPr>
        </p:cxnSp>
        <p:sp>
          <p:nvSpPr>
            <p:cNvPr id="34" name="TextBox 33"/>
            <p:cNvSpPr txBox="1"/>
            <p:nvPr>
              <p:custDataLst>
                <p:tags r:id="rId27"/>
              </p:custDataLst>
            </p:nvPr>
          </p:nvSpPr>
          <p:spPr>
            <a:xfrm>
              <a:off x="3702050" y="3121027"/>
              <a:ext cx="1057275" cy="461665"/>
            </a:xfrm>
            <a:prstGeom prst="rect">
              <a:avLst/>
            </a:prstGeom>
            <a:noFill/>
          </p:spPr>
          <p:txBody>
            <a:bodyPr wrap="square" rtlCol="0">
              <a:spAutoFit/>
            </a:bodyPr>
            <a:lstStyle/>
            <a:p>
              <a:r>
                <a:rPr lang="en-US" dirty="0" smtClean="0"/>
                <a:t>7-28% of value lost</a:t>
              </a:r>
              <a:endParaRPr lang="en-US" dirty="0"/>
            </a:p>
          </p:txBody>
        </p:sp>
        <p:cxnSp>
          <p:nvCxnSpPr>
            <p:cNvPr id="36" name="Straight Arrow Connector 35"/>
            <p:cNvCxnSpPr/>
            <p:nvPr>
              <p:custDataLst>
                <p:tags r:id="rId28"/>
              </p:custDataLst>
            </p:nvPr>
          </p:nvCxnSpPr>
          <p:spPr bwMode="auto">
            <a:xfrm rot="5400000" flipH="1" flipV="1">
              <a:off x="4019550" y="3084512"/>
              <a:ext cx="159543" cy="1588"/>
            </a:xfrm>
            <a:prstGeom prst="straightConnector1">
              <a:avLst/>
            </a:prstGeom>
            <a:noFill/>
            <a:ln w="9525" cap="flat" cmpd="sng" algn="ctr">
              <a:solidFill>
                <a:schemeClr val="tx1"/>
              </a:solidFill>
              <a:prstDash val="solid"/>
              <a:round/>
              <a:headEnd type="none" w="med" len="med"/>
              <a:tailEnd type="arrow"/>
            </a:ln>
            <a:effectLst/>
          </p:spPr>
        </p:cxnSp>
        <p:cxnSp>
          <p:nvCxnSpPr>
            <p:cNvPr id="42" name="Straight Arrow Connector 41"/>
            <p:cNvCxnSpPr/>
            <p:nvPr>
              <p:custDataLst>
                <p:tags r:id="rId29"/>
              </p:custDataLst>
            </p:nvPr>
          </p:nvCxnSpPr>
          <p:spPr bwMode="auto">
            <a:xfrm rot="5400000">
              <a:off x="4022725" y="3609975"/>
              <a:ext cx="160635" cy="1588"/>
            </a:xfrm>
            <a:prstGeom prst="straightConnector1">
              <a:avLst/>
            </a:prstGeom>
            <a:noFill/>
            <a:ln w="9525" cap="flat" cmpd="sng" algn="ctr">
              <a:solidFill>
                <a:schemeClr val="tx1"/>
              </a:solidFill>
              <a:prstDash val="solid"/>
              <a:round/>
              <a:headEnd type="none" w="med" len="med"/>
              <a:tailEnd type="arrow"/>
            </a:ln>
            <a:effectLst/>
          </p:spPr>
        </p:cxnSp>
      </p:grpSp>
      <p:sp>
        <p:nvSpPr>
          <p:cNvPr id="35" name="Title 1"/>
          <p:cNvSpPr>
            <a:spLocks noGrp="1"/>
          </p:cNvSpPr>
          <p:nvPr>
            <p:ph type="title"/>
            <p:custDataLst>
              <p:tags r:id="rId4"/>
            </p:custDataLst>
          </p:nvPr>
        </p:nvSpPr>
        <p:spPr>
          <a:xfrm>
            <a:off x="140679" y="349251"/>
            <a:ext cx="8884627" cy="615553"/>
          </a:xfrm>
        </p:spPr>
        <p:txBody>
          <a:bodyPr/>
          <a:lstStyle/>
          <a:p>
            <a:r>
              <a:rPr lang="en-US" dirty="0" smtClean="0">
                <a:solidFill>
                  <a:srgbClr val="476371"/>
                </a:solidFill>
              </a:rPr>
              <a:t>Getting better value for our money could reduce the unmet needs of the Reproductive Health Sector  </a:t>
            </a:r>
            <a:endParaRPr lang="en-US" dirty="0">
              <a:solidFill>
                <a:srgbClr val="476371"/>
              </a:solidFill>
            </a:endParaRPr>
          </a:p>
        </p:txBody>
      </p:sp>
      <p:sp>
        <p:nvSpPr>
          <p:cNvPr id="31" name="TextBox 30"/>
          <p:cNvSpPr txBox="1"/>
          <p:nvPr>
            <p:custDataLst>
              <p:tags r:id="rId5"/>
            </p:custDataLst>
          </p:nvPr>
        </p:nvSpPr>
        <p:spPr>
          <a:xfrm>
            <a:off x="1254642" y="6500700"/>
            <a:ext cx="6360809" cy="230832"/>
          </a:xfrm>
          <a:prstGeom prst="rect">
            <a:avLst/>
          </a:prstGeom>
          <a:noFill/>
        </p:spPr>
        <p:txBody>
          <a:bodyPr wrap="square" rtlCol="0">
            <a:spAutoFit/>
          </a:bodyPr>
          <a:lstStyle/>
          <a:p>
            <a:pPr marL="228600" indent="-228600"/>
            <a:r>
              <a:rPr lang="en-US" sz="900" dirty="0" smtClean="0"/>
              <a:t>*Assumes 25% value loss of the current 2009 level commitment of $239 M</a:t>
            </a:r>
          </a:p>
        </p:txBody>
      </p:sp>
      <p:sp>
        <p:nvSpPr>
          <p:cNvPr id="38" name="Slide Number Placeholder 3"/>
          <p:cNvSpPr txBox="1">
            <a:spLocks/>
          </p:cNvSpPr>
          <p:nvPr>
            <p:custDataLst>
              <p:tags r:id="rId6"/>
            </p:custDataLst>
          </p:nvPr>
        </p:nvSpPr>
        <p:spPr bwMode="auto">
          <a:xfrm>
            <a:off x="8392260" y="6537328"/>
            <a:ext cx="622788" cy="2762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535CCD-FAC2-4351-BA86-25875302694B}" type="slidenum">
              <a:rPr kumimoji="0" lang="en-US" sz="1000" b="0"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000" b="0" i="0" u="none" strike="noStrike" kern="1200" cap="none" spc="0" normalizeH="0" baseline="0" noProof="0" dirty="0">
              <a:ln>
                <a:noFill/>
              </a:ln>
              <a:solidFill>
                <a:schemeClr val="tx1"/>
              </a:solidFill>
              <a:effectLst/>
              <a:uLnTx/>
              <a:uFillTx/>
              <a:latin typeface="Arial" charset="0"/>
              <a:ea typeface="+mn-ea"/>
              <a:cs typeface="+mn-cs"/>
            </a:endParaRPr>
          </a:p>
        </p:txBody>
      </p:sp>
      <p:grpSp>
        <p:nvGrpSpPr>
          <p:cNvPr id="47" name="Group 46"/>
          <p:cNvGrpSpPr/>
          <p:nvPr/>
        </p:nvGrpSpPr>
        <p:grpSpPr>
          <a:xfrm>
            <a:off x="107576" y="1166439"/>
            <a:ext cx="6316067" cy="4870286"/>
            <a:chOff x="107576" y="1166439"/>
            <a:chExt cx="6316067" cy="4870286"/>
          </a:xfrm>
        </p:grpSpPr>
        <p:grpSp>
          <p:nvGrpSpPr>
            <p:cNvPr id="2" name="Group 45"/>
            <p:cNvGrpSpPr/>
            <p:nvPr/>
          </p:nvGrpSpPr>
          <p:grpSpPr>
            <a:xfrm>
              <a:off x="3377922" y="2081872"/>
              <a:ext cx="2543175" cy="3602152"/>
              <a:chOff x="6165851" y="2155827"/>
              <a:chExt cx="2543175" cy="3602152"/>
            </a:xfrm>
          </p:grpSpPr>
          <p:sp>
            <p:nvSpPr>
              <p:cNvPr id="67" name="TextBox 39"/>
              <p:cNvSpPr txBox="1">
                <a:spLocks noChangeArrowheads="1"/>
              </p:cNvSpPr>
              <p:nvPr>
                <p:custDataLst>
                  <p:tags r:id="rId16"/>
                </p:custDataLst>
              </p:nvPr>
            </p:nvSpPr>
            <p:spPr bwMode="auto">
              <a:xfrm>
                <a:off x="6165851" y="2155827"/>
                <a:ext cx="2543175" cy="461665"/>
              </a:xfrm>
              <a:prstGeom prst="rect">
                <a:avLst/>
              </a:prstGeom>
              <a:noFill/>
              <a:ln w="9525">
                <a:noFill/>
                <a:miter lim="800000"/>
                <a:headEnd/>
                <a:tailEnd/>
              </a:ln>
            </p:spPr>
            <p:txBody>
              <a:bodyPr wrap="square">
                <a:spAutoFit/>
              </a:bodyPr>
              <a:lstStyle/>
              <a:p>
                <a:pPr algn="ctr"/>
                <a:r>
                  <a:rPr lang="en-US" b="1" dirty="0" smtClean="0"/>
                  <a:t>Examples of </a:t>
                </a:r>
                <a:br>
                  <a:rPr lang="en-US" b="1" dirty="0" smtClean="0"/>
                </a:br>
                <a:r>
                  <a:rPr lang="en-US" b="1" dirty="0" smtClean="0"/>
                  <a:t>negative impacts</a:t>
                </a:r>
                <a:endParaRPr lang="en-US" b="1" dirty="0"/>
              </a:p>
            </p:txBody>
          </p:sp>
          <p:cxnSp>
            <p:nvCxnSpPr>
              <p:cNvPr id="68" name="Straight Connector 40"/>
              <p:cNvCxnSpPr>
                <a:cxnSpLocks noChangeShapeType="1"/>
              </p:cNvCxnSpPr>
              <p:nvPr>
                <p:custDataLst>
                  <p:tags r:id="rId17"/>
                </p:custDataLst>
              </p:nvPr>
            </p:nvCxnSpPr>
            <p:spPr bwMode="auto">
              <a:xfrm>
                <a:off x="6297612" y="2613025"/>
                <a:ext cx="2293918" cy="2382"/>
              </a:xfrm>
              <a:prstGeom prst="line">
                <a:avLst/>
              </a:prstGeom>
              <a:noFill/>
              <a:ln w="9525" algn="ctr">
                <a:solidFill>
                  <a:schemeClr val="tx1"/>
                </a:solidFill>
                <a:round/>
                <a:headEnd/>
                <a:tailEnd/>
              </a:ln>
            </p:spPr>
          </p:cxnSp>
          <p:sp>
            <p:nvSpPr>
              <p:cNvPr id="69" name="Content Placeholder 15"/>
              <p:cNvSpPr txBox="1">
                <a:spLocks/>
              </p:cNvSpPr>
              <p:nvPr>
                <p:custDataLst>
                  <p:tags r:id="rId18"/>
                </p:custDataLst>
              </p:nvPr>
            </p:nvSpPr>
            <p:spPr bwMode="auto">
              <a:xfrm>
                <a:off x="6283325" y="2752725"/>
                <a:ext cx="2400300" cy="3005254"/>
              </a:xfrm>
              <a:prstGeom prst="rect">
                <a:avLst/>
              </a:prstGeom>
              <a:noFill/>
              <a:ln w="9525">
                <a:noFill/>
                <a:miter lim="800000"/>
                <a:headEnd/>
                <a:tailEnd/>
              </a:ln>
            </p:spPr>
            <p:txBody>
              <a:bodyPr lIns="0" tIns="0" rIns="0" bIns="0"/>
              <a:lstStyle/>
              <a:p>
                <a:pPr marL="114300" lvl="1" indent="-114300" eaLnBrk="0" hangingPunct="0">
                  <a:spcBef>
                    <a:spcPts val="600"/>
                  </a:spcBef>
                  <a:spcAft>
                    <a:spcPts val="600"/>
                  </a:spcAft>
                  <a:buFont typeface="Arial" pitchFamily="34" charset="0"/>
                  <a:buChar char="•"/>
                  <a:defRPr/>
                </a:pPr>
                <a:r>
                  <a:rPr lang="en-US" b="1" kern="0" dirty="0" smtClean="0"/>
                  <a:t>Stock-outs: </a:t>
                </a:r>
                <a:r>
                  <a:rPr lang="en-US" kern="0" dirty="0" smtClean="0"/>
                  <a:t>Recipients run out of key heath commodities or face dangerously low stocks while waiting for donor funding</a:t>
                </a:r>
              </a:p>
              <a:p>
                <a:pPr marL="114300" lvl="1" indent="-114300" eaLnBrk="0" hangingPunct="0">
                  <a:spcBef>
                    <a:spcPts val="600"/>
                  </a:spcBef>
                  <a:spcAft>
                    <a:spcPts val="600"/>
                  </a:spcAft>
                  <a:buFont typeface="Arial" pitchFamily="34" charset="0"/>
                  <a:buChar char="•"/>
                  <a:defRPr/>
                </a:pPr>
                <a:r>
                  <a:rPr lang="en-US" b="1" kern="0" dirty="0" smtClean="0"/>
                  <a:t>Higher per item costs: </a:t>
                </a:r>
                <a:r>
                  <a:rPr lang="en-US" kern="0" dirty="0" smtClean="0"/>
                  <a:t>Delayed funding leads to acute shortages which reduces recipient bargaining power and often leads to supplier charging risk premiums due to payment and production uncertainties</a:t>
                </a:r>
              </a:p>
              <a:p>
                <a:pPr marL="114300" lvl="1" indent="-114300" eaLnBrk="0" hangingPunct="0">
                  <a:spcBef>
                    <a:spcPts val="600"/>
                  </a:spcBef>
                  <a:spcAft>
                    <a:spcPts val="600"/>
                  </a:spcAft>
                  <a:buFont typeface="Arial" pitchFamily="34" charset="0"/>
                  <a:buChar char="•"/>
                  <a:defRPr/>
                </a:pPr>
                <a:r>
                  <a:rPr lang="en-US" b="1" kern="0" dirty="0" smtClean="0"/>
                  <a:t>Additional emergency costs: </a:t>
                </a:r>
                <a:r>
                  <a:rPr lang="en-US" kern="0" dirty="0" smtClean="0"/>
                  <a:t>emergency</a:t>
                </a:r>
                <a:r>
                  <a:rPr lang="en-US" b="1" kern="0" dirty="0" smtClean="0"/>
                  <a:t> </a:t>
                </a:r>
                <a:r>
                  <a:rPr lang="en-US" kern="0" dirty="0" smtClean="0"/>
                  <a:t>production </a:t>
                </a:r>
                <a:r>
                  <a:rPr lang="en-US" kern="0" dirty="0"/>
                  <a:t>and </a:t>
                </a:r>
                <a:r>
                  <a:rPr lang="en-US" kern="0" dirty="0" smtClean="0"/>
                  <a:t>shipping fees to compensate for the time lost waiting for disbursement</a:t>
                </a:r>
              </a:p>
            </p:txBody>
          </p:sp>
        </p:grpSp>
        <p:sp>
          <p:nvSpPr>
            <p:cNvPr id="62" name="Pentagon 5"/>
            <p:cNvSpPr>
              <a:spLocks noChangeArrowheads="1"/>
            </p:cNvSpPr>
            <p:nvPr>
              <p:custDataLst>
                <p:tags r:id="rId7"/>
              </p:custDataLst>
            </p:nvPr>
          </p:nvSpPr>
          <p:spPr bwMode="auto">
            <a:xfrm>
              <a:off x="219076" y="1287462"/>
              <a:ext cx="3006725" cy="522288"/>
            </a:xfrm>
            <a:prstGeom prst="homePlate">
              <a:avLst>
                <a:gd name="adj" fmla="val 49972"/>
              </a:avLst>
            </a:prstGeom>
            <a:solidFill>
              <a:schemeClr val="bg2">
                <a:lumMod val="50000"/>
              </a:schemeClr>
            </a:solidFill>
            <a:ln w="9525" algn="ctr">
              <a:solidFill>
                <a:schemeClr val="tx1"/>
              </a:solidFill>
              <a:round/>
              <a:headEnd/>
              <a:tailEnd/>
            </a:ln>
          </p:spPr>
          <p:txBody>
            <a:bodyPr lIns="72000" tIns="72000" rIns="72000" bIns="72000" anchor="ctr"/>
            <a:lstStyle/>
            <a:p>
              <a:pPr algn="ctr">
                <a:defRPr/>
              </a:pPr>
              <a:r>
                <a:rPr lang="en-US" sz="1400" b="1" dirty="0" smtClean="0">
                  <a:solidFill>
                    <a:schemeClr val="bg1"/>
                  </a:solidFill>
                </a:rPr>
                <a:t>High volatility </a:t>
              </a:r>
            </a:p>
            <a:p>
              <a:pPr algn="ctr">
                <a:defRPr/>
              </a:pPr>
              <a:r>
                <a:rPr lang="en-US" sz="1400" b="1" dirty="0" smtClean="0">
                  <a:solidFill>
                    <a:schemeClr val="bg1"/>
                  </a:solidFill>
                </a:rPr>
                <a:t>in health aid</a:t>
              </a:r>
              <a:endParaRPr lang="en-US" sz="1400" b="1" dirty="0">
                <a:solidFill>
                  <a:schemeClr val="bg1"/>
                </a:solidFill>
              </a:endParaRPr>
            </a:p>
          </p:txBody>
        </p:sp>
        <p:grpSp>
          <p:nvGrpSpPr>
            <p:cNvPr id="4" name="Group 46"/>
            <p:cNvGrpSpPr/>
            <p:nvPr>
              <p:custDataLst>
                <p:tags r:id="rId8"/>
              </p:custDataLst>
            </p:nvPr>
          </p:nvGrpSpPr>
          <p:grpSpPr>
            <a:xfrm>
              <a:off x="109537" y="2089152"/>
              <a:ext cx="3289299" cy="3709172"/>
              <a:chOff x="2841626" y="2155827"/>
              <a:chExt cx="3289299" cy="3709172"/>
            </a:xfrm>
          </p:grpSpPr>
          <p:pic>
            <p:nvPicPr>
              <p:cNvPr id="161797" name="Picture 5"/>
              <p:cNvPicPr>
                <a:picLocks noChangeAspect="1" noChangeArrowheads="1"/>
              </p:cNvPicPr>
              <p:nvPr>
                <p:custDataLst>
                  <p:tags r:id="rId10"/>
                </p:custDataLst>
              </p:nvPr>
            </p:nvPicPr>
            <p:blipFill>
              <a:blip r:embed="rId34" cstate="print"/>
              <a:srcRect l="27500" t="19500" r="31750" b="16250"/>
              <a:stretch>
                <a:fillRect/>
              </a:stretch>
            </p:blipFill>
            <p:spPr bwMode="auto">
              <a:xfrm>
                <a:off x="2984500" y="2867025"/>
                <a:ext cx="2933700" cy="2890954"/>
              </a:xfrm>
              <a:prstGeom prst="rect">
                <a:avLst/>
              </a:prstGeom>
              <a:noFill/>
              <a:ln w="9525">
                <a:noFill/>
                <a:miter lim="800000"/>
                <a:headEnd/>
                <a:tailEnd/>
              </a:ln>
              <a:effectLst/>
            </p:spPr>
          </p:pic>
          <p:sp>
            <p:nvSpPr>
              <p:cNvPr id="57" name="TextBox 39"/>
              <p:cNvSpPr txBox="1">
                <a:spLocks noChangeArrowheads="1"/>
              </p:cNvSpPr>
              <p:nvPr>
                <p:custDataLst>
                  <p:tags r:id="rId11"/>
                </p:custDataLst>
              </p:nvPr>
            </p:nvSpPr>
            <p:spPr bwMode="auto">
              <a:xfrm>
                <a:off x="2841626" y="2155827"/>
                <a:ext cx="3289299" cy="461665"/>
              </a:xfrm>
              <a:prstGeom prst="rect">
                <a:avLst/>
              </a:prstGeom>
              <a:noFill/>
              <a:ln w="9525">
                <a:noFill/>
                <a:miter lim="800000"/>
                <a:headEnd/>
                <a:tailEnd/>
              </a:ln>
            </p:spPr>
            <p:txBody>
              <a:bodyPr wrap="square">
                <a:spAutoFit/>
              </a:bodyPr>
              <a:lstStyle/>
              <a:p>
                <a:pPr algn="ctr"/>
                <a:r>
                  <a:rPr lang="en-US" b="1" dirty="0" smtClean="0"/>
                  <a:t>Volatility of health aid is higher than government health spending</a:t>
                </a:r>
                <a:r>
                  <a:rPr lang="en-US" b="1" baseline="30000" dirty="0" smtClean="0"/>
                  <a:t>1</a:t>
                </a:r>
                <a:endParaRPr lang="en-US" b="1" dirty="0"/>
              </a:p>
            </p:txBody>
          </p:sp>
          <p:cxnSp>
            <p:nvCxnSpPr>
              <p:cNvPr id="58" name="Straight Connector 40"/>
              <p:cNvCxnSpPr>
                <a:cxnSpLocks noChangeShapeType="1"/>
              </p:cNvCxnSpPr>
              <p:nvPr>
                <p:custDataLst>
                  <p:tags r:id="rId12"/>
                </p:custDataLst>
              </p:nvPr>
            </p:nvCxnSpPr>
            <p:spPr bwMode="auto">
              <a:xfrm>
                <a:off x="3084513" y="2613027"/>
                <a:ext cx="2806423" cy="3573"/>
              </a:xfrm>
              <a:prstGeom prst="line">
                <a:avLst/>
              </a:prstGeom>
              <a:noFill/>
              <a:ln w="9525" algn="ctr">
                <a:solidFill>
                  <a:schemeClr val="tx1"/>
                </a:solidFill>
                <a:round/>
                <a:headEnd/>
                <a:tailEnd/>
              </a:ln>
            </p:spPr>
          </p:cxnSp>
          <p:sp>
            <p:nvSpPr>
              <p:cNvPr id="30" name="TextBox 29"/>
              <p:cNvSpPr txBox="1"/>
              <p:nvPr>
                <p:custDataLst>
                  <p:tags r:id="rId13"/>
                </p:custDataLst>
              </p:nvPr>
            </p:nvSpPr>
            <p:spPr>
              <a:xfrm>
                <a:off x="3273426" y="2892425"/>
                <a:ext cx="1041400" cy="230832"/>
              </a:xfrm>
              <a:prstGeom prst="rect">
                <a:avLst/>
              </a:prstGeom>
              <a:noFill/>
            </p:spPr>
            <p:txBody>
              <a:bodyPr wrap="square" rtlCol="0">
                <a:spAutoFit/>
              </a:bodyPr>
              <a:lstStyle/>
              <a:p>
                <a:pPr marL="228600" indent="-228600" algn="ctr"/>
                <a:r>
                  <a:rPr lang="en-US" sz="900" dirty="0" smtClean="0"/>
                  <a:t>(1993 – 2005)</a:t>
                </a:r>
              </a:p>
            </p:txBody>
          </p:sp>
          <p:sp>
            <p:nvSpPr>
              <p:cNvPr id="44" name="TextBox 43"/>
              <p:cNvSpPr txBox="1"/>
              <p:nvPr>
                <p:custDataLst>
                  <p:tags r:id="rId14"/>
                </p:custDataLst>
              </p:nvPr>
            </p:nvSpPr>
            <p:spPr>
              <a:xfrm>
                <a:off x="3302001" y="5588000"/>
                <a:ext cx="2730500" cy="276999"/>
              </a:xfrm>
              <a:prstGeom prst="rect">
                <a:avLst/>
              </a:prstGeom>
              <a:solidFill>
                <a:schemeClr val="bg1"/>
              </a:solidFill>
            </p:spPr>
            <p:txBody>
              <a:bodyPr wrap="square" rtlCol="0">
                <a:spAutoFit/>
              </a:bodyPr>
              <a:lstStyle/>
              <a:p>
                <a:pPr algn="ctr"/>
                <a:r>
                  <a:rPr lang="en-US" b="1" dirty="0" smtClean="0"/>
                  <a:t>Public health spending volatility</a:t>
                </a:r>
                <a:endParaRPr lang="en-US" b="1" dirty="0"/>
              </a:p>
            </p:txBody>
          </p:sp>
          <p:sp>
            <p:nvSpPr>
              <p:cNvPr id="45" name="TextBox 44"/>
              <p:cNvSpPr txBox="1"/>
              <p:nvPr>
                <p:custDataLst>
                  <p:tags r:id="rId15"/>
                </p:custDataLst>
              </p:nvPr>
            </p:nvSpPr>
            <p:spPr>
              <a:xfrm rot="16200000">
                <a:off x="1660526" y="4089400"/>
                <a:ext cx="2730500" cy="276999"/>
              </a:xfrm>
              <a:prstGeom prst="rect">
                <a:avLst/>
              </a:prstGeom>
              <a:solidFill>
                <a:schemeClr val="bg1"/>
              </a:solidFill>
            </p:spPr>
            <p:txBody>
              <a:bodyPr wrap="square" rtlCol="0">
                <a:spAutoFit/>
              </a:bodyPr>
              <a:lstStyle/>
              <a:p>
                <a:pPr algn="ctr"/>
                <a:r>
                  <a:rPr lang="en-US" b="1" dirty="0" smtClean="0"/>
                  <a:t>Health aid volatility</a:t>
                </a:r>
                <a:endParaRPr lang="en-US" b="1" dirty="0"/>
              </a:p>
            </p:txBody>
          </p:sp>
        </p:grpSp>
        <p:sp>
          <p:nvSpPr>
            <p:cNvPr id="52" name="Chevron 6"/>
            <p:cNvSpPr>
              <a:spLocks noChangeArrowheads="1"/>
            </p:cNvSpPr>
            <p:nvPr>
              <p:custDataLst>
                <p:tags r:id="rId9"/>
              </p:custDataLst>
            </p:nvPr>
          </p:nvSpPr>
          <p:spPr bwMode="auto">
            <a:xfrm>
              <a:off x="2953367" y="1287462"/>
              <a:ext cx="3470276" cy="522288"/>
            </a:xfrm>
            <a:prstGeom prst="chevron">
              <a:avLst>
                <a:gd name="adj" fmla="val 49962"/>
              </a:avLst>
            </a:prstGeom>
            <a:solidFill>
              <a:schemeClr val="bg2">
                <a:lumMod val="50000"/>
              </a:schemeClr>
            </a:solidFill>
            <a:ln w="9525" algn="ctr">
              <a:solidFill>
                <a:schemeClr val="tx1"/>
              </a:solidFill>
              <a:round/>
              <a:headEnd/>
              <a:tailEnd/>
            </a:ln>
          </p:spPr>
          <p:txBody>
            <a:bodyPr lIns="72000" tIns="72000" rIns="72000" bIns="72000" anchor="ctr"/>
            <a:lstStyle/>
            <a:p>
              <a:pPr algn="ctr">
                <a:defRPr/>
              </a:pPr>
              <a:r>
                <a:rPr lang="en-US" sz="1400" b="1" dirty="0" smtClean="0">
                  <a:solidFill>
                    <a:schemeClr val="bg1"/>
                  </a:solidFill>
                </a:rPr>
                <a:t>Adverse impact on patients </a:t>
              </a:r>
            </a:p>
            <a:p>
              <a:pPr algn="ctr">
                <a:defRPr/>
              </a:pPr>
              <a:r>
                <a:rPr lang="en-US" sz="1400" b="1" dirty="0" smtClean="0">
                  <a:solidFill>
                    <a:schemeClr val="bg1"/>
                  </a:solidFill>
                </a:rPr>
                <a:t>and systems</a:t>
              </a:r>
            </a:p>
          </p:txBody>
        </p:sp>
        <p:sp>
          <p:nvSpPr>
            <p:cNvPr id="37" name="Rectangle 36"/>
            <p:cNvSpPr/>
            <p:nvPr/>
          </p:nvSpPr>
          <p:spPr bwMode="auto">
            <a:xfrm>
              <a:off x="107576" y="1166439"/>
              <a:ext cx="6135035" cy="4870286"/>
            </a:xfrm>
            <a:prstGeom prst="rect">
              <a:avLst/>
            </a:prstGeom>
            <a:solidFill>
              <a:schemeClr val="bg2">
                <a:lumMod val="60000"/>
                <a:lumOff val="40000"/>
                <a:alpha val="72000"/>
              </a:schemeClr>
            </a:solidFill>
            <a:ln w="9525" cap="flat" cmpd="sng" algn="ctr">
              <a:no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46" name="Rectangular Callout 45"/>
            <p:cNvSpPr/>
            <p:nvPr/>
          </p:nvSpPr>
          <p:spPr bwMode="auto">
            <a:xfrm>
              <a:off x="817317" y="2094029"/>
              <a:ext cx="4272099" cy="2900625"/>
            </a:xfrm>
            <a:prstGeom prst="wedgeRectCallout">
              <a:avLst>
                <a:gd name="adj1" fmla="val 80075"/>
                <a:gd name="adj2" fmla="val -8943"/>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lang="en-US" sz="3600" dirty="0" smtClean="0">
                  <a:latin typeface="Arial" charset="0"/>
                </a:rPr>
                <a:t>~</a:t>
              </a:r>
              <a:r>
                <a:rPr kumimoji="0" lang="en-US" sz="3600" b="1" i="0" u="none" strike="noStrike" cap="none" normalizeH="0" baseline="0" dirty="0" smtClean="0">
                  <a:ln>
                    <a:noFill/>
                  </a:ln>
                  <a:solidFill>
                    <a:schemeClr val="tx1"/>
                  </a:solidFill>
                  <a:effectLst/>
                  <a:latin typeface="Arial" charset="0"/>
                </a:rPr>
                <a:t>$60M* </a:t>
              </a:r>
              <a:r>
                <a:rPr kumimoji="0" lang="en-US" sz="3600" b="0" i="0" u="none" strike="noStrike" cap="none" normalizeH="0" baseline="0" dirty="0" smtClean="0">
                  <a:ln>
                    <a:noFill/>
                  </a:ln>
                  <a:solidFill>
                    <a:schemeClr val="tx1"/>
                  </a:solidFill>
                  <a:effectLst/>
                  <a:latin typeface="Arial" charset="0"/>
                </a:rPr>
                <a:t>in value</a:t>
              </a:r>
              <a:r>
                <a:rPr kumimoji="0" lang="en-US" sz="3600" b="0" i="0" u="none" strike="noStrike" cap="none" normalizeH="0" dirty="0" smtClean="0">
                  <a:ln>
                    <a:noFill/>
                  </a:ln>
                  <a:solidFill>
                    <a:schemeClr val="tx1"/>
                  </a:solidFill>
                  <a:effectLst/>
                  <a:latin typeface="Arial" charset="0"/>
                </a:rPr>
                <a:t> is lost due to inefficiencies (funding, logistics, delivery, etc..)</a:t>
              </a:r>
              <a:endParaRPr kumimoji="0" lang="en-US" sz="3600" b="0" i="0" u="none" strike="noStrike" cap="none" normalizeH="0" baseline="0" dirty="0" smtClean="0">
                <a:ln>
                  <a:noFill/>
                </a:ln>
                <a:solidFill>
                  <a:schemeClr val="tx1"/>
                </a:solidFill>
                <a:effectLst/>
                <a:latin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right)">
                                      <p:cBhvr>
                                        <p:cTn id="7"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39&quot;&gt;&lt;version val=&quot;21086&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1&quot;&gt;&lt;elem m_fUsage=&quot;9.01522909781638940000E+000&quot;&gt;&lt;m_ppcolschidx val=&quot;0&quot;/&gt;&lt;m_rgb r=&quot;47&quot; g=&quot;63&quot; b=&quot;71&quot;/&gt;&lt;/elem&gt;&lt;/m_vecMRU&gt;&lt;/m_mruColor&gt;&lt;m_mapectfillschemeMRU&gt;&lt;key val=&quot;0&quot;/&gt;&lt;elem&gt;&lt;m_nPartnerID val=&quot;530&quot;/&gt;&lt;m_nIndex val=&quot;4&quot;/&gt;&lt;/elem&gt;&lt;key val=&quot;1&quot;/&gt;&lt;elem&gt;&lt;m_nPartnerID val=&quot;530&quot;/&gt;&lt;m_nIndex val=&quot;5&quot;/&gt;&lt;/elem&gt;&lt;key val=&quot;2&quot;/&gt;&lt;elem&gt;&lt;m_nPartnerID val=&quot;530&quot;/&gt;&lt;m_nIndex val=&quot;4&quot;/&gt;&lt;/elem&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4445"/>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IvuAYpPjwkmS65Wkoa90s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UnSpyb50lUq_3VB4PuD5A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Ti32H8LYckq3hq5Qlsz8S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ri_qTTAr80.5owpwpomPU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wUMdGbtNHUKR8hUxY7osK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W6BWB5gfG0mB7vE_p1bqK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baVycoT2WUCtoykTErsUl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cn6UKRsw90GROTRGEPzaF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agbwRFO.fU.7A.VPlkcNU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1fp6qquKP025evFW6ghg4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oVwf5KjC4UqtFxQDjBhWL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jiq9yrZIsU6rnOgM5UvUP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IbOtTSHPf0iQtK5gcZiRd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xdUxRdbUO0KYTG5E5Evt4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gt2gg75jn0mhB2Xv3.XII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B0zFYtLRgEC8owjZcUfXD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CaAOwbiFCkqnQetG8Wiam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36b0ysM350ijx6Q9r9.IO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4qiHvqZfyEeHLz0gxBhs8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j7pJxncx9U..jv58c5hdO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0Q7MHetRIEWImfziaVnBm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iqzlUmMUy060jcN9OEcMa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JxAXgVMgh0i_m1UUx3MNI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isqS_3QpN0mtSBsY0JTLig"/>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3YJp9bnxWEeMLcjjSlYW3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4Dej89pOckCZWDrjcZxjO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xH3Z_kCEEqp_3PrVwzjl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BKGIOJDuK0yQEJe.MxkDb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vZ2VpMuWTk6V_mMhWYRgU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cNUD.6ng7USwDIvi2Ik6o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KV33MRf2Ik6TBaUz43Umj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037GRAwl_U6_9Peqs2u6U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c4JoVRTv2U6oFP2SzmBiA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uiQh5A.XbEm0g3ITrxcb2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KOiKZVr.rkK.2mKCU_0Rh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s4HsmKY3UEeNBaAqdbrbA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kBZ405o48EGqrby.uv_zQ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7ZOE3MdNrkOsOiG6i5hBI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TITxRc.UESArlQoOhHE2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c4JoVRTv2U6oFP2SzmBiAw"/>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c_W3QJKkoECMQmlG1YpRIw"/>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DXTu4Sx7l0K4TNi.j.7xE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QP_6cfvPsEq.nja1dZgp9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c_W3QJKkoECMQmlG1YpRIw"/>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bRdVGVmUC0KCjkijDCyaa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8vqVVAqPT0OaLoNpwJWJOQ"/>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IvuAYpPjwkmS65Wkoa90sw"/>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Ti32H8LYckq3hq5Qlsz8S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ri_qTTAr80.5owpwpomPU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wUMdGbtNHUKR8hUxY7osKQ"/>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W6BWB5gfG0mB7vE_p1bqKg"/>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baVycoT2WUCtoykTErsUl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cn6UKRsw90GROTRGEPzaFQ"/>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agbwRFO.fU.7A.VPlkcNU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8vqVVAqPT0OaLoNpwJWJOQ"/>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JxAXgVMgh0i_m1UUx3MNIw"/>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isqS_3QpN0mtSBsY0JTLig"/>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3YJp9bnxWEeMLcjjSlYW3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1fp6qquKP025evFW6ghg4Q"/>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jiq9yrZIsU6rnOgM5UvUPg"/>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IbOtTSHPf0iQtK5gcZiRdw"/>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xdUxRdbUO0KYTG5E5Evt4g"/>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gt2gg75jn0mhB2Xv3.XII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B0zFYtLRgEC8owjZcUfXDA"/>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CaAOwbiFCkqnQetG8Wiam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DXTu4Sx7l0K4TNi.j.7xE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36b0ysM350ijx6Q9r9.IOg"/>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4qiHvqZfyEeHLz0gxBhs8Q"/>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j7pJxncx9U..jv58c5hdOQ"/>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0Q7MHetRIEWImfziaVnBm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QP_6cfvPsEq.nja1dZgp9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bRdVGVmUC0KCjkijDCyaaA"/>
</p:tagLst>
</file>

<file path=ppt/theme/theme1.xml><?xml version="1.0" encoding="utf-8"?>
<a:theme xmlns:a="http://schemas.openxmlformats.org/drawingml/2006/main" name="GF Theme">
  <a:themeElements>
    <a:clrScheme name="Default 2">
      <a:dk1>
        <a:srgbClr val="000000"/>
      </a:dk1>
      <a:lt1>
        <a:srgbClr val="FFFFFF"/>
      </a:lt1>
      <a:dk2>
        <a:srgbClr val="18BECF"/>
      </a:dk2>
      <a:lt2>
        <a:srgbClr val="A7BDC8"/>
      </a:lt2>
      <a:accent1>
        <a:srgbClr val="007B6A"/>
      </a:accent1>
      <a:accent2>
        <a:srgbClr val="00A195"/>
      </a:accent2>
      <a:accent3>
        <a:srgbClr val="FFFFFF"/>
      </a:accent3>
      <a:accent4>
        <a:srgbClr val="000000"/>
      </a:accent4>
      <a:accent5>
        <a:srgbClr val="AABFB9"/>
      </a:accent5>
      <a:accent6>
        <a:srgbClr val="009187"/>
      </a:accent6>
      <a:hlink>
        <a:srgbClr val="00899D"/>
      </a:hlink>
      <a:folHlink>
        <a:srgbClr val="004049"/>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72000" tIns="72000" rIns="72000" bIns="720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a-DK"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72000" tIns="72000" rIns="72000" bIns="720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a-DK" sz="1200" b="0" i="0" u="none" strike="noStrike" cap="none" normalizeH="0" baseline="0" smtClean="0">
            <a:ln>
              <a:noFill/>
            </a:ln>
            <a:solidFill>
              <a:schemeClr val="tx1"/>
            </a:solidFill>
            <a:effectLst/>
            <a:latin typeface="Arial" charset="0"/>
          </a:defRPr>
        </a:defPPr>
      </a:lstStyle>
    </a:lnDef>
  </a:objectDefaults>
  <a:extraClrSchemeLst>
    <a:extraClrScheme>
      <a:clrScheme name="Default 1">
        <a:dk1>
          <a:srgbClr val="000000"/>
        </a:dk1>
        <a:lt1>
          <a:srgbClr val="FFFFFF"/>
        </a:lt1>
        <a:dk2>
          <a:srgbClr val="000000"/>
        </a:dk2>
        <a:lt2>
          <a:srgbClr val="5F5F5F"/>
        </a:lt2>
        <a:accent1>
          <a:srgbClr val="FFFFFF"/>
        </a:accent1>
        <a:accent2>
          <a:srgbClr val="B2B2B2"/>
        </a:accent2>
        <a:accent3>
          <a:srgbClr val="FFFFFF"/>
        </a:accent3>
        <a:accent4>
          <a:srgbClr val="000000"/>
        </a:accent4>
        <a:accent5>
          <a:srgbClr val="FFFFFF"/>
        </a:accent5>
        <a:accent6>
          <a:srgbClr val="A1A1A1"/>
        </a:accent6>
        <a:hlink>
          <a:srgbClr val="5F5F5F"/>
        </a:hlink>
        <a:folHlink>
          <a:srgbClr val="0000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18BECF"/>
        </a:dk2>
        <a:lt2>
          <a:srgbClr val="A7BDC8"/>
        </a:lt2>
        <a:accent1>
          <a:srgbClr val="007B6A"/>
        </a:accent1>
        <a:accent2>
          <a:srgbClr val="00A195"/>
        </a:accent2>
        <a:accent3>
          <a:srgbClr val="FFFFFF"/>
        </a:accent3>
        <a:accent4>
          <a:srgbClr val="000000"/>
        </a:accent4>
        <a:accent5>
          <a:srgbClr val="AABFB9"/>
        </a:accent5>
        <a:accent6>
          <a:srgbClr val="009187"/>
        </a:accent6>
        <a:hlink>
          <a:srgbClr val="00899D"/>
        </a:hlink>
        <a:folHlink>
          <a:srgbClr val="00404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GF Theme</Template>
  <TotalTime>45501</TotalTime>
  <Words>955</Words>
  <Application>Microsoft Office PowerPoint</Application>
  <PresentationFormat>Letter Paper (8.5x11 in)</PresentationFormat>
  <Paragraphs>275</Paragraphs>
  <Slides>7</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7</vt:i4>
      </vt:variant>
    </vt:vector>
  </HeadingPairs>
  <TitlesOfParts>
    <vt:vector size="10" baseType="lpstr">
      <vt:lpstr>GF Theme</vt:lpstr>
      <vt:lpstr>think-cell Slide</vt:lpstr>
      <vt:lpstr>Chart</vt:lpstr>
      <vt:lpstr>Pledge Guarantee For Health (PGH)</vt:lpstr>
      <vt:lpstr>Health financing volatility in developing countries destroys value and has adverse impacts on the procurement system and end users </vt:lpstr>
      <vt:lpstr>What can we learn from the private sector?</vt:lpstr>
      <vt:lpstr>PGH increases access to health commodities by allowing donor recipients to leverage L/Cs to accelerate procurement</vt:lpstr>
      <vt:lpstr>PGH can utilized in three different ways</vt:lpstr>
      <vt:lpstr>PGH delivers better value for money by accelerating procurement, removing risks that lead to price premiums and empowering procurers to leverage buyer power and negotiate better terms</vt:lpstr>
      <vt:lpstr>Getting better value for our money could reduce the unmet needs of the Reproductive Health Sector  </vt:lpstr>
    </vt:vector>
  </TitlesOfParts>
  <Manager>Soren Peter Andreasen</Manager>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Entering the African market for agricultural commodities Opportunities in soy, palm, wheat and sugar value chains</dc:title>
  <dc:creator>Vicky</dc:creator>
  <cp:lastModifiedBy>Jaskula, Guillaume</cp:lastModifiedBy>
  <cp:revision>1260</cp:revision>
  <cp:lastPrinted>2011-04-19T20:58:19Z</cp:lastPrinted>
  <dcterms:created xsi:type="dcterms:W3CDTF">2011-06-10T05:27:13Z</dcterms:created>
  <dcterms:modified xsi:type="dcterms:W3CDTF">2011-07-08T08:37:33Z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D">
    <vt:lpwstr/>
  </property>
  <property fmtid="{D5CDD505-2E9C-101B-9397-08002B2CF9AE}" pid="3" name="DocIDPosition">
    <vt:i4>0</vt:i4>
  </property>
  <property fmtid="{D5CDD505-2E9C-101B-9397-08002B2CF9AE}" pid="4" name="DocIDinTitle">
    <vt:bool>true</vt:bool>
  </property>
  <property fmtid="{D5CDD505-2E9C-101B-9397-08002B2CF9AE}" pid="5" name="DocIDinSlide">
    <vt:bool>true</vt:bool>
  </property>
  <property fmtid="{D5CDD505-2E9C-101B-9397-08002B2CF9AE}" pid="6" name="NotesPageLayout">
    <vt:lpwstr>Message</vt:lpwstr>
  </property>
  <property fmtid="{D5CDD505-2E9C-101B-9397-08002B2CF9AE}" pid="7" name="Offisync_FolderId">
    <vt:lpwstr/>
  </property>
  <property fmtid="{D5CDD505-2E9C-101B-9397-08002B2CF9AE}" pid="8" name="Offisync_SaveTime">
    <vt:lpwstr/>
  </property>
  <property fmtid="{D5CDD505-2E9C-101B-9397-08002B2CF9AE}" pid="9" name="Offisync_IsSaved">
    <vt:lpwstr>False</vt:lpwstr>
  </property>
  <property fmtid="{D5CDD505-2E9C-101B-9397-08002B2CF9AE}" pid="10" name="Offisync_UniqueId">
    <vt:lpwstr>44667;9907832</vt:lpwstr>
  </property>
  <property fmtid="{D5CDD505-2E9C-101B-9397-08002B2CF9AE}" pid="11" name="CentralDesktop_MDAdded">
    <vt:lpwstr>True</vt:lpwstr>
  </property>
  <property fmtid="{D5CDD505-2E9C-101B-9397-08002B2CF9AE}" pid="12" name="Offisync_FileTitle">
    <vt:lpwstr/>
  </property>
  <property fmtid="{D5CDD505-2E9C-101B-9397-08002B2CF9AE}" pid="13" name="Offisync_UpdateToken">
    <vt:lpwstr>2010-08-12T11:04:10-0400</vt:lpwstr>
  </property>
  <property fmtid="{D5CDD505-2E9C-101B-9397-08002B2CF9AE}" pid="14" name="Offisync_ProviderName">
    <vt:lpwstr>Central Desktop</vt:lpwstr>
  </property>
</Properties>
</file>